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4"/>
  </p:notesMasterIdLst>
  <p:sldIdLst>
    <p:sldId id="256" r:id="rId2"/>
    <p:sldId id="280" r:id="rId3"/>
    <p:sldId id="278" r:id="rId4"/>
    <p:sldId id="262" r:id="rId5"/>
    <p:sldId id="263" r:id="rId6"/>
    <p:sldId id="261" r:id="rId7"/>
    <p:sldId id="264" r:id="rId8"/>
    <p:sldId id="270" r:id="rId9"/>
    <p:sldId id="267" r:id="rId10"/>
    <p:sldId id="269" r:id="rId11"/>
    <p:sldId id="268" r:id="rId12"/>
    <p:sldId id="283" r:id="rId13"/>
    <p:sldId id="271" r:id="rId14"/>
    <p:sldId id="272" r:id="rId15"/>
    <p:sldId id="273" r:id="rId16"/>
    <p:sldId id="279" r:id="rId17"/>
    <p:sldId id="274" r:id="rId18"/>
    <p:sldId id="276" r:id="rId19"/>
    <p:sldId id="275" r:id="rId20"/>
    <p:sldId id="281" r:id="rId21"/>
    <p:sldId id="282" r:id="rId22"/>
    <p:sldId id="277"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58" autoAdjust="0"/>
    <p:restoredTop sz="94603" autoAdjust="0"/>
  </p:normalViewPr>
  <p:slideViewPr>
    <p:cSldViewPr snapToGrid="0">
      <p:cViewPr varScale="1">
        <p:scale>
          <a:sx n="84" d="100"/>
          <a:sy n="84" d="100"/>
        </p:scale>
        <p:origin x="756" y="9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3-07T21:10:22.305"/>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2,'61'0,"-14"-2,-1 3,0 1,87 17,-54-1,0 4,-2 3,106 50,-132-48,37 19,1-3,105 33,-123-51,-43-12</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7T21:11:29.649"/>
    </inkml:context>
    <inkml:brush xml:id="br0">
      <inkml:brushProperty name="width" value="0.1" units="cm"/>
      <inkml:brushProperty name="height" value="0.1" units="cm"/>
      <inkml:brushProperty name="color" value="#AE198D"/>
      <inkml:brushProperty name="inkEffects" value="galaxy"/>
      <inkml:brushProperty name="anchorX" value="-2637.05151"/>
      <inkml:brushProperty name="anchorY" value="-1740.81116"/>
      <inkml:brushProperty name="scaleFactor" value="0.5"/>
    </inkml:brush>
  </inkml:definitions>
  <inkml:trace contextRef="#ctx0" brushRef="#br0">13 1 24575,'0'0'0,"-5"0"0,-3 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7T21:12:49.715"/>
    </inkml:context>
    <inkml:brush xml:id="br0">
      <inkml:brushProperty name="width" value="0.1" units="cm"/>
      <inkml:brushProperty name="height" value="0.1" units="cm"/>
      <inkml:brushProperty name="color" value="#AE198D"/>
      <inkml:brushProperty name="inkEffects" value="galaxy"/>
      <inkml:brushProperty name="anchorX" value="-1353.91284"/>
      <inkml:brushProperty name="anchorY" value="-470.81107"/>
      <inkml:brushProperty name="scaleFactor" value="0.5"/>
    </inkml:brush>
  </inkml:definitions>
  <inkml:trace contextRef="#ctx0" brushRef="#br0">0 1 24575,'0'0'0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FD9B36-36AD-491A-A975-4BDB1A853B61}" type="datetimeFigureOut">
              <a:rPr lang="fr-FR" smtClean="0"/>
              <a:t>18/03/2025</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B70C0D-C3B2-406B-8782-A86216F02567}" type="slidenum">
              <a:rPr lang="fr-FR" smtClean="0"/>
              <a:t>‹N°›</a:t>
            </a:fld>
            <a:endParaRPr lang="fr-FR"/>
          </a:p>
        </p:txBody>
      </p:sp>
    </p:spTree>
    <p:extLst>
      <p:ext uri="{BB962C8B-B14F-4D97-AF65-F5344CB8AC3E}">
        <p14:creationId xmlns:p14="http://schemas.microsoft.com/office/powerpoint/2010/main" val="33956127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C7B70C0D-C3B2-406B-8782-A86216F02567}" type="slidenum">
              <a:rPr lang="fr-FR" smtClean="0"/>
              <a:t>9</a:t>
            </a:fld>
            <a:endParaRPr lang="fr-FR"/>
          </a:p>
        </p:txBody>
      </p:sp>
    </p:spTree>
    <p:extLst>
      <p:ext uri="{BB962C8B-B14F-4D97-AF65-F5344CB8AC3E}">
        <p14:creationId xmlns:p14="http://schemas.microsoft.com/office/powerpoint/2010/main" val="15934400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C7B70C0D-C3B2-406B-8782-A86216F02567}" type="slidenum">
              <a:rPr lang="fr-FR" smtClean="0"/>
              <a:t>20</a:t>
            </a:fld>
            <a:endParaRPr lang="fr-FR"/>
          </a:p>
        </p:txBody>
      </p:sp>
    </p:spTree>
    <p:extLst>
      <p:ext uri="{BB962C8B-B14F-4D97-AF65-F5344CB8AC3E}">
        <p14:creationId xmlns:p14="http://schemas.microsoft.com/office/powerpoint/2010/main" val="25901091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E4102507-06C0-4668-9CFF-D01D594175ED}" type="datetimeFigureOut">
              <a:rPr lang="fr-FR" smtClean="0"/>
              <a:t>18/03/2025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30A5D5B-E47C-4CEB-94BA-43BCDB1B8349}" type="slidenum">
              <a:rPr lang="fr-FR" smtClean="0"/>
              <a:t>‹N°›</a:t>
            </a:fld>
            <a:endParaRPr lang="fr-FR"/>
          </a:p>
        </p:txBody>
      </p:sp>
    </p:spTree>
    <p:extLst>
      <p:ext uri="{BB962C8B-B14F-4D97-AF65-F5344CB8AC3E}">
        <p14:creationId xmlns:p14="http://schemas.microsoft.com/office/powerpoint/2010/main" val="31747044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E4102507-06C0-4668-9CFF-D01D594175ED}" type="datetimeFigureOut">
              <a:rPr lang="fr-FR" smtClean="0"/>
              <a:t>18/03/2025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30A5D5B-E47C-4CEB-94BA-43BCDB1B8349}" type="slidenum">
              <a:rPr lang="fr-FR" smtClean="0"/>
              <a:t>‹N°›</a:t>
            </a:fld>
            <a:endParaRPr lang="fr-FR"/>
          </a:p>
        </p:txBody>
      </p:sp>
    </p:spTree>
    <p:extLst>
      <p:ext uri="{BB962C8B-B14F-4D97-AF65-F5344CB8AC3E}">
        <p14:creationId xmlns:p14="http://schemas.microsoft.com/office/powerpoint/2010/main" val="2910439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E4102507-06C0-4668-9CFF-D01D594175ED}" type="datetimeFigureOut">
              <a:rPr lang="fr-FR" smtClean="0"/>
              <a:t>18/03/2025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30A5D5B-E47C-4CEB-94BA-43BCDB1B8349}" type="slidenum">
              <a:rPr lang="fr-FR" smtClean="0"/>
              <a:t>‹N°›</a:t>
            </a:fld>
            <a:endParaRPr lang="fr-FR"/>
          </a:p>
        </p:txBody>
      </p:sp>
    </p:spTree>
    <p:extLst>
      <p:ext uri="{BB962C8B-B14F-4D97-AF65-F5344CB8AC3E}">
        <p14:creationId xmlns:p14="http://schemas.microsoft.com/office/powerpoint/2010/main" val="39089309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E4102507-06C0-4668-9CFF-D01D594175ED}" type="datetimeFigureOut">
              <a:rPr lang="fr-FR" smtClean="0"/>
              <a:t>18/03/2025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30A5D5B-E47C-4CEB-94BA-43BCDB1B8349}" type="slidenum">
              <a:rPr lang="fr-FR" smtClean="0"/>
              <a:t>‹N°›</a:t>
            </a:fld>
            <a:endParaRPr lang="fr-FR"/>
          </a:p>
        </p:txBody>
      </p:sp>
    </p:spTree>
    <p:extLst>
      <p:ext uri="{BB962C8B-B14F-4D97-AF65-F5344CB8AC3E}">
        <p14:creationId xmlns:p14="http://schemas.microsoft.com/office/powerpoint/2010/main" val="32958978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E4102507-06C0-4668-9CFF-D01D594175ED}" type="datetimeFigureOut">
              <a:rPr lang="fr-FR" smtClean="0"/>
              <a:t>18/03/2025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30A5D5B-E47C-4CEB-94BA-43BCDB1B8349}" type="slidenum">
              <a:rPr lang="fr-FR" smtClean="0"/>
              <a:t>‹N°›</a:t>
            </a:fld>
            <a:endParaRPr lang="fr-FR"/>
          </a:p>
        </p:txBody>
      </p:sp>
    </p:spTree>
    <p:extLst>
      <p:ext uri="{BB962C8B-B14F-4D97-AF65-F5344CB8AC3E}">
        <p14:creationId xmlns:p14="http://schemas.microsoft.com/office/powerpoint/2010/main" val="34959775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E4102507-06C0-4668-9CFF-D01D594175ED}" type="datetimeFigureOut">
              <a:rPr lang="fr-FR" smtClean="0"/>
              <a:t>18/03/2025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730A5D5B-E47C-4CEB-94BA-43BCDB1B8349}" type="slidenum">
              <a:rPr lang="fr-FR" smtClean="0"/>
              <a:t>‹N°›</a:t>
            </a:fld>
            <a:endParaRPr lang="fr-FR"/>
          </a:p>
        </p:txBody>
      </p:sp>
    </p:spTree>
    <p:extLst>
      <p:ext uri="{BB962C8B-B14F-4D97-AF65-F5344CB8AC3E}">
        <p14:creationId xmlns:p14="http://schemas.microsoft.com/office/powerpoint/2010/main" val="5284223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fr-FR"/>
              <a:t>Modifiez le style du titre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E4102507-06C0-4668-9CFF-D01D594175ED}" type="datetimeFigureOut">
              <a:rPr lang="fr-FR" smtClean="0"/>
              <a:t>18/03/2025</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730A5D5B-E47C-4CEB-94BA-43BCDB1B8349}" type="slidenum">
              <a:rPr lang="fr-FR" smtClean="0"/>
              <a:t>‹N°›</a:t>
            </a:fld>
            <a:endParaRPr lang="fr-FR"/>
          </a:p>
        </p:txBody>
      </p:sp>
    </p:spTree>
    <p:extLst>
      <p:ext uri="{BB962C8B-B14F-4D97-AF65-F5344CB8AC3E}">
        <p14:creationId xmlns:p14="http://schemas.microsoft.com/office/powerpoint/2010/main" val="24776979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E4102507-06C0-4668-9CFF-D01D594175ED}" type="datetimeFigureOut">
              <a:rPr lang="fr-FR" smtClean="0"/>
              <a:t>18/03/2025</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730A5D5B-E47C-4CEB-94BA-43BCDB1B8349}" type="slidenum">
              <a:rPr lang="fr-FR" smtClean="0"/>
              <a:t>‹N°›</a:t>
            </a:fld>
            <a:endParaRPr lang="fr-FR"/>
          </a:p>
        </p:txBody>
      </p:sp>
    </p:spTree>
    <p:extLst>
      <p:ext uri="{BB962C8B-B14F-4D97-AF65-F5344CB8AC3E}">
        <p14:creationId xmlns:p14="http://schemas.microsoft.com/office/powerpoint/2010/main" val="5866986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102507-06C0-4668-9CFF-D01D594175ED}" type="datetimeFigureOut">
              <a:rPr lang="fr-FR" smtClean="0"/>
              <a:t>18/03/2025</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730A5D5B-E47C-4CEB-94BA-43BCDB1B8349}" type="slidenum">
              <a:rPr lang="fr-FR" smtClean="0"/>
              <a:t>‹N°›</a:t>
            </a:fld>
            <a:endParaRPr lang="fr-FR"/>
          </a:p>
        </p:txBody>
      </p:sp>
    </p:spTree>
    <p:extLst>
      <p:ext uri="{BB962C8B-B14F-4D97-AF65-F5344CB8AC3E}">
        <p14:creationId xmlns:p14="http://schemas.microsoft.com/office/powerpoint/2010/main" val="27261056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E4102507-06C0-4668-9CFF-D01D594175ED}" type="datetimeFigureOut">
              <a:rPr lang="fr-FR" smtClean="0"/>
              <a:t>18/03/2025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730A5D5B-E47C-4CEB-94BA-43BCDB1B8349}" type="slidenum">
              <a:rPr lang="fr-FR" smtClean="0"/>
              <a:t>‹N°›</a:t>
            </a:fld>
            <a:endParaRPr lang="fr-FR"/>
          </a:p>
        </p:txBody>
      </p:sp>
    </p:spTree>
    <p:extLst>
      <p:ext uri="{BB962C8B-B14F-4D97-AF65-F5344CB8AC3E}">
        <p14:creationId xmlns:p14="http://schemas.microsoft.com/office/powerpoint/2010/main" val="38883527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E4102507-06C0-4668-9CFF-D01D594175ED}" type="datetimeFigureOut">
              <a:rPr lang="fr-FR" smtClean="0"/>
              <a:t>18/03/2025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730A5D5B-E47C-4CEB-94BA-43BCDB1B8349}" type="slidenum">
              <a:rPr lang="fr-FR" smtClean="0"/>
              <a:t>‹N°›</a:t>
            </a:fld>
            <a:endParaRPr lang="fr-FR"/>
          </a:p>
        </p:txBody>
      </p:sp>
    </p:spTree>
    <p:extLst>
      <p:ext uri="{BB962C8B-B14F-4D97-AF65-F5344CB8AC3E}">
        <p14:creationId xmlns:p14="http://schemas.microsoft.com/office/powerpoint/2010/main" val="24338177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102507-06C0-4668-9CFF-D01D594175ED}" type="datetimeFigureOut">
              <a:rPr lang="fr-FR" smtClean="0"/>
              <a:t>18/03/2025</a:t>
            </a:fld>
            <a:endParaRPr lang="fr-F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0A5D5B-E47C-4CEB-94BA-43BCDB1B8349}" type="slidenum">
              <a:rPr lang="fr-FR" smtClean="0"/>
              <a:t>‹N°›</a:t>
            </a:fld>
            <a:endParaRPr lang="fr-FR"/>
          </a:p>
        </p:txBody>
      </p:sp>
    </p:spTree>
    <p:extLst>
      <p:ext uri="{BB962C8B-B14F-4D97-AF65-F5344CB8AC3E}">
        <p14:creationId xmlns:p14="http://schemas.microsoft.com/office/powerpoint/2010/main" val="2477026548"/>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customXml" Target="../ink/ink1.xml"/><Relationship Id="rId7" Type="http://schemas.openxmlformats.org/officeDocument/2006/relationships/customXml" Target="../ink/ink3.xml"/><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customXml" Target="../ink/ink2.xml"/><Relationship Id="rId4" Type="http://schemas.openxmlformats.org/officeDocument/2006/relationships/image" Target="../media/image15.png"/><Relationship Id="rId9" Type="http://schemas.openxmlformats.org/officeDocument/2006/relationships/image" Target="../media/image13.jpg"/></Relationships>
</file>

<file path=ppt/slides/_rels/slide1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95C74116-784C-BBCC-3102-2F4E005F5F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08" y="0"/>
            <a:ext cx="4577715" cy="6858000"/>
          </a:xfrm>
          <a:prstGeom prst="rect">
            <a:avLst/>
          </a:prstGeom>
        </p:spPr>
      </p:pic>
      <p:sp>
        <p:nvSpPr>
          <p:cNvPr id="2" name="Titre 1">
            <a:extLst>
              <a:ext uri="{FF2B5EF4-FFF2-40B4-BE49-F238E27FC236}">
                <a16:creationId xmlns:a16="http://schemas.microsoft.com/office/drawing/2014/main" id="{BA5834DA-A70A-3419-B726-E47FA172AE7E}"/>
              </a:ext>
            </a:extLst>
          </p:cNvPr>
          <p:cNvSpPr>
            <a:spLocks noGrp="1"/>
          </p:cNvSpPr>
          <p:nvPr>
            <p:ph type="ctrTitle"/>
          </p:nvPr>
        </p:nvSpPr>
        <p:spPr>
          <a:xfrm>
            <a:off x="2724150" y="996950"/>
            <a:ext cx="9323070" cy="2387600"/>
          </a:xfrm>
        </p:spPr>
        <p:txBody>
          <a:bodyPr>
            <a:normAutofit fontScale="90000"/>
          </a:bodyPr>
          <a:lstStyle/>
          <a:p>
            <a:r>
              <a:rPr lang="fr-FR" dirty="0"/>
              <a:t>            </a:t>
            </a:r>
            <a:r>
              <a:rPr lang="fr-FR" sz="6600" b="1" dirty="0">
                <a:solidFill>
                  <a:schemeClr val="accent4"/>
                </a:solidFill>
              </a:rPr>
              <a:t>Sibilla</a:t>
            </a:r>
            <a:r>
              <a:rPr lang="fr-FR" sz="6600" dirty="0">
                <a:solidFill>
                  <a:schemeClr val="accent4"/>
                </a:solidFill>
              </a:rPr>
              <a:t> </a:t>
            </a:r>
            <a:r>
              <a:rPr lang="fr-FR" sz="6600" b="1" dirty="0">
                <a:solidFill>
                  <a:schemeClr val="accent4"/>
                </a:solidFill>
              </a:rPr>
              <a:t>Aleramo</a:t>
            </a:r>
            <a:br>
              <a:rPr lang="fr-FR" sz="6600" b="1" dirty="0">
                <a:solidFill>
                  <a:schemeClr val="accent4"/>
                </a:solidFill>
              </a:rPr>
            </a:br>
            <a:r>
              <a:rPr lang="fr-FR" sz="6600" b="1" dirty="0">
                <a:solidFill>
                  <a:schemeClr val="accent4"/>
                </a:solidFill>
              </a:rPr>
              <a:t>           </a:t>
            </a:r>
            <a:r>
              <a:rPr lang="fr-FR" sz="5300" b="1" dirty="0">
                <a:solidFill>
                  <a:schemeClr val="accent4"/>
                </a:solidFill>
              </a:rPr>
              <a:t>pseudonyme de Rina Faccio</a:t>
            </a:r>
            <a:br>
              <a:rPr lang="fr-FR" sz="6600" b="1" dirty="0">
                <a:solidFill>
                  <a:schemeClr val="accent4"/>
                </a:solidFill>
              </a:rPr>
            </a:br>
            <a:r>
              <a:rPr lang="fr-FR" sz="6600" b="1" dirty="0">
                <a:solidFill>
                  <a:schemeClr val="accent4"/>
                </a:solidFill>
              </a:rPr>
              <a:t>            </a:t>
            </a:r>
            <a:r>
              <a:rPr lang="fr-FR" sz="4400" b="1" dirty="0">
                <a:solidFill>
                  <a:schemeClr val="accent4"/>
                </a:solidFill>
              </a:rPr>
              <a:t>14 août 1876 Alexandrie (Piémont)</a:t>
            </a:r>
            <a:br>
              <a:rPr lang="fr-FR" sz="4400" b="1" dirty="0">
                <a:solidFill>
                  <a:schemeClr val="accent4"/>
                </a:solidFill>
              </a:rPr>
            </a:br>
            <a:r>
              <a:rPr lang="fr-FR" sz="4400" b="1" dirty="0">
                <a:solidFill>
                  <a:schemeClr val="accent4"/>
                </a:solidFill>
              </a:rPr>
              <a:t>                13 janvier 1960 Rome</a:t>
            </a:r>
          </a:p>
        </p:txBody>
      </p:sp>
      <p:sp>
        <p:nvSpPr>
          <p:cNvPr id="3" name="Sous-titre 2">
            <a:extLst>
              <a:ext uri="{FF2B5EF4-FFF2-40B4-BE49-F238E27FC236}">
                <a16:creationId xmlns:a16="http://schemas.microsoft.com/office/drawing/2014/main" id="{C797F39C-1CA5-B947-E981-F4E17DD18D91}"/>
              </a:ext>
            </a:extLst>
          </p:cNvPr>
          <p:cNvSpPr>
            <a:spLocks noGrp="1"/>
          </p:cNvSpPr>
          <p:nvPr>
            <p:ph type="subTitle" idx="1"/>
          </p:nvPr>
        </p:nvSpPr>
        <p:spPr>
          <a:xfrm>
            <a:off x="1892870" y="4293394"/>
            <a:ext cx="10299129" cy="1655762"/>
          </a:xfrm>
          <a:noFill/>
        </p:spPr>
        <p:txBody>
          <a:bodyPr/>
          <a:lstStyle/>
          <a:p>
            <a:r>
              <a:rPr lang="fr-FR" dirty="0"/>
              <a:t>          </a:t>
            </a:r>
            <a:r>
              <a:rPr lang="fr-FR" sz="3600" b="1" dirty="0">
                <a:solidFill>
                  <a:schemeClr val="accent4"/>
                </a:solidFill>
              </a:rPr>
              <a:t>Celle qui a osé écrire </a:t>
            </a:r>
            <a:r>
              <a:rPr lang="fr-FR" sz="3600" b="1" i="1" dirty="0">
                <a:solidFill>
                  <a:schemeClr val="accent4"/>
                </a:solidFill>
              </a:rPr>
              <a:t>Une femme </a:t>
            </a:r>
            <a:r>
              <a:rPr lang="fr-FR" sz="3600" b="1" dirty="0">
                <a:solidFill>
                  <a:schemeClr val="accent4"/>
                </a:solidFill>
              </a:rPr>
              <a:t>: livre fondateur du féminisme italien ?</a:t>
            </a:r>
          </a:p>
        </p:txBody>
      </p:sp>
    </p:spTree>
    <p:extLst>
      <p:ext uri="{BB962C8B-B14F-4D97-AF65-F5344CB8AC3E}">
        <p14:creationId xmlns:p14="http://schemas.microsoft.com/office/powerpoint/2010/main" val="2721369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16AAF135-9725-13A3-F2E8-716657C375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74963" y="0"/>
            <a:ext cx="7442074" cy="6858000"/>
          </a:xfrm>
          <a:prstGeom prst="rect">
            <a:avLst/>
          </a:prstGeom>
        </p:spPr>
      </p:pic>
      <p:sp>
        <p:nvSpPr>
          <p:cNvPr id="4" name="ZoneTexte 3">
            <a:extLst>
              <a:ext uri="{FF2B5EF4-FFF2-40B4-BE49-F238E27FC236}">
                <a16:creationId xmlns:a16="http://schemas.microsoft.com/office/drawing/2014/main" id="{D09E5B45-F721-38B8-0AF9-21D885B881A2}"/>
              </a:ext>
            </a:extLst>
          </p:cNvPr>
          <p:cNvSpPr txBox="1"/>
          <p:nvPr/>
        </p:nvSpPr>
        <p:spPr>
          <a:xfrm>
            <a:off x="777240" y="834390"/>
            <a:ext cx="1245870" cy="923330"/>
          </a:xfrm>
          <a:prstGeom prst="rect">
            <a:avLst/>
          </a:prstGeom>
          <a:noFill/>
        </p:spPr>
        <p:txBody>
          <a:bodyPr wrap="square" rtlCol="0">
            <a:spAutoFit/>
          </a:bodyPr>
          <a:lstStyle/>
          <a:p>
            <a:r>
              <a:rPr lang="fr-FR" dirty="0"/>
              <a:t>Quartiers historiques de Rome</a:t>
            </a:r>
          </a:p>
        </p:txBody>
      </p:sp>
    </p:spTree>
    <p:extLst>
      <p:ext uri="{BB962C8B-B14F-4D97-AF65-F5344CB8AC3E}">
        <p14:creationId xmlns:p14="http://schemas.microsoft.com/office/powerpoint/2010/main" val="11847255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BA892929-04A9-C3BF-F263-651BFC2316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5247" y="605951"/>
            <a:ext cx="3677400" cy="5386090"/>
          </a:xfrm>
          <a:prstGeom prst="rect">
            <a:avLst/>
          </a:prstGeom>
        </p:spPr>
      </p:pic>
      <p:sp>
        <p:nvSpPr>
          <p:cNvPr id="5" name="ZoneTexte 4">
            <a:extLst>
              <a:ext uri="{FF2B5EF4-FFF2-40B4-BE49-F238E27FC236}">
                <a16:creationId xmlns:a16="http://schemas.microsoft.com/office/drawing/2014/main" id="{EFBA07E1-35B1-5CEA-A24E-C214C3B3229B}"/>
              </a:ext>
            </a:extLst>
          </p:cNvPr>
          <p:cNvSpPr txBox="1"/>
          <p:nvPr/>
        </p:nvSpPr>
        <p:spPr>
          <a:xfrm>
            <a:off x="5141698" y="809249"/>
            <a:ext cx="6459751" cy="4832092"/>
          </a:xfrm>
          <a:prstGeom prst="rect">
            <a:avLst/>
          </a:prstGeom>
          <a:noFill/>
        </p:spPr>
        <p:txBody>
          <a:bodyPr wrap="square">
            <a:spAutoFit/>
          </a:bodyPr>
          <a:lstStyle/>
          <a:p>
            <a:pPr algn="just"/>
            <a:r>
              <a:rPr lang="fr-FR" sz="3600" b="1" dirty="0"/>
              <a:t>Cordula (dite Lina) Poletti</a:t>
            </a:r>
            <a:r>
              <a:rPr lang="fr-FR" sz="3600" dirty="0"/>
              <a:t>, née à Ravenne le 27 août 1885 et morte à Sanremo le 12 décembre 1971, est une écrivaine et dramaturge féministe italienne. </a:t>
            </a:r>
          </a:p>
          <a:p>
            <a:pPr algn="just"/>
            <a:r>
              <a:rPr lang="fr-FR" sz="3600" dirty="0"/>
              <a:t>Elle est l'une des premières femmes en Italie à déclarer ouvertement son homosexualité. </a:t>
            </a:r>
          </a:p>
          <a:p>
            <a:pPr algn="just"/>
            <a:r>
              <a:rPr lang="fr-FR" sz="2000" dirty="0"/>
              <a:t>Photo Wikipédia </a:t>
            </a:r>
          </a:p>
        </p:txBody>
      </p:sp>
    </p:spTree>
    <p:extLst>
      <p:ext uri="{BB962C8B-B14F-4D97-AF65-F5344CB8AC3E}">
        <p14:creationId xmlns:p14="http://schemas.microsoft.com/office/powerpoint/2010/main" val="9926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AE9FABDF-AB8E-406E-153D-4C20725C735D}"/>
              </a:ext>
            </a:extLst>
          </p:cNvPr>
          <p:cNvSpPr txBox="1"/>
          <p:nvPr/>
        </p:nvSpPr>
        <p:spPr>
          <a:xfrm>
            <a:off x="375285" y="0"/>
            <a:ext cx="11441430" cy="6652462"/>
          </a:xfrm>
          <a:prstGeom prst="rect">
            <a:avLst/>
          </a:prstGeom>
          <a:noFill/>
        </p:spPr>
        <p:txBody>
          <a:bodyPr wrap="square">
            <a:spAutoFit/>
          </a:bodyPr>
          <a:lstStyle/>
          <a:p>
            <a:pPr indent="180340" algn="just">
              <a:lnSpc>
                <a:spcPct val="200000"/>
              </a:lnSpc>
            </a:pPr>
            <a:r>
              <a:rPr lang="it-IT" sz="2800" b="1" i="1" kern="100" dirty="0">
                <a:effectLst/>
                <a:latin typeface="Times New Roman" panose="02020603050405020304" pitchFamily="18" charset="0"/>
                <a:ea typeface="Calibri" panose="020F0502020204030204" pitchFamily="34" charset="0"/>
                <a:cs typeface="Times New Roman" panose="02020603050405020304" pitchFamily="18" charset="0"/>
              </a:rPr>
              <a:t>Era in me la forza divina di amare fino alla morte, di vivere la duplice vita di chi mi ama, doppio dolore e doppia gioia, anima perpetuamente opposta a un'altra, in una perenne creazione del Dio. Non era in lei. Ella s'era staccata [...] La lascio involarsi divenir nebbia e atomo imponderabile, ed ecco, tutto è finito, la mia duplice vita è morta, io sono di nuovo io soltanto, une cosa di libertà e di solitudine, meravigliosa cosa ancora ma non più trascendente, non più sovrumana, non più divina. </a:t>
            </a:r>
            <a:r>
              <a:rPr lang="it-IT" sz="2800" b="1" kern="100" dirty="0">
                <a:effectLst/>
                <a:latin typeface="Times New Roman" panose="02020603050405020304" pitchFamily="18" charset="0"/>
                <a:ea typeface="Calibri" panose="020F0502020204030204" pitchFamily="34" charset="0"/>
                <a:cs typeface="Times New Roman" panose="02020603050405020304" pitchFamily="18" charset="0"/>
              </a:rPr>
              <a:t>Finito.</a:t>
            </a:r>
          </a:p>
          <a:p>
            <a:pPr indent="180340" algn="just">
              <a:lnSpc>
                <a:spcPct val="200000"/>
              </a:lnSpc>
            </a:pPr>
            <a:r>
              <a:rPr lang="it-IT" sz="2000" b="1" i="1" kern="100" dirty="0">
                <a:latin typeface="Times New Roman" panose="02020603050405020304" pitchFamily="18" charset="0"/>
                <a:ea typeface="Calibri" panose="020F0502020204030204" pitchFamily="34" charset="0"/>
                <a:cs typeface="Times New Roman" panose="02020603050405020304" pitchFamily="18" charset="0"/>
              </a:rPr>
              <a:t>Lucida follia, lettere d’amore a Lina, </a:t>
            </a:r>
            <a:r>
              <a:rPr lang="it-IT" sz="2000" b="1" kern="100" dirty="0">
                <a:latin typeface="Times New Roman" panose="02020603050405020304" pitchFamily="18" charset="0"/>
                <a:ea typeface="Calibri" panose="020F0502020204030204" pitchFamily="34" charset="0"/>
                <a:cs typeface="Times New Roman" panose="02020603050405020304" pitchFamily="18" charset="0"/>
              </a:rPr>
              <a:t>a cura si Alessandra Cenni, p. 138</a:t>
            </a:r>
            <a:endParaRPr lang="fr-FR" sz="2000" i="1"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443246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09A7530F-E0DD-F30D-C5BB-3F269877E2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966" y="1491615"/>
            <a:ext cx="5166360" cy="3874770"/>
          </a:xfrm>
          <a:prstGeom prst="rect">
            <a:avLst/>
          </a:prstGeom>
        </p:spPr>
      </p:pic>
      <p:sp>
        <p:nvSpPr>
          <p:cNvPr id="4" name="ZoneTexte 3">
            <a:extLst>
              <a:ext uri="{FF2B5EF4-FFF2-40B4-BE49-F238E27FC236}">
                <a16:creationId xmlns:a16="http://schemas.microsoft.com/office/drawing/2014/main" id="{9617926B-A2F6-E8D7-C0C4-D0139AA6C279}"/>
              </a:ext>
            </a:extLst>
          </p:cNvPr>
          <p:cNvSpPr txBox="1"/>
          <p:nvPr/>
        </p:nvSpPr>
        <p:spPr>
          <a:xfrm>
            <a:off x="5372100" y="182880"/>
            <a:ext cx="6625590" cy="6401753"/>
          </a:xfrm>
          <a:prstGeom prst="rect">
            <a:avLst/>
          </a:prstGeom>
          <a:noFill/>
        </p:spPr>
        <p:txBody>
          <a:bodyPr wrap="square" rtlCol="0">
            <a:spAutoFit/>
          </a:bodyPr>
          <a:lstStyle/>
          <a:p>
            <a:pPr algn="just"/>
            <a:r>
              <a:rPr lang="fr-FR" sz="2800" b="1" dirty="0"/>
              <a:t>Vincenzo Cardarelli </a:t>
            </a:r>
            <a:r>
              <a:rPr lang="fr-FR" sz="2800" dirty="0"/>
              <a:t>est né le 1ᵉʳ mai 1887 à Tarquinia, en Italie, et est décédé le 18 juin 1959 à Rome. Poète, essayiste, critique littéraire et journaliste italien, il est reconnu pour sa poésie traditionnelle et lyrique, influencée par le poète Giacomo Leopardi. </a:t>
            </a:r>
          </a:p>
          <a:p>
            <a:pPr algn="just"/>
            <a:r>
              <a:rPr lang="fr-FR" sz="2800" dirty="0"/>
              <a:t>Issu d'une famille modeste, il a mené des études irrégulières et a exercé divers emplois avant de s'établir à Rome en 1906, où il a entamé sa carrière journalistique. </a:t>
            </a:r>
          </a:p>
          <a:p>
            <a:pPr algn="just"/>
            <a:r>
              <a:rPr lang="fr-FR" sz="2800" dirty="0"/>
              <a:t>En 1919, il a cofondé la revue littéraire "La Ronda", qui prônait un retour au classicisme et à la tradition dans la littérature italienne.</a:t>
            </a:r>
          </a:p>
          <a:p>
            <a:pPr algn="just"/>
            <a:r>
              <a:rPr lang="fr-FR" sz="2000" dirty="0"/>
              <a:t>Photo Wikipédia </a:t>
            </a:r>
          </a:p>
          <a:p>
            <a:endParaRPr lang="fr-FR" dirty="0"/>
          </a:p>
        </p:txBody>
      </p:sp>
    </p:spTree>
    <p:extLst>
      <p:ext uri="{BB962C8B-B14F-4D97-AF65-F5344CB8AC3E}">
        <p14:creationId xmlns:p14="http://schemas.microsoft.com/office/powerpoint/2010/main" val="3108939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06DB7FDC-D975-51DE-8D29-0A2775E329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344" y="389631"/>
            <a:ext cx="3788850" cy="5552123"/>
          </a:xfrm>
          <a:prstGeom prst="rect">
            <a:avLst/>
          </a:prstGeom>
        </p:spPr>
      </p:pic>
      <p:sp>
        <p:nvSpPr>
          <p:cNvPr id="6" name="Rectangle 3">
            <a:extLst>
              <a:ext uri="{FF2B5EF4-FFF2-40B4-BE49-F238E27FC236}">
                <a16:creationId xmlns:a16="http://schemas.microsoft.com/office/drawing/2014/main" id="{8E4C1A05-7DF8-DDD0-02B0-57AB778A9F22}"/>
              </a:ext>
            </a:extLst>
          </p:cNvPr>
          <p:cNvSpPr>
            <a:spLocks noChangeArrowheads="1"/>
          </p:cNvSpPr>
          <p:nvPr/>
        </p:nvSpPr>
        <p:spPr bwMode="auto">
          <a:xfrm rot="10800000" flipV="1">
            <a:off x="3874194" y="174187"/>
            <a:ext cx="7985760" cy="61247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eaLnBrk="0" fontAlgn="base" hangingPunct="0">
              <a:spcBef>
                <a:spcPct val="0"/>
              </a:spcBef>
              <a:spcAft>
                <a:spcPct val="0"/>
              </a:spcAft>
            </a:pPr>
            <a:r>
              <a:rPr lang="fr-FR" sz="2800" b="1" dirty="0"/>
              <a:t>Giovanni Papini </a:t>
            </a:r>
            <a:r>
              <a:rPr lang="fr-FR" sz="2800" dirty="0"/>
              <a:t>(1881-1956) était un écrivain, essayiste, connu pour son parcours intellectuel tumultueux et son style polémique. Il a exploré divers courants philosophiques et littéraires, passant de l'athéisme à la foi catholique, du futurisme à un nationalisme marqué.</a:t>
            </a:r>
          </a:p>
          <a:p>
            <a:pPr marL="0" marR="0" lvl="0" indent="0" defTabSz="914400" rtl="0" eaLnBrk="0" fontAlgn="base" latinLnBrk="0" hangingPunct="0">
              <a:lnSpc>
                <a:spcPct val="100000"/>
              </a:lnSpc>
              <a:spcBef>
                <a:spcPct val="0"/>
              </a:spcBef>
              <a:spcAft>
                <a:spcPct val="0"/>
              </a:spcAft>
              <a:buClrTx/>
              <a:buSzTx/>
              <a:tabLst/>
            </a:pPr>
            <a:r>
              <a:rPr kumimoji="0" lang="fr-FR" altLang="fr-FR" sz="2800" b="0" i="0" u="none" strike="noStrike" cap="none" normalizeH="0" baseline="0" dirty="0">
                <a:ln>
                  <a:noFill/>
                </a:ln>
                <a:solidFill>
                  <a:schemeClr val="tx1"/>
                </a:solidFill>
                <a:effectLst/>
              </a:rPr>
              <a:t>Après la Première Guerre mondiale, il se rapproche du catholicisme et publie </a:t>
            </a:r>
            <a:r>
              <a:rPr kumimoji="0" lang="fr-FR" altLang="fr-FR" sz="2800" b="0" i="1" u="none" strike="noStrike" cap="none" normalizeH="0" baseline="0" dirty="0">
                <a:ln>
                  <a:noFill/>
                </a:ln>
                <a:solidFill>
                  <a:schemeClr val="tx1"/>
                </a:solidFill>
                <a:effectLst/>
              </a:rPr>
              <a:t>Storia di Cristo</a:t>
            </a:r>
            <a:r>
              <a:rPr kumimoji="0" lang="fr-FR" altLang="fr-FR" sz="2800" b="0" i="0" u="none" strike="noStrike" cap="none" normalizeH="0" baseline="0" dirty="0">
                <a:ln>
                  <a:noFill/>
                </a:ln>
                <a:solidFill>
                  <a:schemeClr val="tx1"/>
                </a:solidFill>
                <a:effectLst/>
              </a:rPr>
              <a:t> (1921), un récit sur la vie du Christ qui connaît un grand succès international.</a:t>
            </a:r>
            <a:br>
              <a:rPr kumimoji="0" lang="fr-FR" altLang="fr-FR" sz="2800" b="0" i="0" u="none" strike="noStrike" cap="none" normalizeH="0" baseline="0" dirty="0">
                <a:ln>
                  <a:noFill/>
                </a:ln>
                <a:solidFill>
                  <a:schemeClr val="tx1"/>
                </a:solidFill>
                <a:effectLst/>
              </a:rPr>
            </a:br>
            <a:r>
              <a:rPr kumimoji="0" lang="fr-FR" altLang="fr-FR" sz="2800" b="0" i="0" u="none" strike="noStrike" cap="none" normalizeH="0" baseline="0" dirty="0">
                <a:ln>
                  <a:noFill/>
                </a:ln>
                <a:solidFill>
                  <a:schemeClr val="tx1"/>
                </a:solidFill>
                <a:effectLst/>
              </a:rPr>
              <a:t>Dans les années 1920 et 1930, Papini devient une figure culturelle du régime fasciste. Il perdra son influence après la seconde guerre mondiale.</a:t>
            </a:r>
          </a:p>
          <a:p>
            <a:pPr marL="0" marR="0" lvl="0" indent="0" defTabSz="914400" rtl="0" eaLnBrk="0" fontAlgn="base" latinLnBrk="0" hangingPunct="0">
              <a:lnSpc>
                <a:spcPct val="100000"/>
              </a:lnSpc>
              <a:spcBef>
                <a:spcPct val="0"/>
              </a:spcBef>
              <a:spcAft>
                <a:spcPct val="0"/>
              </a:spcAft>
              <a:buClrTx/>
              <a:buSzTx/>
              <a:tabLst/>
            </a:pPr>
            <a:r>
              <a:rPr lang="fr-FR" altLang="fr-FR" sz="2000" dirty="0"/>
              <a:t>Photo Wikipédia </a:t>
            </a:r>
            <a:endParaRPr kumimoji="0" lang="fr-FR" altLang="fr-FR" sz="2000" b="0"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2854507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82559790-2E10-DFDB-5C1E-60803C1D30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1144" y="-99477"/>
            <a:ext cx="10287000" cy="6858000"/>
          </a:xfrm>
          <a:prstGeom prst="rect">
            <a:avLst/>
          </a:prstGeom>
        </p:spPr>
      </p:pic>
      <p:sp>
        <p:nvSpPr>
          <p:cNvPr id="4" name="ZoneTexte 3">
            <a:extLst>
              <a:ext uri="{FF2B5EF4-FFF2-40B4-BE49-F238E27FC236}">
                <a16:creationId xmlns:a16="http://schemas.microsoft.com/office/drawing/2014/main" id="{A122F7C7-BE18-D893-1D50-F29562A1558B}"/>
              </a:ext>
            </a:extLst>
          </p:cNvPr>
          <p:cNvSpPr txBox="1"/>
          <p:nvPr/>
        </p:nvSpPr>
        <p:spPr>
          <a:xfrm>
            <a:off x="834009" y="6112192"/>
            <a:ext cx="10161270" cy="646331"/>
          </a:xfrm>
          <a:prstGeom prst="rect">
            <a:avLst/>
          </a:prstGeom>
          <a:noFill/>
        </p:spPr>
        <p:txBody>
          <a:bodyPr wrap="square" rtlCol="0">
            <a:spAutoFit/>
          </a:bodyPr>
          <a:lstStyle/>
          <a:p>
            <a:r>
              <a:rPr lang="fr-FR" dirty="0"/>
              <a:t>Photo Camille Rondier</a:t>
            </a:r>
          </a:p>
          <a:p>
            <a:r>
              <a:rPr lang="fr-FR" dirty="0"/>
              <a:t>Février 2024</a:t>
            </a:r>
          </a:p>
        </p:txBody>
      </p:sp>
    </p:spTree>
    <p:extLst>
      <p:ext uri="{BB962C8B-B14F-4D97-AF65-F5344CB8AC3E}">
        <p14:creationId xmlns:p14="http://schemas.microsoft.com/office/powerpoint/2010/main" val="42633650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2F7A789D-D304-E77B-8EA8-EF00A8BF8B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1760" y="300790"/>
            <a:ext cx="6164780" cy="6164780"/>
          </a:xfrm>
          <a:prstGeom prst="rect">
            <a:avLst/>
          </a:prstGeom>
        </p:spPr>
      </p:pic>
      <mc:AlternateContent xmlns:mc="http://schemas.openxmlformats.org/markup-compatibility/2006" xmlns:p14="http://schemas.microsoft.com/office/powerpoint/2010/main">
        <mc:Choice Requires="p14">
          <p:contentPart p14:bwMode="auto" r:id="rId3">
            <p14:nvContentPartPr>
              <p14:cNvPr id="4" name="Encre 3">
                <a:extLst>
                  <a:ext uri="{FF2B5EF4-FFF2-40B4-BE49-F238E27FC236}">
                    <a16:creationId xmlns:a16="http://schemas.microsoft.com/office/drawing/2014/main" id="{D4F67BD1-F94A-248D-2960-3787612C03A0}"/>
                  </a:ext>
                </a:extLst>
              </p14:cNvPr>
              <p14:cNvContentPartPr/>
              <p14:nvPr/>
            </p14:nvContentPartPr>
            <p14:xfrm>
              <a:off x="2571480" y="924840"/>
              <a:ext cx="458280" cy="141480"/>
            </p14:xfrm>
          </p:contentPart>
        </mc:Choice>
        <mc:Fallback xmlns="">
          <p:pic>
            <p:nvPicPr>
              <p:cNvPr id="4" name="Encre 3">
                <a:extLst>
                  <a:ext uri="{FF2B5EF4-FFF2-40B4-BE49-F238E27FC236}">
                    <a16:creationId xmlns:a16="http://schemas.microsoft.com/office/drawing/2014/main" id="{D4F67BD1-F94A-248D-2960-3787612C03A0}"/>
                  </a:ext>
                </a:extLst>
              </p:cNvPr>
              <p:cNvPicPr/>
              <p:nvPr/>
            </p:nvPicPr>
            <p:blipFill>
              <a:blip r:embed="rId4"/>
              <a:stretch>
                <a:fillRect/>
              </a:stretch>
            </p:blipFill>
            <p:spPr>
              <a:xfrm>
                <a:off x="2517840" y="816840"/>
                <a:ext cx="565920" cy="35712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5">
            <p14:nvContentPartPr>
              <p14:cNvPr id="7" name="Encre 6">
                <a:extLst>
                  <a:ext uri="{FF2B5EF4-FFF2-40B4-BE49-F238E27FC236}">
                    <a16:creationId xmlns:a16="http://schemas.microsoft.com/office/drawing/2014/main" id="{8710E487-5319-1C1D-1CB1-8438786159EF}"/>
                  </a:ext>
                </a:extLst>
              </p14:cNvPr>
              <p14:cNvContentPartPr/>
              <p14:nvPr/>
            </p14:nvContentPartPr>
            <p14:xfrm>
              <a:off x="7722000" y="1954080"/>
              <a:ext cx="5040" cy="360"/>
            </p14:xfrm>
          </p:contentPart>
        </mc:Choice>
        <mc:Fallback xmlns="">
          <p:pic>
            <p:nvPicPr>
              <p:cNvPr id="7" name="Encre 6">
                <a:extLst>
                  <a:ext uri="{FF2B5EF4-FFF2-40B4-BE49-F238E27FC236}">
                    <a16:creationId xmlns:a16="http://schemas.microsoft.com/office/drawing/2014/main" id="{8710E487-5319-1C1D-1CB1-8438786159EF}"/>
                  </a:ext>
                </a:extLst>
              </p:cNvPr>
              <p:cNvPicPr/>
              <p:nvPr/>
            </p:nvPicPr>
            <p:blipFill>
              <a:blip r:embed="rId6"/>
              <a:stretch>
                <a:fillRect/>
              </a:stretch>
            </p:blipFill>
            <p:spPr>
              <a:xfrm>
                <a:off x="7704000" y="1936440"/>
                <a:ext cx="40680" cy="3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7">
            <p14:nvContentPartPr>
              <p14:cNvPr id="8" name="Encre 7">
                <a:extLst>
                  <a:ext uri="{FF2B5EF4-FFF2-40B4-BE49-F238E27FC236}">
                    <a16:creationId xmlns:a16="http://schemas.microsoft.com/office/drawing/2014/main" id="{70261495-7738-6006-A786-4E2E49222034}"/>
                  </a:ext>
                </a:extLst>
              </p14:cNvPr>
              <p14:cNvContentPartPr/>
              <p14:nvPr/>
            </p14:nvContentPartPr>
            <p14:xfrm>
              <a:off x="7292160" y="1096920"/>
              <a:ext cx="360" cy="360"/>
            </p14:xfrm>
          </p:contentPart>
        </mc:Choice>
        <mc:Fallback xmlns="">
          <p:pic>
            <p:nvPicPr>
              <p:cNvPr id="8" name="Encre 7">
                <a:extLst>
                  <a:ext uri="{FF2B5EF4-FFF2-40B4-BE49-F238E27FC236}">
                    <a16:creationId xmlns:a16="http://schemas.microsoft.com/office/drawing/2014/main" id="{70261495-7738-6006-A786-4E2E49222034}"/>
                  </a:ext>
                </a:extLst>
              </p:cNvPr>
              <p:cNvPicPr/>
              <p:nvPr/>
            </p:nvPicPr>
            <p:blipFill>
              <a:blip r:embed="rId8"/>
              <a:stretch>
                <a:fillRect/>
              </a:stretch>
            </p:blipFill>
            <p:spPr>
              <a:xfrm>
                <a:off x="7274160" y="1079280"/>
                <a:ext cx="36000" cy="36000"/>
              </a:xfrm>
              <a:prstGeom prst="rect">
                <a:avLst/>
              </a:prstGeom>
            </p:spPr>
          </p:pic>
        </mc:Fallback>
      </mc:AlternateContent>
      <p:pic>
        <p:nvPicPr>
          <p:cNvPr id="10" name="Image 9">
            <a:extLst>
              <a:ext uri="{FF2B5EF4-FFF2-40B4-BE49-F238E27FC236}">
                <a16:creationId xmlns:a16="http://schemas.microsoft.com/office/drawing/2014/main" id="{E31CF961-65D4-B498-C76A-3E633F5D02D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728591" y="399644"/>
            <a:ext cx="5218017" cy="3480377"/>
          </a:xfrm>
          <a:prstGeom prst="rect">
            <a:avLst/>
          </a:prstGeom>
        </p:spPr>
      </p:pic>
      <p:sp>
        <p:nvSpPr>
          <p:cNvPr id="11" name="ZoneTexte 10">
            <a:extLst>
              <a:ext uri="{FF2B5EF4-FFF2-40B4-BE49-F238E27FC236}">
                <a16:creationId xmlns:a16="http://schemas.microsoft.com/office/drawing/2014/main" id="{C5CFD805-CDF6-E933-A164-F5E5C82B14D4}"/>
              </a:ext>
            </a:extLst>
          </p:cNvPr>
          <p:cNvSpPr txBox="1"/>
          <p:nvPr/>
        </p:nvSpPr>
        <p:spPr>
          <a:xfrm>
            <a:off x="6969382" y="4419257"/>
            <a:ext cx="4780858" cy="923330"/>
          </a:xfrm>
          <a:prstGeom prst="rect">
            <a:avLst/>
          </a:prstGeom>
          <a:noFill/>
        </p:spPr>
        <p:txBody>
          <a:bodyPr wrap="square" rtlCol="0">
            <a:spAutoFit/>
          </a:bodyPr>
          <a:lstStyle/>
          <a:p>
            <a:r>
              <a:rPr lang="en-US" dirty="0"/>
              <a:t> </a:t>
            </a:r>
            <a:r>
              <a:rPr lang="en-US" dirty="0" err="1"/>
              <a:t>Myrabella</a:t>
            </a:r>
            <a:r>
              <a:rPr lang="en-US" dirty="0"/>
              <a:t> / Wikimedia Commons, CC BY-SA 3.0, https://commons.wikimedia.org/w/index.php?curid=29471297</a:t>
            </a:r>
            <a:r>
              <a:rPr lang="fr-FR" dirty="0"/>
              <a:t>Photo Wikimédia</a:t>
            </a:r>
          </a:p>
        </p:txBody>
      </p:sp>
    </p:spTree>
    <p:extLst>
      <p:ext uri="{BB962C8B-B14F-4D97-AF65-F5344CB8AC3E}">
        <p14:creationId xmlns:p14="http://schemas.microsoft.com/office/powerpoint/2010/main" val="15994663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87038211-C197-BFE5-577C-B048AC8B46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645989" cy="6858000"/>
          </a:xfrm>
          <a:prstGeom prst="rect">
            <a:avLst/>
          </a:prstGeom>
        </p:spPr>
      </p:pic>
      <p:sp>
        <p:nvSpPr>
          <p:cNvPr id="4" name="ZoneTexte 3">
            <a:extLst>
              <a:ext uri="{FF2B5EF4-FFF2-40B4-BE49-F238E27FC236}">
                <a16:creationId xmlns:a16="http://schemas.microsoft.com/office/drawing/2014/main" id="{9336AB11-5DD5-FB72-C51A-C4BD765CD0C6}"/>
              </a:ext>
            </a:extLst>
          </p:cNvPr>
          <p:cNvSpPr txBox="1"/>
          <p:nvPr/>
        </p:nvSpPr>
        <p:spPr>
          <a:xfrm>
            <a:off x="4659486" y="428178"/>
            <a:ext cx="7168059" cy="6001643"/>
          </a:xfrm>
          <a:prstGeom prst="rect">
            <a:avLst/>
          </a:prstGeom>
          <a:noFill/>
        </p:spPr>
        <p:txBody>
          <a:bodyPr wrap="square" rtlCol="0">
            <a:spAutoFit/>
          </a:bodyPr>
          <a:lstStyle/>
          <a:p>
            <a:pPr algn="just"/>
            <a:r>
              <a:rPr lang="fr-FR" sz="2800" b="1" dirty="0"/>
              <a:t>Dino Campana</a:t>
            </a:r>
            <a:r>
              <a:rPr lang="fr-FR" sz="2800" dirty="0"/>
              <a:t>, né à Marradi (Toscane) en 1885 il est l’auteur d’un unique recueil majeur : </a:t>
            </a:r>
            <a:r>
              <a:rPr lang="fr-FR" sz="2800" i="1" dirty="0"/>
              <a:t>Canti Orfici</a:t>
            </a:r>
            <a:r>
              <a:rPr lang="fr-FR" sz="2800" dirty="0"/>
              <a:t> (1914), œuvre visionnaire influencée par ses voyages et son état mental instable. Souffrant de troubles psychiatriques il a passé une grande partie de sa vie dans des asiles. </a:t>
            </a:r>
          </a:p>
          <a:p>
            <a:pPr algn="just"/>
            <a:r>
              <a:rPr lang="fr-FR" sz="2800" dirty="0"/>
              <a:t>Il est interné définitivement en 1918, à l’asile de Castel Pulci où il meurt en 1932.</a:t>
            </a:r>
          </a:p>
          <a:p>
            <a:pPr algn="just"/>
            <a:r>
              <a:rPr lang="fr-FR" sz="2800" dirty="0"/>
              <a:t>il est aujourd’hui reconnu comme une figure majeure de la poésie italienne, bien qu’il ait été méconnu de son vivant. Ses poèmes évoquent des paysages oniriques et une quête intérieure, mêlant musicalité et images saisissantes.</a:t>
            </a:r>
          </a:p>
          <a:p>
            <a:pPr algn="just"/>
            <a:r>
              <a:rPr lang="fr-FR" sz="2000" dirty="0"/>
              <a:t>Photo Wikipédia </a:t>
            </a:r>
          </a:p>
        </p:txBody>
      </p:sp>
    </p:spTree>
    <p:extLst>
      <p:ext uri="{BB962C8B-B14F-4D97-AF65-F5344CB8AC3E}">
        <p14:creationId xmlns:p14="http://schemas.microsoft.com/office/powerpoint/2010/main" val="3033631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79D83BEE-732F-274E-53EF-B0C9E8E4F91F}"/>
              </a:ext>
            </a:extLst>
          </p:cNvPr>
          <p:cNvSpPr txBox="1"/>
          <p:nvPr/>
        </p:nvSpPr>
        <p:spPr>
          <a:xfrm>
            <a:off x="911543" y="181957"/>
            <a:ext cx="6097904" cy="6494085"/>
          </a:xfrm>
          <a:prstGeom prst="rect">
            <a:avLst/>
          </a:prstGeom>
          <a:noFill/>
        </p:spPr>
        <p:txBody>
          <a:bodyPr wrap="square">
            <a:spAutoFit/>
          </a:bodyPr>
          <a:lstStyle/>
          <a:p>
            <a:r>
              <a:rPr lang="fr-FR" sz="2800" i="1" dirty="0"/>
              <a:t>La Nuit </a:t>
            </a:r>
          </a:p>
          <a:p>
            <a:endParaRPr lang="fr-FR" sz="2800" i="1" dirty="0"/>
          </a:p>
          <a:p>
            <a:r>
              <a:rPr lang="fr-FR" sz="2400" i="1" dirty="0"/>
              <a:t>Je rêvai d’un grand rêve</a:t>
            </a:r>
            <a:br>
              <a:rPr lang="fr-FR" sz="2400" dirty="0"/>
            </a:br>
            <a:r>
              <a:rPr lang="fr-FR" sz="2400" i="1" dirty="0"/>
              <a:t>Je rêvai d’un rêve d’ombre et de silence</a:t>
            </a:r>
            <a:br>
              <a:rPr lang="fr-FR" sz="2400" dirty="0"/>
            </a:br>
            <a:r>
              <a:rPr lang="fr-FR" sz="2400" i="1" dirty="0"/>
              <a:t>Dans le rêve</a:t>
            </a:r>
            <a:br>
              <a:rPr lang="fr-FR" sz="2400" dirty="0"/>
            </a:br>
            <a:r>
              <a:rPr lang="fr-FR" sz="2400" i="1" dirty="0"/>
              <a:t>L’ombre était mon âme</a:t>
            </a:r>
            <a:br>
              <a:rPr lang="fr-FR" sz="2400" dirty="0"/>
            </a:br>
            <a:r>
              <a:rPr lang="fr-FR" sz="2400" i="1" dirty="0"/>
              <a:t>Et le silence était le ciel.</a:t>
            </a:r>
            <a:endParaRPr lang="fr-FR" sz="2400" dirty="0"/>
          </a:p>
          <a:p>
            <a:r>
              <a:rPr lang="fr-FR" sz="2400" i="1" dirty="0"/>
              <a:t>Et le ciel était mon âme</a:t>
            </a:r>
            <a:br>
              <a:rPr lang="fr-FR" sz="2400" dirty="0"/>
            </a:br>
            <a:r>
              <a:rPr lang="fr-FR" sz="2400" i="1" dirty="0"/>
              <a:t>Qui errait dans un monde silencieux</a:t>
            </a:r>
            <a:br>
              <a:rPr lang="fr-FR" sz="2400" dirty="0"/>
            </a:br>
            <a:r>
              <a:rPr lang="fr-FR" sz="2400" i="1" dirty="0"/>
              <a:t>Où chaque ombre se mouvait comme un signe</a:t>
            </a:r>
            <a:br>
              <a:rPr lang="fr-FR" sz="2400" dirty="0"/>
            </a:br>
            <a:r>
              <a:rPr lang="fr-FR" sz="2400" i="1" dirty="0"/>
              <a:t>Dans l’ombre.</a:t>
            </a:r>
            <a:endParaRPr lang="fr-FR" sz="2400" dirty="0"/>
          </a:p>
          <a:p>
            <a:r>
              <a:rPr lang="fr-FR" sz="2400" i="1" dirty="0"/>
              <a:t>Et une voix parla, m’appelant : je ne sus</a:t>
            </a:r>
            <a:br>
              <a:rPr lang="fr-FR" sz="2400" dirty="0"/>
            </a:br>
            <a:r>
              <a:rPr lang="fr-FR" sz="2400" i="1" dirty="0"/>
              <a:t>D’où elle venait : des ombres, du ciel ou de mon âme ?</a:t>
            </a:r>
            <a:endParaRPr lang="fr-FR" sz="2400" dirty="0"/>
          </a:p>
          <a:p>
            <a:r>
              <a:rPr lang="fr-FR" sz="2400" i="1" dirty="0"/>
              <a:t>Mais je ne répondis pas : et mon ombre s’arrêta</a:t>
            </a:r>
            <a:br>
              <a:rPr lang="fr-FR" sz="2400" dirty="0"/>
            </a:br>
            <a:r>
              <a:rPr lang="fr-FR" sz="2400" i="1" dirty="0"/>
              <a:t>Et le ciel devint immobile et tout se tut</a:t>
            </a:r>
            <a:br>
              <a:rPr lang="fr-FR" sz="2400" dirty="0"/>
            </a:br>
            <a:r>
              <a:rPr lang="fr-FR" sz="2400" i="1" dirty="0"/>
              <a:t>Dans la nuit.</a:t>
            </a:r>
            <a:endParaRPr lang="fr-FR" sz="2400" dirty="0"/>
          </a:p>
        </p:txBody>
      </p:sp>
      <p:sp>
        <p:nvSpPr>
          <p:cNvPr id="2" name="ZoneTexte 1">
            <a:extLst>
              <a:ext uri="{FF2B5EF4-FFF2-40B4-BE49-F238E27FC236}">
                <a16:creationId xmlns:a16="http://schemas.microsoft.com/office/drawing/2014/main" id="{B91FE785-0C09-7F9C-E2D6-51D6C1B8A305}"/>
              </a:ext>
            </a:extLst>
          </p:cNvPr>
          <p:cNvSpPr txBox="1"/>
          <p:nvPr/>
        </p:nvSpPr>
        <p:spPr>
          <a:xfrm>
            <a:off x="8012430" y="1028700"/>
            <a:ext cx="2457450" cy="3477875"/>
          </a:xfrm>
          <a:prstGeom prst="rect">
            <a:avLst/>
          </a:prstGeom>
          <a:noFill/>
        </p:spPr>
        <p:txBody>
          <a:bodyPr wrap="square" rtlCol="0">
            <a:spAutoFit/>
          </a:bodyPr>
          <a:lstStyle/>
          <a:p>
            <a:pPr algn="ctr"/>
            <a:r>
              <a:rPr lang="fr-FR" sz="4400" dirty="0"/>
              <a:t>Un des poèmes des </a:t>
            </a:r>
            <a:r>
              <a:rPr lang="fr-FR" sz="4400" i="1" dirty="0"/>
              <a:t>Chants orphiques </a:t>
            </a:r>
            <a:endParaRPr lang="fr-FR" sz="4400" dirty="0"/>
          </a:p>
        </p:txBody>
      </p:sp>
    </p:spTree>
    <p:extLst>
      <p:ext uri="{BB962C8B-B14F-4D97-AF65-F5344CB8AC3E}">
        <p14:creationId xmlns:p14="http://schemas.microsoft.com/office/powerpoint/2010/main" val="11046225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9AB84F42-8EEB-D1B6-30E6-1C79654D416B}"/>
              </a:ext>
            </a:extLst>
          </p:cNvPr>
          <p:cNvSpPr txBox="1"/>
          <p:nvPr/>
        </p:nvSpPr>
        <p:spPr>
          <a:xfrm>
            <a:off x="560070" y="3811012"/>
            <a:ext cx="10801350" cy="2677656"/>
          </a:xfrm>
          <a:prstGeom prst="rect">
            <a:avLst/>
          </a:prstGeom>
          <a:noFill/>
        </p:spPr>
        <p:txBody>
          <a:bodyPr wrap="square">
            <a:spAutoFit/>
          </a:bodyPr>
          <a:lstStyle/>
          <a:p>
            <a:pPr algn="just"/>
            <a:r>
              <a:rPr lang="fr-FR" sz="2400" dirty="0"/>
              <a:t>Initialement érigée comme château médiéval, la villa a été agrandie et rénovée par plusieurs propriétaires, notamment à la fin du XVIIᵉ siècle par la famille Riccardi qui lui a donné son apparence actuelle.</a:t>
            </a:r>
          </a:p>
          <a:p>
            <a:pPr algn="just"/>
            <a:r>
              <a:rPr lang="fr-FR" sz="2400" dirty="0"/>
              <a:t>Après l'extinction de cette famille en 1854, </a:t>
            </a:r>
            <a:r>
              <a:rPr lang="fr-FR" sz="2400" b="1" dirty="0"/>
              <a:t>la villa, devenue propriété de l'État a été convertie en asile psychiatrique, fonction qu'elle a remplie pendant une grande partie du XXᵉ siècle</a:t>
            </a:r>
            <a:r>
              <a:rPr lang="fr-FR" sz="2400" dirty="0"/>
              <a:t>. Plus récemment, la Villa di Castel Pulci a été choisie pour abriter la Scuola Superiore della Magistratura. </a:t>
            </a:r>
          </a:p>
        </p:txBody>
      </p:sp>
      <p:sp>
        <p:nvSpPr>
          <p:cNvPr id="6" name="ZoneTexte 5">
            <a:extLst>
              <a:ext uri="{FF2B5EF4-FFF2-40B4-BE49-F238E27FC236}">
                <a16:creationId xmlns:a16="http://schemas.microsoft.com/office/drawing/2014/main" id="{21528AB8-0210-FD66-EC1D-CFBE279600EE}"/>
              </a:ext>
            </a:extLst>
          </p:cNvPr>
          <p:cNvSpPr txBox="1"/>
          <p:nvPr/>
        </p:nvSpPr>
        <p:spPr>
          <a:xfrm>
            <a:off x="7840980" y="628650"/>
            <a:ext cx="3646170" cy="1138773"/>
          </a:xfrm>
          <a:prstGeom prst="rect">
            <a:avLst/>
          </a:prstGeom>
          <a:noFill/>
        </p:spPr>
        <p:txBody>
          <a:bodyPr wrap="square" rtlCol="0">
            <a:spAutoFit/>
          </a:bodyPr>
          <a:lstStyle/>
          <a:p>
            <a:r>
              <a:rPr lang="fr-FR" sz="2800" b="1" dirty="0"/>
              <a:t>    Villa di Castel Pulci</a:t>
            </a:r>
          </a:p>
          <a:p>
            <a:pPr algn="ctr"/>
            <a:r>
              <a:rPr lang="fr-FR" sz="2000" b="1" dirty="0"/>
              <a:t>Photo Wikipédia : la villa à l’époque de la famille Riccardi </a:t>
            </a:r>
            <a:endParaRPr lang="fr-FR" sz="2000" dirty="0"/>
          </a:p>
        </p:txBody>
      </p:sp>
      <p:pic>
        <p:nvPicPr>
          <p:cNvPr id="4" name="Image 3">
            <a:extLst>
              <a:ext uri="{FF2B5EF4-FFF2-40B4-BE49-F238E27FC236}">
                <a16:creationId xmlns:a16="http://schemas.microsoft.com/office/drawing/2014/main" id="{8137DA5F-9A23-B32D-FAA5-2202007B85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7942" y="369332"/>
            <a:ext cx="5178058" cy="3265969"/>
          </a:xfrm>
          <a:prstGeom prst="rect">
            <a:avLst/>
          </a:prstGeom>
        </p:spPr>
      </p:pic>
    </p:spTree>
    <p:extLst>
      <p:ext uri="{BB962C8B-B14F-4D97-AF65-F5344CB8AC3E}">
        <p14:creationId xmlns:p14="http://schemas.microsoft.com/office/powerpoint/2010/main" val="2222809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C919E3-E0B6-D232-2851-3B645CA52854}"/>
              </a:ext>
            </a:extLst>
          </p:cNvPr>
          <p:cNvSpPr txBox="1"/>
          <p:nvPr/>
        </p:nvSpPr>
        <p:spPr>
          <a:xfrm>
            <a:off x="358347" y="0"/>
            <a:ext cx="11652422" cy="5861156"/>
          </a:xfrm>
          <a:prstGeom prst="rect">
            <a:avLst/>
          </a:prstGeom>
          <a:noFill/>
        </p:spPr>
        <p:txBody>
          <a:bodyPr wrap="square">
            <a:spAutoFit/>
          </a:bodyPr>
          <a:lstStyle/>
          <a:p>
            <a:pPr indent="180340" algn="just">
              <a:lnSpc>
                <a:spcPct val="200000"/>
              </a:lnSpc>
              <a:buNone/>
            </a:pPr>
            <a:r>
              <a:rPr lang="fr-FR" sz="3200" kern="100" dirty="0">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Introduction </a:t>
            </a:r>
            <a:endParaRPr lang="fr-FR" sz="3200" kern="100"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endParaRPr>
          </a:p>
          <a:p>
            <a:pPr indent="180340" algn="just">
              <a:lnSpc>
                <a:spcPct val="200000"/>
              </a:lnSpc>
              <a:buNone/>
            </a:pPr>
            <a:r>
              <a:rPr lang="fr-FR" sz="3200" b="1" kern="100" dirty="0">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1</a:t>
            </a:r>
            <a:r>
              <a:rPr lang="fr-FR" sz="3200" kern="100" dirty="0">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 - Le père adoré et la mère dépressive.</a:t>
            </a:r>
            <a:endParaRPr lang="fr-FR" sz="3200" kern="100"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endParaRPr>
          </a:p>
          <a:p>
            <a:pPr indent="180340" algn="just">
              <a:lnSpc>
                <a:spcPct val="200000"/>
              </a:lnSpc>
              <a:buNone/>
            </a:pPr>
            <a:r>
              <a:rPr lang="fr-FR" sz="3200" b="1" kern="100" dirty="0">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2</a:t>
            </a:r>
            <a:r>
              <a:rPr lang="fr-FR" sz="3200" kern="100" dirty="0">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 – Un viol, un mariage et un abandon. </a:t>
            </a:r>
            <a:endParaRPr lang="fr-FR" sz="3200" kern="100"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endParaRPr>
          </a:p>
          <a:p>
            <a:pPr indent="180340" algn="just">
              <a:lnSpc>
                <a:spcPct val="200000"/>
              </a:lnSpc>
              <a:buNone/>
            </a:pPr>
            <a:r>
              <a:rPr lang="fr-FR" sz="3200" b="1" kern="100" dirty="0">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3</a:t>
            </a:r>
            <a:r>
              <a:rPr lang="fr-FR" sz="3200" kern="100" dirty="0">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 – Les engagements, les relations amoureuses.</a:t>
            </a:r>
            <a:endParaRPr lang="fr-FR" sz="3200" kern="100"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endParaRPr>
          </a:p>
          <a:p>
            <a:pPr indent="180340" algn="just">
              <a:lnSpc>
                <a:spcPct val="200000"/>
              </a:lnSpc>
              <a:buNone/>
            </a:pPr>
            <a:r>
              <a:rPr lang="fr-FR" sz="3200" b="1" kern="100" dirty="0">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4</a:t>
            </a:r>
            <a:r>
              <a:rPr lang="fr-FR" sz="3200" kern="100" dirty="0">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 – Où se situe Sibilla Aleramo dans la littérature italienne ?</a:t>
            </a:r>
            <a:endParaRPr lang="fr-FR" sz="3200" kern="100"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endParaRPr>
          </a:p>
          <a:p>
            <a:pPr indent="180340" algn="just">
              <a:lnSpc>
                <a:spcPct val="200000"/>
              </a:lnSpc>
            </a:pPr>
            <a:r>
              <a:rPr lang="fr-FR" sz="3200" kern="100" dirty="0">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Conclusion</a:t>
            </a:r>
            <a:endParaRPr lang="fr-FR" sz="3200" kern="100"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841142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86AAC918-0E83-E5F3-A736-90FAF565078A}"/>
              </a:ext>
            </a:extLst>
          </p:cNvPr>
          <p:cNvSpPr txBox="1"/>
          <p:nvPr/>
        </p:nvSpPr>
        <p:spPr>
          <a:xfrm>
            <a:off x="251460" y="151179"/>
            <a:ext cx="11567160" cy="6555641"/>
          </a:xfrm>
          <a:prstGeom prst="rect">
            <a:avLst/>
          </a:prstGeom>
          <a:noFill/>
        </p:spPr>
        <p:txBody>
          <a:bodyPr wrap="square">
            <a:spAutoFit/>
          </a:bodyPr>
          <a:lstStyle/>
          <a:p>
            <a:pPr indent="180340" algn="just"/>
            <a:r>
              <a:rPr lang="fr-FR" sz="2800" b="1" kern="100" dirty="0">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Bibliographie :</a:t>
            </a:r>
            <a:endParaRPr lang="fr-FR" sz="2800" kern="100"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endParaRPr>
          </a:p>
          <a:p>
            <a:pPr indent="180340" algn="just"/>
            <a:r>
              <a:rPr lang="fr-FR" sz="2800" i="1" kern="100" dirty="0">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Une femme</a:t>
            </a:r>
            <a:r>
              <a:rPr lang="fr-FR" sz="2800" kern="100" dirty="0">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 Sibilla Aleramo, 1906</a:t>
            </a:r>
          </a:p>
          <a:p>
            <a:pPr indent="180340"/>
            <a:r>
              <a:rPr lang="fr-FR" sz="2800" i="1" kern="100" dirty="0">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Transfiguration</a:t>
            </a:r>
            <a:r>
              <a:rPr lang="fr-FR" sz="2800" kern="100" dirty="0">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 Sibilla Aleramo, revue </a:t>
            </a:r>
            <a:r>
              <a:rPr lang="fr-FR" sz="2800" i="1" kern="100" dirty="0">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Grande Illustrazione,</a:t>
            </a:r>
            <a:r>
              <a:rPr lang="fr-FR" sz="2800" kern="100" dirty="0">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1914</a:t>
            </a:r>
            <a:endParaRPr lang="fr-FR" sz="2800" kern="100"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endParaRPr>
          </a:p>
          <a:p>
            <a:pPr indent="180340" algn="just"/>
            <a:r>
              <a:rPr lang="fr-FR" sz="2800" i="1" kern="100" dirty="0">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Le passage</a:t>
            </a:r>
            <a:r>
              <a:rPr lang="fr-FR" sz="2800" kern="100" dirty="0">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 Sibilla Aleramo, 1919</a:t>
            </a:r>
          </a:p>
          <a:p>
            <a:pPr indent="180340" algn="just"/>
            <a:r>
              <a:rPr lang="fr-FR" sz="2800" i="1" kern="100" dirty="0">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J’aime donc je suis</a:t>
            </a:r>
            <a:r>
              <a:rPr lang="fr-FR" sz="2800" kern="100" dirty="0">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 Sibilla Aleramo, Julliard 1992</a:t>
            </a:r>
          </a:p>
          <a:p>
            <a:pPr indent="180340" algn="just"/>
            <a:r>
              <a:rPr lang="fr-FR" sz="2800" i="1" kern="100" dirty="0">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Ce voyage, nous l’appelions amour</a:t>
            </a:r>
            <a:r>
              <a:rPr lang="fr-FR" sz="2800" kern="100" dirty="0">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 S</a:t>
            </a:r>
            <a:r>
              <a:rPr lang="fr-FR" sz="2800" kern="100" dirty="0">
                <a:solidFill>
                  <a:srgbClr val="FFC000"/>
                </a:solidFill>
                <a:latin typeface="Times New Roman" panose="02020603050405020304" pitchFamily="18" charset="0"/>
                <a:ea typeface="Calibri" panose="020F0502020204030204" pitchFamily="34" charset="0"/>
                <a:cs typeface="Times New Roman" panose="02020603050405020304" pitchFamily="18" charset="0"/>
              </a:rPr>
              <a:t>.</a:t>
            </a:r>
            <a:r>
              <a:rPr lang="fr-FR" sz="2800" kern="100" dirty="0">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 Aleramo et D</a:t>
            </a:r>
            <a:r>
              <a:rPr lang="fr-FR" sz="2800" kern="100" dirty="0">
                <a:solidFill>
                  <a:srgbClr val="FFC000"/>
                </a:solidFill>
                <a:latin typeface="Times New Roman" panose="02020603050405020304" pitchFamily="18" charset="0"/>
                <a:ea typeface="Calibri" panose="020F0502020204030204" pitchFamily="34" charset="0"/>
                <a:cs typeface="Times New Roman" panose="02020603050405020304" pitchFamily="18" charset="0"/>
              </a:rPr>
              <a:t>ino</a:t>
            </a:r>
            <a:r>
              <a:rPr lang="fr-FR" sz="2800" kern="100" dirty="0">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 Campana, Editions du Rocher, 2003 </a:t>
            </a:r>
            <a:endParaRPr lang="fr-FR" sz="2800" kern="100"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endParaRPr>
          </a:p>
          <a:p>
            <a:pPr indent="180340" algn="just"/>
            <a:r>
              <a:rPr lang="fr-FR" sz="2800" i="1" kern="100" dirty="0">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Ursa minor, Notes de carnet,</a:t>
            </a:r>
            <a:r>
              <a:rPr lang="fr-FR" sz="2800" kern="100" dirty="0">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 Sibilla Aleramo, Editions du Rocher 2003</a:t>
            </a:r>
          </a:p>
          <a:p>
            <a:pPr indent="180340" algn="just"/>
            <a:r>
              <a:rPr lang="fr-FR" sz="2800" i="1" kern="100" dirty="0">
                <a:solidFill>
                  <a:srgbClr val="FFC000"/>
                </a:solidFill>
                <a:latin typeface="Times New Roman" panose="02020603050405020304" pitchFamily="18" charset="0"/>
                <a:ea typeface="Calibri" panose="020F0502020204030204" pitchFamily="34" charset="0"/>
                <a:cs typeface="Times New Roman" panose="02020603050405020304" pitchFamily="18" charset="0"/>
              </a:rPr>
              <a:t>Lucida follia, Lettere d’amore a Lina</a:t>
            </a:r>
            <a:r>
              <a:rPr lang="fr-FR" sz="2800" kern="100" dirty="0">
                <a:solidFill>
                  <a:srgbClr val="FFC000"/>
                </a:solidFill>
                <a:latin typeface="Times New Roman" panose="02020603050405020304" pitchFamily="18" charset="0"/>
                <a:ea typeface="Calibri" panose="020F0502020204030204" pitchFamily="34" charset="0"/>
                <a:cs typeface="Times New Roman" panose="02020603050405020304" pitchFamily="18" charset="0"/>
              </a:rPr>
              <a:t>, Sibilla Aleramo, a cura </a:t>
            </a:r>
            <a:r>
              <a:rPr lang="fr-FR" sz="2800" dirty="0">
                <a:solidFill>
                  <a:srgbClr val="FFC000"/>
                </a:solidFill>
                <a:effectLst/>
                <a:latin typeface="Times New Roman" panose="02020603050405020304" pitchFamily="18" charset="0"/>
                <a:ea typeface="Calibri" panose="020F0502020204030204" pitchFamily="34" charset="0"/>
              </a:rPr>
              <a:t>di Alessandra Cenni, 2023 </a:t>
            </a:r>
          </a:p>
          <a:p>
            <a:pPr indent="180340" algn="just"/>
            <a:r>
              <a:rPr lang="fr-FR" sz="2800" baseline="30000" dirty="0">
                <a:solidFill>
                  <a:srgbClr val="FFC000"/>
                </a:solidFill>
                <a:effectLst/>
                <a:latin typeface="Times New Roman" panose="02020603050405020304" pitchFamily="18" charset="0"/>
                <a:ea typeface="Calibri" panose="020F0502020204030204" pitchFamily="34" charset="0"/>
              </a:rPr>
              <a:t>______________________________________________________________________________________________</a:t>
            </a:r>
            <a:endParaRPr lang="fr-FR" sz="2800" i="1" kern="100"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endParaRPr>
          </a:p>
          <a:p>
            <a:pPr indent="180340" algn="just"/>
            <a:r>
              <a:rPr lang="fr-FR" sz="2800" i="1" kern="100" dirty="0">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Sibilla Aleramo</a:t>
            </a:r>
            <a:r>
              <a:rPr lang="fr-FR" sz="2800" kern="100" dirty="0">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 René de Ceccatty, Editions du Rocher, 2004</a:t>
            </a:r>
            <a:endParaRPr lang="fr-FR" sz="2800" kern="100"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endParaRPr>
          </a:p>
          <a:p>
            <a:pPr indent="180340" algn="just"/>
            <a:r>
              <a:rPr lang="fr-FR" sz="2800" i="1" kern="100" dirty="0">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Pudeur sauvage</a:t>
            </a:r>
            <a:r>
              <a:rPr lang="fr-FR" sz="2800" kern="100" dirty="0">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 Luisella Veroli, éditions Albiana, 2024</a:t>
            </a:r>
            <a:endParaRPr lang="fr-FR" sz="2800" kern="100"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endParaRPr>
          </a:p>
          <a:p>
            <a:pPr indent="180340" algn="just"/>
            <a:r>
              <a:rPr lang="fr-FR" sz="2800" i="1" kern="100" dirty="0">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Une maison de poupée</a:t>
            </a:r>
            <a:r>
              <a:rPr lang="fr-FR" sz="2800" kern="100" dirty="0">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 Henrik Ibsen, pièce, 1879.</a:t>
            </a:r>
          </a:p>
          <a:p>
            <a:pPr indent="180340" algn="just"/>
            <a:r>
              <a:rPr lang="fr-FR" sz="2800" i="1" kern="100" dirty="0">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Anthologie de la littérature italienne 3 – XIXe XXe siècles</a:t>
            </a:r>
          </a:p>
        </p:txBody>
      </p:sp>
    </p:spTree>
    <p:extLst>
      <p:ext uri="{BB962C8B-B14F-4D97-AF65-F5344CB8AC3E}">
        <p14:creationId xmlns:p14="http://schemas.microsoft.com/office/powerpoint/2010/main" val="9234160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0607633-74AD-DC91-0132-D8E846A22B3E}"/>
              </a:ext>
            </a:extLst>
          </p:cNvPr>
          <p:cNvSpPr txBox="1"/>
          <p:nvPr/>
        </p:nvSpPr>
        <p:spPr>
          <a:xfrm>
            <a:off x="556592" y="111521"/>
            <a:ext cx="10664687" cy="6634958"/>
          </a:xfrm>
          <a:prstGeom prst="rect">
            <a:avLst/>
          </a:prstGeom>
          <a:noFill/>
        </p:spPr>
        <p:txBody>
          <a:bodyPr wrap="square">
            <a:spAutoFit/>
          </a:bodyPr>
          <a:lstStyle/>
          <a:p>
            <a:pPr indent="180340" algn="just">
              <a:lnSpc>
                <a:spcPct val="200000"/>
              </a:lnSpc>
              <a:buNone/>
            </a:pPr>
            <a:r>
              <a:rPr lang="fr-FR" sz="2400" b="1" kern="100" dirty="0">
                <a:effectLst/>
                <a:latin typeface="Times New Roman" panose="02020603050405020304" pitchFamily="18" charset="0"/>
                <a:ea typeface="Calibri" panose="020F0502020204030204" pitchFamily="34" charset="0"/>
                <a:cs typeface="Times New Roman" panose="02020603050405020304" pitchFamily="18" charset="0"/>
              </a:rPr>
              <a:t>Endymion</a:t>
            </a:r>
            <a:r>
              <a:rPr lang="fr-FR" sz="2400" b="1" i="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2400" b="1" kern="100" dirty="0">
                <a:effectLst/>
                <a:latin typeface="Times New Roman" panose="02020603050405020304" pitchFamily="18" charset="0"/>
                <a:ea typeface="Calibri" panose="020F0502020204030204" pitchFamily="34" charset="0"/>
                <a:cs typeface="Times New Roman" panose="02020603050405020304" pitchFamily="18" charset="0"/>
              </a:rPr>
              <a:t>(caressant les cheveux de Diane penchée sur lui) </a:t>
            </a:r>
            <a:r>
              <a:rPr lang="fr-FR" sz="2400" b="1" i="1" kern="100" dirty="0">
                <a:effectLst/>
                <a:latin typeface="Times New Roman" panose="02020603050405020304" pitchFamily="18" charset="0"/>
                <a:ea typeface="Calibri" panose="020F0502020204030204" pitchFamily="34" charset="0"/>
                <a:cs typeface="Times New Roman" panose="02020603050405020304" pitchFamily="18" charset="0"/>
              </a:rPr>
              <a:t>: Cheveux doux et chéris ! Si nous étions dans le bois, tu les déferais et nous nous en couvririons… Souris, ma bien-aimée !</a:t>
            </a:r>
            <a:endParaRPr lang="fr-FR" sz="2400" kern="100" dirty="0">
              <a:effectLst/>
              <a:latin typeface="Calibri" panose="020F0502020204030204" pitchFamily="34" charset="0"/>
              <a:ea typeface="Calibri" panose="020F0502020204030204" pitchFamily="34" charset="0"/>
              <a:cs typeface="Times New Roman" panose="02020603050405020304" pitchFamily="18" charset="0"/>
            </a:endParaRPr>
          </a:p>
          <a:p>
            <a:pPr indent="180340" algn="just">
              <a:lnSpc>
                <a:spcPct val="200000"/>
              </a:lnSpc>
              <a:buNone/>
            </a:pPr>
            <a:r>
              <a:rPr lang="fr-FR" sz="2400" b="1" kern="100" dirty="0">
                <a:effectLst/>
                <a:latin typeface="Times New Roman" panose="02020603050405020304" pitchFamily="18" charset="0"/>
                <a:ea typeface="Calibri" panose="020F0502020204030204" pitchFamily="34" charset="0"/>
                <a:cs typeface="Times New Roman" panose="02020603050405020304" pitchFamily="18" charset="0"/>
              </a:rPr>
              <a:t>Diane (qui se relève en jetant vers le public houleux un regard angoissé) : </a:t>
            </a:r>
            <a:r>
              <a:rPr lang="fr-FR" sz="2400" b="1" i="1" kern="100" dirty="0">
                <a:effectLst/>
                <a:latin typeface="Times New Roman" panose="02020603050405020304" pitchFamily="18" charset="0"/>
                <a:ea typeface="Calibri" panose="020F0502020204030204" pitchFamily="34" charset="0"/>
                <a:cs typeface="Times New Roman" panose="02020603050405020304" pitchFamily="18" charset="0"/>
              </a:rPr>
              <a:t>Repose-toi, mon Amour ! </a:t>
            </a:r>
            <a:endParaRPr lang="fr-FR" sz="2400" kern="100" dirty="0">
              <a:effectLst/>
              <a:latin typeface="Calibri" panose="020F0502020204030204" pitchFamily="34" charset="0"/>
              <a:ea typeface="Calibri" panose="020F0502020204030204" pitchFamily="34" charset="0"/>
              <a:cs typeface="Times New Roman" panose="02020603050405020304" pitchFamily="18" charset="0"/>
            </a:endParaRPr>
          </a:p>
          <a:p>
            <a:pPr indent="180340" algn="just">
              <a:lnSpc>
                <a:spcPct val="200000"/>
              </a:lnSpc>
              <a:buNone/>
            </a:pPr>
            <a:r>
              <a:rPr lang="fr-FR" sz="2400" b="1" kern="100" dirty="0">
                <a:effectLst/>
                <a:latin typeface="Times New Roman" panose="02020603050405020304" pitchFamily="18" charset="0"/>
                <a:ea typeface="Calibri" panose="020F0502020204030204" pitchFamily="34" charset="0"/>
                <a:cs typeface="Times New Roman" panose="02020603050405020304" pitchFamily="18" charset="0"/>
              </a:rPr>
              <a:t>(Elle quitte la scène, d’un pas solennel, comme en exécutant une danse rituelle)</a:t>
            </a:r>
            <a:endParaRPr lang="fr-FR" sz="2400" kern="100" dirty="0">
              <a:effectLst/>
              <a:latin typeface="Calibri" panose="020F0502020204030204" pitchFamily="34" charset="0"/>
              <a:ea typeface="Calibri" panose="020F0502020204030204" pitchFamily="34" charset="0"/>
              <a:cs typeface="Times New Roman" panose="02020603050405020304" pitchFamily="18" charset="0"/>
            </a:endParaRPr>
          </a:p>
          <a:p>
            <a:pPr indent="180340" algn="just">
              <a:lnSpc>
                <a:spcPct val="200000"/>
              </a:lnSpc>
              <a:buNone/>
            </a:pPr>
            <a:r>
              <a:rPr lang="fr-FR" sz="2400" b="1" kern="100" dirty="0">
                <a:effectLst/>
                <a:latin typeface="Times New Roman" panose="02020603050405020304" pitchFamily="18" charset="0"/>
                <a:ea typeface="Calibri" panose="020F0502020204030204" pitchFamily="34" charset="0"/>
                <a:cs typeface="Times New Roman" panose="02020603050405020304" pitchFamily="18" charset="0"/>
              </a:rPr>
              <a:t>Endymion : </a:t>
            </a:r>
            <a:r>
              <a:rPr lang="fr-FR" sz="2400" b="1" i="1" kern="100" dirty="0">
                <a:effectLst/>
                <a:latin typeface="Times New Roman" panose="02020603050405020304" pitchFamily="18" charset="0"/>
                <a:ea typeface="Calibri" panose="020F0502020204030204" pitchFamily="34" charset="0"/>
                <a:cs typeface="Times New Roman" panose="02020603050405020304" pitchFamily="18" charset="0"/>
              </a:rPr>
              <a:t>Que mon agonie te soit épargnée… Puisses-tu conserver de moi la vision de notre première nuit.</a:t>
            </a:r>
            <a:endParaRPr lang="fr-FR" sz="2400" kern="100" dirty="0">
              <a:effectLst/>
              <a:latin typeface="Calibri" panose="020F0502020204030204" pitchFamily="34" charset="0"/>
              <a:ea typeface="Calibri" panose="020F0502020204030204" pitchFamily="34" charset="0"/>
              <a:cs typeface="Times New Roman" panose="02020603050405020304" pitchFamily="18" charset="0"/>
            </a:endParaRPr>
          </a:p>
          <a:p>
            <a:pPr indent="180340" algn="just">
              <a:lnSpc>
                <a:spcPct val="200000"/>
              </a:lnSpc>
            </a:pPr>
            <a:r>
              <a:rPr lang="fr-FR" sz="2400" b="1" kern="100" dirty="0">
                <a:effectLst/>
                <a:latin typeface="Times New Roman" panose="02020603050405020304" pitchFamily="18" charset="0"/>
                <a:ea typeface="Calibri" panose="020F0502020204030204" pitchFamily="34" charset="0"/>
                <a:cs typeface="Times New Roman" panose="02020603050405020304" pitchFamily="18" charset="0"/>
              </a:rPr>
              <a:t>(Il avance vers le parapet de la terrasse et se précipite dans le vide.</a:t>
            </a:r>
            <a:endParaRPr lang="fr-FR"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815705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E83DF66C-A1FB-8DA9-8437-2D19A442D1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5431" y="348615"/>
            <a:ext cx="8235808" cy="6160770"/>
          </a:xfrm>
          <a:prstGeom prst="rect">
            <a:avLst/>
          </a:prstGeom>
        </p:spPr>
      </p:pic>
      <p:sp>
        <p:nvSpPr>
          <p:cNvPr id="2" name="ZoneTexte 1">
            <a:extLst>
              <a:ext uri="{FF2B5EF4-FFF2-40B4-BE49-F238E27FC236}">
                <a16:creationId xmlns:a16="http://schemas.microsoft.com/office/drawing/2014/main" id="{11CF2B33-B072-9B72-AA4E-3C043C64B5A2}"/>
              </a:ext>
            </a:extLst>
          </p:cNvPr>
          <p:cNvSpPr txBox="1"/>
          <p:nvPr/>
        </p:nvSpPr>
        <p:spPr>
          <a:xfrm>
            <a:off x="8875240" y="1497948"/>
            <a:ext cx="2320290" cy="1569660"/>
          </a:xfrm>
          <a:prstGeom prst="rect">
            <a:avLst/>
          </a:prstGeom>
          <a:noFill/>
        </p:spPr>
        <p:txBody>
          <a:bodyPr wrap="square" rtlCol="0">
            <a:spAutoFit/>
          </a:bodyPr>
          <a:lstStyle/>
          <a:p>
            <a:pPr algn="ctr"/>
            <a:r>
              <a:rPr lang="fr-FR" sz="3200" dirty="0"/>
              <a:t>Antre de la Sybille </a:t>
            </a:r>
          </a:p>
          <a:p>
            <a:pPr algn="ctr"/>
            <a:r>
              <a:rPr lang="fr-FR" sz="3200" dirty="0"/>
              <a:t>Cumes</a:t>
            </a:r>
          </a:p>
        </p:txBody>
      </p:sp>
    </p:spTree>
    <p:extLst>
      <p:ext uri="{BB962C8B-B14F-4D97-AF65-F5344CB8AC3E}">
        <p14:creationId xmlns:p14="http://schemas.microsoft.com/office/powerpoint/2010/main" val="18375544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5317608D-3593-4483-CB1E-737201FAFEA8}"/>
              </a:ext>
            </a:extLst>
          </p:cNvPr>
          <p:cNvSpPr txBox="1"/>
          <p:nvPr/>
        </p:nvSpPr>
        <p:spPr>
          <a:xfrm>
            <a:off x="883920" y="378292"/>
            <a:ext cx="10424160" cy="5909310"/>
          </a:xfrm>
          <a:prstGeom prst="rect">
            <a:avLst/>
          </a:prstGeom>
          <a:noFill/>
        </p:spPr>
        <p:txBody>
          <a:bodyPr wrap="square">
            <a:spAutoFit/>
          </a:bodyPr>
          <a:lstStyle/>
          <a:p>
            <a:pPr indent="180340" algn="just">
              <a:lnSpc>
                <a:spcPct val="200000"/>
              </a:lnSpc>
            </a:pPr>
            <a:r>
              <a:rPr lang="fr-FR" sz="3200" b="1" i="1" kern="100" dirty="0">
                <a:effectLst/>
                <a:latin typeface="Times New Roman" panose="02020603050405020304" pitchFamily="18" charset="0"/>
                <a:ea typeface="Calibri" panose="020F0502020204030204" pitchFamily="34" charset="0"/>
                <a:cs typeface="Times New Roman" panose="02020603050405020304" pitchFamily="18" charset="0"/>
              </a:rPr>
              <a:t>Ne commencez jamais un mariage par un viol. </a:t>
            </a:r>
          </a:p>
          <a:p>
            <a:pPr indent="180340" algn="just">
              <a:lnSpc>
                <a:spcPct val="200000"/>
              </a:lnSpc>
            </a:pPr>
            <a:r>
              <a:rPr lang="fr-FR" sz="3200" b="1" i="1" dirty="0">
                <a:effectLst/>
                <a:latin typeface="Times New Roman" panose="02020603050405020304" pitchFamily="18" charset="0"/>
                <a:ea typeface="Calibri" panose="020F0502020204030204" pitchFamily="34" charset="0"/>
              </a:rPr>
              <a:t>Combien d’hommes se marient sans savoir ce qu’est une femme.</a:t>
            </a:r>
            <a:endParaRPr lang="fr-FR" sz="3200" b="1" i="1" kern="100" dirty="0">
              <a:effectLst/>
              <a:latin typeface="Times New Roman" panose="02020603050405020304" pitchFamily="18" charset="0"/>
              <a:ea typeface="Calibri" panose="020F0502020204030204" pitchFamily="34" charset="0"/>
              <a:cs typeface="Times New Roman" panose="02020603050405020304" pitchFamily="18" charset="0"/>
            </a:endParaRPr>
          </a:p>
          <a:p>
            <a:pPr indent="180340" algn="just">
              <a:lnSpc>
                <a:spcPct val="200000"/>
              </a:lnSpc>
            </a:pPr>
            <a:r>
              <a:rPr lang="fr-FR" sz="2800" kern="100" dirty="0">
                <a:effectLst/>
                <a:latin typeface="Times New Roman" panose="02020603050405020304" pitchFamily="18" charset="0"/>
                <a:ea typeface="Calibri" panose="020F0502020204030204" pitchFamily="34" charset="0"/>
                <a:cs typeface="Times New Roman" panose="02020603050405020304" pitchFamily="18" charset="0"/>
              </a:rPr>
              <a:t>Honoré de Balzac</a:t>
            </a:r>
            <a:r>
              <a:rPr lang="fr-FR" sz="2800" i="1" kern="100" dirty="0">
                <a:effectLst/>
                <a:latin typeface="Times New Roman" panose="02020603050405020304" pitchFamily="18" charset="0"/>
                <a:ea typeface="Calibri" panose="020F0502020204030204" pitchFamily="34" charset="0"/>
                <a:cs typeface="Times New Roman" panose="02020603050405020304" pitchFamily="18" charset="0"/>
              </a:rPr>
              <a:t>, In PYSIOLOGIE DU MARIAGE ou méditations de philosophie éclectique sur le bonheur et le malheur conjugal </a:t>
            </a:r>
            <a:r>
              <a:rPr lang="fr-FR" sz="2800" kern="100" dirty="0">
                <a:effectLst/>
                <a:latin typeface="Times New Roman" panose="02020603050405020304" pitchFamily="18" charset="0"/>
                <a:ea typeface="Calibri" panose="020F0502020204030204" pitchFamily="34" charset="0"/>
                <a:cs typeface="Times New Roman" panose="02020603050405020304" pitchFamily="18" charset="0"/>
              </a:rPr>
              <a:t>(1830), page 955, tome XI de la collection de la Pléiade.</a:t>
            </a:r>
            <a:endParaRPr lang="fr-FR" sz="2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Tree>
    <p:extLst>
      <p:ext uri="{BB962C8B-B14F-4D97-AF65-F5344CB8AC3E}">
        <p14:creationId xmlns:p14="http://schemas.microsoft.com/office/powerpoint/2010/main" val="10446500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8A8D1937-3E23-01DE-2B43-BB00C44E9E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4754880" cy="6659258"/>
          </a:xfrm>
          <a:prstGeom prst="rect">
            <a:avLst/>
          </a:prstGeom>
        </p:spPr>
      </p:pic>
      <p:sp>
        <p:nvSpPr>
          <p:cNvPr id="4" name="ZoneTexte 3">
            <a:extLst>
              <a:ext uri="{FF2B5EF4-FFF2-40B4-BE49-F238E27FC236}">
                <a16:creationId xmlns:a16="http://schemas.microsoft.com/office/drawing/2014/main" id="{8B384AC7-2C57-4AEA-B456-808AA9C5A8EE}"/>
              </a:ext>
            </a:extLst>
          </p:cNvPr>
          <p:cNvSpPr txBox="1"/>
          <p:nvPr/>
        </p:nvSpPr>
        <p:spPr>
          <a:xfrm>
            <a:off x="5066270" y="205740"/>
            <a:ext cx="6455170" cy="6555641"/>
          </a:xfrm>
          <a:prstGeom prst="rect">
            <a:avLst/>
          </a:prstGeom>
          <a:noFill/>
        </p:spPr>
        <p:txBody>
          <a:bodyPr wrap="square" rtlCol="0">
            <a:spAutoFit/>
          </a:bodyPr>
          <a:lstStyle/>
          <a:p>
            <a:pPr algn="just"/>
            <a:r>
              <a:rPr lang="fr-FR" sz="2800" b="1" dirty="0"/>
              <a:t>Guglielmo Ferrero </a:t>
            </a:r>
            <a:r>
              <a:rPr lang="fr-FR" sz="2800" dirty="0"/>
              <a:t>(1871-1942) historien, essayiste et intellectuel italien, il est surtout connu pour ses travaux sur la Rome antique et sur les dynamiques du pouvoir politique. Son œuvre majeure, </a:t>
            </a:r>
            <a:r>
              <a:rPr lang="fr-FR" sz="2800" i="1" dirty="0"/>
              <a:t>Grandeur et décadence de Rome</a:t>
            </a:r>
            <a:r>
              <a:rPr lang="fr-FR" sz="2800" dirty="0"/>
              <a:t>, publiée entre 1902 et 1907, analyse les causes de la chute de la République romaine et l’avènement de l’Empire.</a:t>
            </a:r>
          </a:p>
          <a:p>
            <a:pPr algn="just"/>
            <a:r>
              <a:rPr lang="fr-FR" sz="2800" dirty="0"/>
              <a:t>Proche des idées libérales et démocratiques, Ferrero s’est opposé aux tendances autoritaires de son époque. Son rejet du fascisme l’a contraint à l’exil en Suisse en 1925. </a:t>
            </a:r>
          </a:p>
          <a:p>
            <a:pPr algn="just"/>
            <a:r>
              <a:rPr lang="fr-FR" sz="2000" dirty="0"/>
              <a:t>Photo Wikipédia </a:t>
            </a:r>
          </a:p>
        </p:txBody>
      </p:sp>
    </p:spTree>
    <p:extLst>
      <p:ext uri="{BB962C8B-B14F-4D97-AF65-F5344CB8AC3E}">
        <p14:creationId xmlns:p14="http://schemas.microsoft.com/office/powerpoint/2010/main" val="4083953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53F4226D-79BC-3B41-F575-6EE4E2198F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3430" y="522792"/>
            <a:ext cx="2381250" cy="5812415"/>
          </a:xfrm>
          <a:prstGeom prst="rect">
            <a:avLst/>
          </a:prstGeom>
        </p:spPr>
      </p:pic>
      <p:sp>
        <p:nvSpPr>
          <p:cNvPr id="4" name="ZoneTexte 3">
            <a:extLst>
              <a:ext uri="{FF2B5EF4-FFF2-40B4-BE49-F238E27FC236}">
                <a16:creationId xmlns:a16="http://schemas.microsoft.com/office/drawing/2014/main" id="{46DE3F9E-6F08-A139-9D28-F54DAD0B6712}"/>
              </a:ext>
            </a:extLst>
          </p:cNvPr>
          <p:cNvSpPr txBox="1"/>
          <p:nvPr/>
        </p:nvSpPr>
        <p:spPr>
          <a:xfrm>
            <a:off x="3646169" y="210453"/>
            <a:ext cx="8129819" cy="6401753"/>
          </a:xfrm>
          <a:prstGeom prst="rect">
            <a:avLst/>
          </a:prstGeom>
          <a:noFill/>
        </p:spPr>
        <p:txBody>
          <a:bodyPr wrap="square" rtlCol="0">
            <a:spAutoFit/>
          </a:bodyPr>
          <a:lstStyle/>
          <a:p>
            <a:pPr algn="just"/>
            <a:r>
              <a:rPr lang="fr-FR" sz="2800" b="1" dirty="0"/>
              <a:t>Emilia Mariani</a:t>
            </a:r>
          </a:p>
          <a:p>
            <a:pPr algn="just"/>
            <a:r>
              <a:rPr lang="fr-FR" sz="2800" dirty="0">
                <a:effectLst/>
              </a:rPr>
              <a:t>En 1895, elle fonde la section turinoise des Ligues pour la protection des intérêts des femmes, organisations qui visent à défendre les intérêts des travailleuses de la classe moyenne, et en 1897, elle prend la direction de </a:t>
            </a:r>
            <a:r>
              <a:rPr lang="fr-FR" sz="2800" i="1" dirty="0">
                <a:effectLst/>
              </a:rPr>
              <a:t>Vita Femminile</a:t>
            </a:r>
            <a:r>
              <a:rPr lang="fr-FR" sz="2800" dirty="0">
                <a:effectLst/>
              </a:rPr>
              <a:t> , l'organe de l'Association. En 1899</a:t>
            </a:r>
            <a:r>
              <a:rPr lang="fr-FR" sz="2800" dirty="0"/>
              <a:t> </a:t>
            </a:r>
            <a:r>
              <a:rPr lang="fr-FR" sz="2800" dirty="0">
                <a:effectLst/>
              </a:rPr>
              <a:t>elle fonde l'hebdomadaire </a:t>
            </a:r>
            <a:r>
              <a:rPr lang="fr-FR" sz="2800" i="1" dirty="0">
                <a:effectLst/>
              </a:rPr>
              <a:t>L'Italia femminile</a:t>
            </a:r>
            <a:r>
              <a:rPr lang="fr-FR" sz="2800" dirty="0">
                <a:effectLst/>
              </a:rPr>
              <a:t>, dont la direction est confiée à </a:t>
            </a:r>
            <a:r>
              <a:rPr lang="fr-FR" sz="2800" b="1" dirty="0">
                <a:effectLst/>
              </a:rPr>
              <a:t>Rina Faccio</a:t>
            </a:r>
            <a:r>
              <a:rPr lang="fr-FR" sz="2800" dirty="0">
                <a:effectLst/>
              </a:rPr>
              <a:t>, future Sibilla Aleramo. En 1904, elle fonde à Turin son propre périodique, </a:t>
            </a:r>
            <a:r>
              <a:rPr lang="fr-FR" sz="2800" i="1" dirty="0">
                <a:effectLst/>
              </a:rPr>
              <a:t>Cronache femminile</a:t>
            </a:r>
            <a:r>
              <a:rPr lang="fr-FR" sz="2800" dirty="0">
                <a:effectLst/>
              </a:rPr>
              <a:t>, un bimensuel destiné aux femmes travailleuses, qui, bien que de très courte durée (il paraît de janvier à mai 1904), joue un rôle important dans le domaine de l'information émancipatrice</a:t>
            </a:r>
            <a:r>
              <a:rPr lang="fr-FR" dirty="0">
                <a:effectLst/>
              </a:rPr>
              <a:t>.</a:t>
            </a:r>
          </a:p>
          <a:p>
            <a:pPr algn="just"/>
            <a:r>
              <a:rPr lang="fr-FR" sz="2000" dirty="0"/>
              <a:t>Photo Wikipédia</a:t>
            </a:r>
            <a:r>
              <a:rPr lang="fr-FR" sz="2000" dirty="0">
                <a:effectLst/>
              </a:rPr>
              <a:t> </a:t>
            </a:r>
            <a:endParaRPr lang="fr-FR" sz="2000" dirty="0"/>
          </a:p>
        </p:txBody>
      </p:sp>
    </p:spTree>
    <p:extLst>
      <p:ext uri="{BB962C8B-B14F-4D97-AF65-F5344CB8AC3E}">
        <p14:creationId xmlns:p14="http://schemas.microsoft.com/office/powerpoint/2010/main" val="2663366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8E8C5D21-F32D-9EC5-2AA0-F87437CF37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5780" y="342899"/>
            <a:ext cx="3909060" cy="6046013"/>
          </a:xfrm>
          <a:prstGeom prst="rect">
            <a:avLst/>
          </a:prstGeom>
        </p:spPr>
      </p:pic>
      <p:sp>
        <p:nvSpPr>
          <p:cNvPr id="4" name="ZoneTexte 3">
            <a:extLst>
              <a:ext uri="{FF2B5EF4-FFF2-40B4-BE49-F238E27FC236}">
                <a16:creationId xmlns:a16="http://schemas.microsoft.com/office/drawing/2014/main" id="{F0073043-45E3-C2F3-E719-3540F1E593A3}"/>
              </a:ext>
            </a:extLst>
          </p:cNvPr>
          <p:cNvSpPr txBox="1"/>
          <p:nvPr/>
        </p:nvSpPr>
        <p:spPr>
          <a:xfrm>
            <a:off x="5269230" y="342900"/>
            <a:ext cx="6137910" cy="6278642"/>
          </a:xfrm>
          <a:prstGeom prst="rect">
            <a:avLst/>
          </a:prstGeom>
          <a:noFill/>
        </p:spPr>
        <p:txBody>
          <a:bodyPr wrap="square" rtlCol="0">
            <a:spAutoFit/>
          </a:bodyPr>
          <a:lstStyle/>
          <a:p>
            <a:pPr algn="just"/>
            <a:r>
              <a:rPr lang="fr-FR" sz="2800" b="1" dirty="0"/>
              <a:t>Alessandrina Ravizza </a:t>
            </a:r>
            <a:r>
              <a:rPr lang="fr-FR" sz="2800" dirty="0"/>
              <a:t>1846 – Milan 1915</a:t>
            </a:r>
          </a:p>
          <a:p>
            <a:pPr algn="just"/>
            <a:r>
              <a:rPr lang="fr-FR" sz="2800" dirty="0"/>
              <a:t>Philanthrope italienne </a:t>
            </a:r>
            <a:r>
              <a:rPr lang="fr-FR" sz="2800" dirty="0">
                <a:effectLst/>
              </a:rPr>
              <a:t>et précurseur du mouvement féministe.</a:t>
            </a:r>
          </a:p>
          <a:p>
            <a:pPr algn="just"/>
            <a:r>
              <a:rPr lang="fr-FR" sz="2800" dirty="0">
                <a:effectLst/>
              </a:rPr>
              <a:t>Un parc de Milan porte son nom. Bienfaitrice de la ville, elle s’y consacra aux enfants abandonnés et au problème du droit des femmes à l'éducation. Le parc est devenu très populaire comme lieu de rencontre pour les étudiants à partir des années 1940 après la construction du nouvel emplacement de l’Université de Bocconi située à proximité.</a:t>
            </a:r>
          </a:p>
          <a:p>
            <a:pPr algn="just"/>
            <a:r>
              <a:rPr lang="fr-FR" sz="2000" dirty="0"/>
              <a:t>Photo Wikipédia </a:t>
            </a:r>
          </a:p>
          <a:p>
            <a:endParaRPr lang="fr-FR" dirty="0"/>
          </a:p>
        </p:txBody>
      </p:sp>
    </p:spTree>
    <p:extLst>
      <p:ext uri="{BB962C8B-B14F-4D97-AF65-F5344CB8AC3E}">
        <p14:creationId xmlns:p14="http://schemas.microsoft.com/office/powerpoint/2010/main" val="2186525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4CE325F9-0FBD-163E-4512-0EE4A29D40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2238" y="661015"/>
            <a:ext cx="8602980" cy="5735320"/>
          </a:xfrm>
          <a:prstGeom prst="rect">
            <a:avLst/>
          </a:prstGeom>
        </p:spPr>
      </p:pic>
      <p:sp>
        <p:nvSpPr>
          <p:cNvPr id="5" name="ZoneTexte 4">
            <a:extLst>
              <a:ext uri="{FF2B5EF4-FFF2-40B4-BE49-F238E27FC236}">
                <a16:creationId xmlns:a16="http://schemas.microsoft.com/office/drawing/2014/main" id="{BEE289DF-786F-EE32-EC63-C255BBD25BA7}"/>
              </a:ext>
            </a:extLst>
          </p:cNvPr>
          <p:cNvSpPr txBox="1"/>
          <p:nvPr/>
        </p:nvSpPr>
        <p:spPr>
          <a:xfrm>
            <a:off x="198120" y="5934670"/>
            <a:ext cx="6097904" cy="923330"/>
          </a:xfrm>
          <a:prstGeom prst="rect">
            <a:avLst/>
          </a:prstGeom>
          <a:noFill/>
        </p:spPr>
        <p:txBody>
          <a:bodyPr wrap="square">
            <a:spAutoFit/>
          </a:bodyPr>
          <a:lstStyle/>
          <a:p>
            <a:r>
              <a:rPr lang="fr-FR" dirty="0"/>
              <a:t>Par </a:t>
            </a:r>
            <a:r>
              <a:rPr lang="fr-FR" dirty="0" err="1"/>
              <a:t>Otterbein</a:t>
            </a:r>
            <a:r>
              <a:rPr lang="fr-FR" dirty="0"/>
              <a:t> </a:t>
            </a:r>
            <a:r>
              <a:rPr lang="fr-FR" dirty="0" err="1"/>
              <a:t>University</a:t>
            </a:r>
            <a:r>
              <a:rPr lang="fr-FR" dirty="0"/>
              <a:t> </a:t>
            </a:r>
            <a:r>
              <a:rPr lang="fr-FR" dirty="0" err="1"/>
              <a:t>Theatre</a:t>
            </a:r>
            <a:r>
              <a:rPr lang="fr-FR" dirty="0"/>
              <a:t> &amp; Dance from USA — A </a:t>
            </a:r>
            <a:r>
              <a:rPr lang="fr-FR" dirty="0" err="1"/>
              <a:t>Doll's</a:t>
            </a:r>
            <a:r>
              <a:rPr lang="fr-FR" dirty="0"/>
              <a:t> House, CC BY-SA 2.0, https://commons.wikimedia.org/w/index.php?curid=63494407</a:t>
            </a:r>
          </a:p>
        </p:txBody>
      </p:sp>
    </p:spTree>
    <p:extLst>
      <p:ext uri="{BB962C8B-B14F-4D97-AF65-F5344CB8AC3E}">
        <p14:creationId xmlns:p14="http://schemas.microsoft.com/office/powerpoint/2010/main" val="38344568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034E57AA-BA5B-3605-7EC3-79B1E22BF8D5}"/>
              </a:ext>
            </a:extLst>
          </p:cNvPr>
          <p:cNvSpPr txBox="1"/>
          <p:nvPr/>
        </p:nvSpPr>
        <p:spPr>
          <a:xfrm>
            <a:off x="605790" y="0"/>
            <a:ext cx="11224259" cy="6863546"/>
          </a:xfrm>
          <a:prstGeom prst="rect">
            <a:avLst/>
          </a:prstGeom>
          <a:noFill/>
        </p:spPr>
        <p:txBody>
          <a:bodyPr wrap="square">
            <a:spAutoFit/>
          </a:bodyPr>
          <a:lstStyle/>
          <a:p>
            <a:pPr indent="180340" algn="just">
              <a:lnSpc>
                <a:spcPct val="200000"/>
              </a:lnSpc>
            </a:pPr>
            <a:r>
              <a:rPr lang="fr-FR" sz="2800" b="1" i="1" kern="100" dirty="0">
                <a:effectLst/>
                <a:latin typeface="Times New Roman" panose="02020603050405020304" pitchFamily="18" charset="0"/>
                <a:ea typeface="Calibri" panose="020F0502020204030204" pitchFamily="34" charset="0"/>
                <a:cs typeface="Times New Roman" panose="02020603050405020304" pitchFamily="18" charset="0"/>
              </a:rPr>
              <a:t>Il existe deux sortes de lois spirituelles, deux sortes de consciences, une dans l’homme et une tout autre dans la femme. Ils ne se comprennent pas entre eux ; mais la femme est jugée dans la vie pratique selon une loi masculine, comme si elle n’était pas une femme mais un homme… Nora</a:t>
            </a:r>
            <a:r>
              <a:rPr lang="fr-FR" sz="2800" b="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2800" b="1" i="1" kern="100" dirty="0">
                <a:effectLst/>
                <a:latin typeface="Times New Roman" panose="02020603050405020304" pitchFamily="18" charset="0"/>
                <a:ea typeface="Calibri" panose="020F0502020204030204" pitchFamily="34" charset="0"/>
                <a:cs typeface="Times New Roman" panose="02020603050405020304" pitchFamily="18" charset="0"/>
              </a:rPr>
              <a:t>a commis un faux et c’est sa fierté ; car elle l’a fait par amour pour son mari, afin de sauver sa vie. Mais cet homme, avec toute sa loyauté banale, se tient sur le terrain de la loi, et considère la question d’un œil masculin.                  </a:t>
            </a:r>
            <a:r>
              <a:rPr lang="fr-FR" sz="2000" b="1" kern="100" dirty="0">
                <a:effectLst/>
                <a:latin typeface="Times New Roman" panose="02020603050405020304" pitchFamily="18" charset="0"/>
                <a:ea typeface="Calibri" panose="020F0502020204030204" pitchFamily="34" charset="0"/>
                <a:cs typeface="Times New Roman" panose="02020603050405020304" pitchFamily="18" charset="0"/>
              </a:rPr>
              <a:t>Henrik Ibsen à propos d’</a:t>
            </a:r>
            <a:r>
              <a:rPr lang="fr-FR" sz="2000" b="1" i="1" kern="100" dirty="0">
                <a:effectLst/>
                <a:latin typeface="Times New Roman" panose="02020603050405020304" pitchFamily="18" charset="0"/>
                <a:ea typeface="Calibri" panose="020F0502020204030204" pitchFamily="34" charset="0"/>
                <a:cs typeface="Times New Roman" panose="02020603050405020304" pitchFamily="18" charset="0"/>
              </a:rPr>
              <a:t>Une maison de poupée.</a:t>
            </a:r>
            <a:endParaRPr lang="fr-FR" sz="20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675183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C7347561-DB8E-8322-0E5C-9D599D6A1C2B}"/>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125319" y="663299"/>
            <a:ext cx="4351328" cy="5164455"/>
          </a:xfrm>
          <a:prstGeom prst="rect">
            <a:avLst/>
          </a:prstGeom>
        </p:spPr>
      </p:pic>
      <p:sp>
        <p:nvSpPr>
          <p:cNvPr id="5" name="ZoneTexte 4">
            <a:extLst>
              <a:ext uri="{FF2B5EF4-FFF2-40B4-BE49-F238E27FC236}">
                <a16:creationId xmlns:a16="http://schemas.microsoft.com/office/drawing/2014/main" id="{A18C1434-0854-96B3-556D-6E5A89AC2CDF}"/>
              </a:ext>
            </a:extLst>
          </p:cNvPr>
          <p:cNvSpPr txBox="1"/>
          <p:nvPr/>
        </p:nvSpPr>
        <p:spPr>
          <a:xfrm>
            <a:off x="4476647" y="302359"/>
            <a:ext cx="7281098" cy="6555641"/>
          </a:xfrm>
          <a:prstGeom prst="rect">
            <a:avLst/>
          </a:prstGeom>
          <a:noFill/>
        </p:spPr>
        <p:txBody>
          <a:bodyPr wrap="square">
            <a:spAutoFit/>
          </a:bodyPr>
          <a:lstStyle/>
          <a:p>
            <a:pPr algn="just"/>
            <a:r>
              <a:rPr lang="fr-FR" sz="2800" b="1" dirty="0"/>
              <a:t>Giovanni Cena </a:t>
            </a:r>
            <a:r>
              <a:rPr lang="fr-FR" sz="2800" dirty="0"/>
              <a:t>(12 janvier 1870 – 7 décembre 1917) était un poète et écrivain italien, né à Montanaro, dans la région du Piémont. </a:t>
            </a:r>
          </a:p>
          <a:p>
            <a:pPr algn="just"/>
            <a:r>
              <a:rPr lang="fr-FR" sz="2800" dirty="0"/>
              <a:t>Issu d'une famille modeste, il a surmonté des difficultés financières pour poursuivre ses études et sa carrière littéraire. Cena a également été rédacteur de la prestigieuse revue "La Nuova Antologia". </a:t>
            </a:r>
          </a:p>
          <a:p>
            <a:pPr algn="just"/>
            <a:r>
              <a:rPr lang="fr-FR" sz="2800" dirty="0"/>
              <a:t>Son engagement social l'a conduit à participer activement à des initiatives visant à améliorer les conditions de vie des populations défavorisées, notamment dans les campagnes italiennes.</a:t>
            </a:r>
          </a:p>
          <a:p>
            <a:pPr algn="just"/>
            <a:r>
              <a:rPr lang="fr-FR" sz="2800" dirty="0"/>
              <a:t>Il est décédé à Rome le 7 décembre 1917 d’une pneumonie</a:t>
            </a:r>
          </a:p>
          <a:p>
            <a:pPr algn="just"/>
            <a:r>
              <a:rPr lang="fr-FR" sz="2000" dirty="0"/>
              <a:t>Photo Wikipédia </a:t>
            </a:r>
          </a:p>
        </p:txBody>
      </p:sp>
    </p:spTree>
    <p:extLst>
      <p:ext uri="{BB962C8B-B14F-4D97-AF65-F5344CB8AC3E}">
        <p14:creationId xmlns:p14="http://schemas.microsoft.com/office/powerpoint/2010/main" val="2466990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F46216B-77A9-411A-B9D3-5023FCB70208}"/>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4475</TotalTime>
  <Words>1699</Words>
  <Application>Microsoft Office PowerPoint</Application>
  <PresentationFormat>Grand écran</PresentationFormat>
  <Paragraphs>81</Paragraphs>
  <Slides>22</Slides>
  <Notes>2</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22</vt:i4>
      </vt:variant>
    </vt:vector>
  </HeadingPairs>
  <TitlesOfParts>
    <vt:vector size="27" baseType="lpstr">
      <vt:lpstr>Arial</vt:lpstr>
      <vt:lpstr>Calibri</vt:lpstr>
      <vt:lpstr>Calibri Light</vt:lpstr>
      <vt:lpstr>Times New Roman</vt:lpstr>
      <vt:lpstr>Thème Office</vt:lpstr>
      <vt:lpstr>            Sibilla Aleramo            pseudonyme de Rina Faccio             14 août 1876 Alexandrie (Piémont)                 13 janvier 1960 Rome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Sibilla Aleramo             14 août 1876 Alexandrie (Piémont) 13 janvier 1960 Rome</dc:title>
  <dc:creator>Camille Rondier</dc:creator>
  <cp:lastModifiedBy>Camille Rondier</cp:lastModifiedBy>
  <cp:revision>54</cp:revision>
  <dcterms:created xsi:type="dcterms:W3CDTF">2024-04-09T17:50:41Z</dcterms:created>
  <dcterms:modified xsi:type="dcterms:W3CDTF">2025-03-18T14:08:05Z</dcterms:modified>
</cp:coreProperties>
</file>