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98" r:id="rId2"/>
    <p:sldId id="272" r:id="rId3"/>
    <p:sldId id="302" r:id="rId4"/>
    <p:sldId id="290" r:id="rId5"/>
    <p:sldId id="289" r:id="rId6"/>
    <p:sldId id="262" r:id="rId7"/>
    <p:sldId id="292" r:id="rId8"/>
    <p:sldId id="286" r:id="rId9"/>
    <p:sldId id="370" r:id="rId10"/>
    <p:sldId id="261" r:id="rId11"/>
    <p:sldId id="386" r:id="rId12"/>
    <p:sldId id="360" r:id="rId13"/>
    <p:sldId id="387" r:id="rId14"/>
    <p:sldId id="388" r:id="rId15"/>
    <p:sldId id="317" r:id="rId16"/>
    <p:sldId id="256" r:id="rId17"/>
    <p:sldId id="298" r:id="rId18"/>
    <p:sldId id="297" r:id="rId19"/>
    <p:sldId id="389" r:id="rId20"/>
    <p:sldId id="366" r:id="rId21"/>
    <p:sldId id="309" r:id="rId22"/>
    <p:sldId id="299" r:id="rId23"/>
    <p:sldId id="318" r:id="rId24"/>
    <p:sldId id="371" r:id="rId25"/>
    <p:sldId id="361" r:id="rId26"/>
    <p:sldId id="330" r:id="rId27"/>
    <p:sldId id="412" r:id="rId28"/>
    <p:sldId id="311" r:id="rId29"/>
    <p:sldId id="316" r:id="rId30"/>
    <p:sldId id="265" r:id="rId31"/>
    <p:sldId id="320" r:id="rId32"/>
    <p:sldId id="319" r:id="rId33"/>
    <p:sldId id="382" r:id="rId34"/>
    <p:sldId id="263" r:id="rId35"/>
    <p:sldId id="264" r:id="rId36"/>
    <p:sldId id="313" r:id="rId37"/>
    <p:sldId id="266" r:id="rId38"/>
    <p:sldId id="325" r:id="rId39"/>
    <p:sldId id="380" r:id="rId40"/>
    <p:sldId id="381" r:id="rId41"/>
    <p:sldId id="379" r:id="rId42"/>
    <p:sldId id="385" r:id="rId43"/>
    <p:sldId id="328" r:id="rId44"/>
    <p:sldId id="326" r:id="rId45"/>
    <p:sldId id="300" r:id="rId46"/>
    <p:sldId id="378" r:id="rId47"/>
    <p:sldId id="377" r:id="rId48"/>
    <p:sldId id="396" r:id="rId49"/>
    <p:sldId id="397" r:id="rId50"/>
    <p:sldId id="336" r:id="rId51"/>
    <p:sldId id="411" r:id="rId52"/>
    <p:sldId id="399" r:id="rId53"/>
    <p:sldId id="413" r:id="rId54"/>
    <p:sldId id="341" r:id="rId55"/>
    <p:sldId id="405" r:id="rId56"/>
    <p:sldId id="374" r:id="rId57"/>
    <p:sldId id="352" r:id="rId58"/>
    <p:sldId id="414" r:id="rId59"/>
    <p:sldId id="334" r:id="rId60"/>
    <p:sldId id="407" r:id="rId61"/>
    <p:sldId id="344" r:id="rId62"/>
    <p:sldId id="400" r:id="rId63"/>
    <p:sldId id="406" r:id="rId64"/>
    <p:sldId id="409" r:id="rId65"/>
    <p:sldId id="349" r:id="rId66"/>
    <p:sldId id="343" r:id="rId67"/>
    <p:sldId id="401" r:id="rId68"/>
    <p:sldId id="410" r:id="rId69"/>
    <p:sldId id="403" r:id="rId70"/>
    <p:sldId id="402" r:id="rId71"/>
    <p:sldId id="353" r:id="rId72"/>
    <p:sldId id="404" r:id="rId73"/>
    <p:sldId id="376" r:id="rId7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76" autoAdjust="0"/>
    <p:restoredTop sz="94660"/>
  </p:normalViewPr>
  <p:slideViewPr>
    <p:cSldViewPr>
      <p:cViewPr varScale="1">
        <p:scale>
          <a:sx n="83" d="100"/>
          <a:sy n="83" d="100"/>
        </p:scale>
        <p:origin x="-139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15972-A9CA-440F-9B3C-6C39A7A0D70A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F2357-C9F6-420E-A4F5-D0049F70D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29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F2357-C9F6-420E-A4F5-D0049F70DCD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54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F2357-C9F6-420E-A4F5-D0049F70DCD3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78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F2357-C9F6-420E-A4F5-D0049F70DCD3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30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20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42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14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5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93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92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0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36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34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35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D4A5-065D-4A3F-A968-BD3DAA4DF283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7BBA1-AF43-4110-8594-DC7FF2418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27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8.wdp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4283968" y="953682"/>
            <a:ext cx="4860032" cy="5059994"/>
            <a:chOff x="4283968" y="953682"/>
            <a:chExt cx="4860032" cy="5059994"/>
          </a:xfrm>
        </p:grpSpPr>
        <p:sp>
          <p:nvSpPr>
            <p:cNvPr id="4" name="Rectangle 3"/>
            <p:cNvSpPr/>
            <p:nvPr/>
          </p:nvSpPr>
          <p:spPr>
            <a:xfrm>
              <a:off x="4283968" y="953682"/>
              <a:ext cx="4860032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FFC000"/>
                  </a:solidFill>
                </a:rPr>
                <a:t>Histoire du</a:t>
              </a:r>
            </a:p>
            <a:p>
              <a:pPr algn="ctr"/>
              <a:r>
                <a:rPr lang="fr-FR" sz="6000" b="1" dirty="0">
                  <a:solidFill>
                    <a:srgbClr val="FFC000"/>
                  </a:solidFill>
                </a:rPr>
                <a:t>PALAZZETTO BRU ZANE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4128" y="3889304"/>
              <a:ext cx="2143424" cy="2124372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179512" y="563125"/>
            <a:ext cx="4320000" cy="5767094"/>
            <a:chOff x="179512" y="563125"/>
            <a:chExt cx="4320000" cy="576709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563125"/>
              <a:ext cx="4320000" cy="57670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9512" y="6083998"/>
              <a:ext cx="15055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©</a:t>
              </a:r>
              <a:r>
                <a:rPr lang="fr-FR" sz="1000" dirty="0" err="1" smtClean="0">
                  <a:solidFill>
                    <a:schemeClr val="bg1"/>
                  </a:solidFill>
                </a:rPr>
                <a:t>ORCH_Chemollo</a:t>
              </a:r>
              <a:r>
                <a:rPr lang="fr-FR" sz="1000" dirty="0" smtClean="0">
                  <a:solidFill>
                    <a:schemeClr val="bg1"/>
                  </a:solidFill>
                </a:rPr>
                <a:t> détail 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4419576" y="641753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CENTRE DE MUSIQUE ROMANTIQUE </a:t>
            </a:r>
            <a:r>
              <a:rPr lang="fr-FR" b="1" dirty="0" err="1" smtClean="0">
                <a:solidFill>
                  <a:srgbClr val="FFC000"/>
                </a:solidFill>
              </a:rPr>
              <a:t>FRAN</a:t>
            </a:r>
            <a:r>
              <a:rPr lang="fr-FR" b="1" cap="all" dirty="0" err="1" smtClean="0">
                <a:solidFill>
                  <a:srgbClr val="FFC000"/>
                </a:solidFill>
              </a:rPr>
              <a:t>ç</a:t>
            </a:r>
            <a:r>
              <a:rPr lang="fr-FR" b="1" dirty="0" err="1" smtClean="0">
                <a:solidFill>
                  <a:srgbClr val="FFC000"/>
                </a:solidFill>
              </a:rPr>
              <a:t>AISE</a:t>
            </a:r>
            <a:endParaRPr lang="fr-F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29" y="404664"/>
            <a:ext cx="1595880" cy="360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9" y="395023"/>
            <a:ext cx="5516729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07904" y="4565290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>
                <a:solidFill>
                  <a:srgbClr val="FFC000"/>
                </a:solidFill>
              </a:rPr>
              <a:t>Di Baiamonte fo questo tereno </a:t>
            </a:r>
            <a:endParaRPr lang="it-IT" sz="2400" i="1" dirty="0" smtClean="0">
              <a:solidFill>
                <a:srgbClr val="FFC000"/>
              </a:solidFill>
            </a:endParaRPr>
          </a:p>
          <a:p>
            <a:r>
              <a:rPr lang="it-IT" sz="2400" i="1" dirty="0">
                <a:solidFill>
                  <a:srgbClr val="FFC000"/>
                </a:solidFill>
              </a:rPr>
              <a:t>E mo per lo so iniquo tradimento</a:t>
            </a:r>
            <a:r>
              <a:rPr lang="it-IT" sz="2400" b="1" i="1" dirty="0">
                <a:solidFill>
                  <a:srgbClr val="FFC000"/>
                </a:solidFill>
              </a:rPr>
              <a:t> </a:t>
            </a:r>
            <a:endParaRPr lang="it-IT" sz="2400" b="1" i="1" dirty="0" smtClean="0">
              <a:solidFill>
                <a:srgbClr val="FFC000"/>
              </a:solidFill>
            </a:endParaRPr>
          </a:p>
          <a:p>
            <a:r>
              <a:rPr lang="it-IT" sz="2400" i="1" dirty="0">
                <a:solidFill>
                  <a:srgbClr val="FFC000"/>
                </a:solidFill>
              </a:rPr>
              <a:t>S’è posto in chomun per l’altrui spavento</a:t>
            </a:r>
            <a:r>
              <a:rPr lang="it-IT" sz="2400" b="1" i="1" dirty="0">
                <a:solidFill>
                  <a:srgbClr val="FFC000"/>
                </a:solidFill>
              </a:rPr>
              <a:t> </a:t>
            </a:r>
            <a:endParaRPr lang="it-IT" sz="2400" b="1" i="1" dirty="0" smtClean="0">
              <a:solidFill>
                <a:srgbClr val="FFC000"/>
              </a:solidFill>
            </a:endParaRPr>
          </a:p>
          <a:p>
            <a:r>
              <a:rPr lang="it-IT" sz="2400" i="1" dirty="0">
                <a:solidFill>
                  <a:srgbClr val="FFC000"/>
                </a:solidFill>
              </a:rPr>
              <a:t>E per mostrar a tutti sempre seno</a:t>
            </a:r>
            <a:r>
              <a:rPr lang="it-IT" sz="2400" b="1" i="1" dirty="0">
                <a:solidFill>
                  <a:srgbClr val="FFC000"/>
                </a:solidFill>
              </a:rPr>
              <a:t> </a:t>
            </a:r>
            <a:endParaRPr lang="fr-FR" sz="2400" i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4" y="4090120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2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388268" y="560964"/>
            <a:ext cx="8485820" cy="5562492"/>
            <a:chOff x="388268" y="560964"/>
            <a:chExt cx="8485820" cy="556249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788" y="1192976"/>
              <a:ext cx="6210300" cy="390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5767980" y="560964"/>
              <a:ext cx="23324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FF00"/>
                  </a:solidFill>
                </a:rPr>
                <a:t>Rio di </a:t>
              </a:r>
              <a:r>
                <a:rPr lang="fr-FR" b="1" dirty="0" err="1" smtClean="0">
                  <a:solidFill>
                    <a:srgbClr val="FFFF00"/>
                  </a:solidFill>
                </a:rPr>
                <a:t>Sant’Agostin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Connecteur droit avec flèche 3"/>
            <p:cNvCxnSpPr/>
            <p:nvPr/>
          </p:nvCxnSpPr>
          <p:spPr>
            <a:xfrm flipH="1">
              <a:off x="5736898" y="918575"/>
              <a:ext cx="854968" cy="19135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1871700" y="568518"/>
              <a:ext cx="3058363" cy="3736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FF00"/>
                  </a:solidFill>
                </a:rPr>
                <a:t>Rio di San Giacomo </a:t>
              </a:r>
              <a:r>
                <a:rPr lang="fr-FR" b="1" dirty="0" err="1" smtClean="0">
                  <a:solidFill>
                    <a:srgbClr val="FFFF00"/>
                  </a:solidFill>
                </a:rPr>
                <a:t>dall’Orio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>
              <a:off x="2627784" y="942189"/>
              <a:ext cx="1457921" cy="158652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743908" y="5107793"/>
              <a:ext cx="4572000" cy="1015663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lvl="0" algn="ctr"/>
              <a:r>
                <a:rPr lang="fr-FR" b="1" i="1" cap="all" dirty="0">
                  <a:solidFill>
                    <a:srgbClr val="9BBB59">
                      <a:lumMod val="60000"/>
                      <a:lumOff val="40000"/>
                    </a:srgbClr>
                  </a:solidFill>
                </a:rPr>
                <a:t>Jacopo de’ </a:t>
              </a:r>
              <a:r>
                <a:rPr lang="fr-FR" b="1" i="1" cap="all" dirty="0" err="1">
                  <a:solidFill>
                    <a:srgbClr val="9BBB59">
                      <a:lumMod val="60000"/>
                      <a:lumOff val="40000"/>
                    </a:srgbClr>
                  </a:solidFill>
                </a:rPr>
                <a:t>Barbari</a:t>
              </a:r>
              <a:endParaRPr lang="fr-FR" i="1" dirty="0">
                <a:solidFill>
                  <a:srgbClr val="9BBB59">
                    <a:lumMod val="60000"/>
                    <a:lumOff val="40000"/>
                  </a:srgbClr>
                </a:solidFill>
              </a:endParaRPr>
            </a:p>
            <a:p>
              <a:pPr lvl="0" algn="ctr"/>
              <a:r>
                <a:rPr lang="fr-FR" sz="2400" b="1" i="1" dirty="0">
                  <a:solidFill>
                    <a:srgbClr val="FF9900"/>
                  </a:solidFill>
                </a:rPr>
                <a:t>Le palais des Zane</a:t>
              </a:r>
            </a:p>
            <a:p>
              <a:pPr lvl="0" algn="ctr"/>
              <a:r>
                <a:rPr lang="fr-FR" dirty="0">
                  <a:solidFill>
                    <a:prstClr val="white"/>
                  </a:solidFill>
                </a:rPr>
                <a:t>Vue de Venise « à vol d’oiseau » </a:t>
              </a:r>
              <a:r>
                <a:rPr lang="fr-FR" sz="1600" dirty="0">
                  <a:solidFill>
                    <a:prstClr val="white"/>
                  </a:solidFill>
                </a:rPr>
                <a:t>1500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68" y="1916832"/>
              <a:ext cx="2095500" cy="2514600"/>
            </a:xfrm>
            <a:prstGeom prst="rect">
              <a:avLst/>
            </a:prstGeom>
          </p:spPr>
        </p:pic>
        <p:sp>
          <p:nvSpPr>
            <p:cNvPr id="11" name="Rectangle à coins arrondis 10"/>
            <p:cNvSpPr/>
            <p:nvPr/>
          </p:nvSpPr>
          <p:spPr>
            <a:xfrm>
              <a:off x="4211961" y="2420888"/>
              <a:ext cx="1368152" cy="1008112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652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" y="79621"/>
            <a:ext cx="9072000" cy="66725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9490"/>
            <a:ext cx="2357082" cy="23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52" y="3573016"/>
            <a:ext cx="234431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395"/>
            <a:ext cx="4131133" cy="68400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191347" y="968849"/>
            <a:ext cx="3653384" cy="5400000"/>
            <a:chOff x="5191347" y="968849"/>
            <a:chExt cx="3653384" cy="5400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347" y="968849"/>
              <a:ext cx="3653384" cy="540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91347" y="3448108"/>
              <a:ext cx="3653384" cy="989003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739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46" y="264394"/>
            <a:ext cx="3098995" cy="54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44" y="56537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TINTORETTO</a:t>
            </a:r>
          </a:p>
          <a:p>
            <a:pPr algn="ctr"/>
            <a:r>
              <a:rPr lang="fr-FR" b="1" i="1" dirty="0"/>
              <a:t>Assomption de la Vierge</a:t>
            </a:r>
          </a:p>
          <a:p>
            <a:pPr algn="ctr"/>
            <a:r>
              <a:rPr lang="fr-FR" sz="1600" i="1" dirty="0"/>
              <a:t>Musée de l’Académie, Venise</a:t>
            </a:r>
          </a:p>
        </p:txBody>
      </p:sp>
    </p:spTree>
    <p:extLst>
      <p:ext uri="{BB962C8B-B14F-4D97-AF65-F5344CB8AC3E}">
        <p14:creationId xmlns:p14="http://schemas.microsoft.com/office/powerpoint/2010/main" val="3652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2670048" cy="46847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442220" cy="666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9612" y="317847"/>
            <a:ext cx="274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Charles PATIN</a:t>
            </a:r>
          </a:p>
          <a:p>
            <a:pPr algn="ctr"/>
            <a:r>
              <a:rPr lang="fr-FR" sz="2400" dirty="0" smtClean="0"/>
              <a:t>1633-1693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050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148061" y="404664"/>
            <a:ext cx="2952331" cy="6055663"/>
            <a:chOff x="5148061" y="404664"/>
            <a:chExt cx="2952331" cy="6055663"/>
          </a:xfrm>
        </p:grpSpPr>
        <p:sp>
          <p:nvSpPr>
            <p:cNvPr id="4" name="Rectangle 3"/>
            <p:cNvSpPr/>
            <p:nvPr/>
          </p:nvSpPr>
          <p:spPr>
            <a:xfrm>
              <a:off x="5148061" y="5444664"/>
              <a:ext cx="284939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i="1" dirty="0"/>
                <a:t>Santa Maria </a:t>
              </a:r>
              <a:r>
                <a:rPr lang="fr-FR" b="1" i="1" dirty="0" err="1"/>
                <a:t>della</a:t>
              </a:r>
              <a:r>
                <a:rPr lang="fr-FR" b="1" i="1" dirty="0"/>
                <a:t> </a:t>
              </a:r>
              <a:r>
                <a:rPr lang="fr-FR" b="1" i="1" dirty="0" err="1"/>
                <a:t>Salute</a:t>
              </a:r>
              <a:r>
                <a:rPr lang="fr-FR" b="1" i="1" dirty="0"/>
                <a:t> </a:t>
              </a:r>
            </a:p>
            <a:p>
              <a:pPr algn="ctr"/>
              <a:r>
                <a:rPr lang="fr-FR" sz="1600" i="1" dirty="0"/>
                <a:t>1631-1687</a:t>
              </a: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148061" y="6090995"/>
              <a:ext cx="2952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Alberto PROSDOCIMI  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1" y="404664"/>
              <a:ext cx="2849396" cy="5040000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0" y="404664"/>
            <a:ext cx="5148061" cy="5256184"/>
            <a:chOff x="0" y="404664"/>
            <a:chExt cx="5148061" cy="525618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060848"/>
              <a:ext cx="3023763" cy="360000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0" y="404664"/>
              <a:ext cx="51480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err="1" smtClean="0">
                  <a:solidFill>
                    <a:srgbClr val="FFC000"/>
                  </a:solidFill>
                </a:rPr>
                <a:t>Baldassare</a:t>
              </a:r>
              <a:r>
                <a:rPr lang="fr-FR" sz="3600" b="1" dirty="0" smtClean="0">
                  <a:solidFill>
                    <a:srgbClr val="FFC000"/>
                  </a:solidFill>
                </a:rPr>
                <a:t> LONGHENA</a:t>
              </a:r>
            </a:p>
            <a:p>
              <a:pPr algn="ctr"/>
              <a:r>
                <a:rPr lang="fr-FR" sz="2400" dirty="0"/>
                <a:t>1597 ? Venise </a:t>
              </a:r>
              <a:r>
                <a:rPr lang="fr-FR" sz="2400" dirty="0" smtClean="0"/>
                <a:t>–</a:t>
              </a:r>
              <a:r>
                <a:rPr lang="fr-FR" sz="2400" dirty="0"/>
                <a:t>1682 Venise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3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83568" y="3402066"/>
            <a:ext cx="3545530" cy="3284775"/>
            <a:chOff x="2961452" y="3589031"/>
            <a:chExt cx="3545530" cy="3195531"/>
          </a:xfrm>
        </p:grpSpPr>
        <p:sp>
          <p:nvSpPr>
            <p:cNvPr id="3" name="ZoneTexte 2"/>
            <p:cNvSpPr txBox="1"/>
            <p:nvPr/>
          </p:nvSpPr>
          <p:spPr>
            <a:xfrm>
              <a:off x="2961452" y="6215675"/>
              <a:ext cx="3545529" cy="5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 err="1" smtClean="0"/>
                <a:t>Ca’Pesaro</a:t>
              </a:r>
              <a:endParaRPr lang="fr-FR" sz="1600" b="1" i="1" dirty="0" smtClean="0"/>
            </a:p>
            <a:p>
              <a:pPr algn="ctr"/>
              <a:r>
                <a:rPr lang="fr-FR" sz="1600" i="1" dirty="0" smtClean="0"/>
                <a:t>1665</a:t>
              </a:r>
              <a:endParaRPr lang="fr-FR" sz="1600" i="1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452" y="3589031"/>
              <a:ext cx="3545530" cy="2626644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5076056" y="3412086"/>
            <a:ext cx="3554783" cy="3315553"/>
            <a:chOff x="5796137" y="3741103"/>
            <a:chExt cx="3554783" cy="3225472"/>
          </a:xfrm>
        </p:grpSpPr>
        <p:sp>
          <p:nvSpPr>
            <p:cNvPr id="6" name="ZoneTexte 5"/>
            <p:cNvSpPr txBox="1"/>
            <p:nvPr/>
          </p:nvSpPr>
          <p:spPr>
            <a:xfrm>
              <a:off x="5796137" y="6367746"/>
              <a:ext cx="3554782" cy="59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/>
                <a:t>Ca’ </a:t>
              </a:r>
              <a:r>
                <a:rPr lang="fr-FR" b="1" i="1" dirty="0" err="1" smtClean="0"/>
                <a:t>Rezzonico</a:t>
              </a:r>
              <a:endParaRPr lang="fr-FR" b="1" i="1" dirty="0" smtClean="0"/>
            </a:p>
            <a:p>
              <a:pPr algn="ctr"/>
              <a:r>
                <a:rPr lang="fr-FR" sz="1600" i="1" dirty="0" smtClean="0"/>
                <a:t>1667</a:t>
              </a:r>
              <a:endParaRPr lang="fr-FR" sz="1600" i="1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7" y="3741103"/>
              <a:ext cx="3554783" cy="2626643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2923528" y="168973"/>
            <a:ext cx="5879146" cy="2952000"/>
            <a:chOff x="2923528" y="168973"/>
            <a:chExt cx="5879146" cy="295200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" t="589" r="111" b="35097"/>
            <a:stretch/>
          </p:blipFill>
          <p:spPr>
            <a:xfrm>
              <a:off x="2923528" y="168973"/>
              <a:ext cx="3273486" cy="2952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183995" y="548680"/>
              <a:ext cx="26186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err="1" smtClean="0"/>
                <a:t>Palazzo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Giustinian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Lolin</a:t>
              </a:r>
              <a:endParaRPr lang="fr-FR" b="1" i="1" dirty="0" smtClean="0"/>
            </a:p>
            <a:p>
              <a:pPr algn="ctr"/>
              <a:r>
                <a:rPr lang="fr-FR" sz="1600" i="1" dirty="0" smtClean="0"/>
                <a:t>1620</a:t>
              </a:r>
              <a:endParaRPr lang="fr-FR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67544" y="333372"/>
            <a:ext cx="3719161" cy="4523330"/>
            <a:chOff x="4952181" y="476672"/>
            <a:chExt cx="3719161" cy="452333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614" y="476672"/>
              <a:ext cx="3717728" cy="360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952181" y="4076672"/>
              <a:ext cx="3717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/>
                <a:t>Bibliothèque du Monastère de </a:t>
              </a:r>
            </a:p>
            <a:p>
              <a:pPr algn="ctr"/>
              <a:r>
                <a:rPr lang="fr-FR" b="1" i="1" dirty="0" smtClean="0"/>
                <a:t>San Giorgio </a:t>
              </a:r>
              <a:r>
                <a:rPr lang="fr-FR" b="1" i="1" dirty="0" err="1" smtClean="0"/>
                <a:t>Maggiore</a:t>
              </a:r>
              <a:endParaRPr lang="fr-FR" b="1" i="1" dirty="0" smtClean="0"/>
            </a:p>
            <a:p>
              <a:pPr algn="ctr"/>
              <a:r>
                <a:rPr lang="fr-FR" sz="1600" i="1" dirty="0" smtClean="0"/>
                <a:t>1641-1671</a:t>
              </a:r>
              <a:endParaRPr lang="fr-FR" sz="1600" i="1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427984" y="2420888"/>
            <a:ext cx="4320000" cy="3816772"/>
            <a:chOff x="323528" y="2538686"/>
            <a:chExt cx="4320000" cy="38167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538686"/>
              <a:ext cx="4320000" cy="287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323528" y="5432128"/>
              <a:ext cx="432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/>
                <a:t> Eglise de l’</a:t>
              </a:r>
              <a:r>
                <a:rPr lang="fr-FR" b="1" i="1" dirty="0" err="1" smtClean="0"/>
                <a:t>Ospedaletto</a:t>
              </a:r>
              <a:r>
                <a:rPr lang="fr-FR" b="1" i="1" dirty="0" smtClean="0"/>
                <a:t> </a:t>
              </a:r>
            </a:p>
            <a:p>
              <a:pPr algn="ctr"/>
              <a:r>
                <a:rPr lang="fr-FR" b="1" i="1" dirty="0" smtClean="0"/>
                <a:t>(Santa Maria dei </a:t>
              </a:r>
              <a:r>
                <a:rPr lang="fr-FR" b="1" i="1" dirty="0" err="1" smtClean="0"/>
                <a:t>Derelitti</a:t>
              </a:r>
              <a:r>
                <a:rPr lang="fr-FR" b="1" i="1" dirty="0" smtClean="0"/>
                <a:t>)</a:t>
              </a:r>
            </a:p>
            <a:p>
              <a:pPr algn="ctr"/>
              <a:r>
                <a:rPr lang="fr-FR" sz="1600" i="1" dirty="0" smtClean="0"/>
                <a:t>1670</a:t>
              </a:r>
              <a:endParaRPr lang="fr-FR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27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701259" cy="612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45" y="2042177"/>
            <a:ext cx="5040000" cy="29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709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rganigramme : Connecteur 1"/>
          <p:cNvSpPr/>
          <p:nvPr/>
        </p:nvSpPr>
        <p:spPr>
          <a:xfrm>
            <a:off x="2771800" y="284036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9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28637"/>
            <a:ext cx="7886700" cy="5800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5776" y="3284984"/>
            <a:ext cx="1224136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9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03074" y="116632"/>
            <a:ext cx="8775611" cy="6624296"/>
            <a:chOff x="203074" y="116632"/>
            <a:chExt cx="8775611" cy="662429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28" y="116632"/>
              <a:ext cx="3731362" cy="288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739" y="2780928"/>
              <a:ext cx="5028946" cy="3960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03074" y="2996632"/>
              <a:ext cx="2712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/>
                <a:t>Palmanova</a:t>
              </a:r>
              <a:r>
                <a:rPr lang="fr-FR" sz="2400" b="1" dirty="0" smtClean="0"/>
                <a:t> en 1600</a:t>
              </a:r>
              <a:endParaRPr lang="fr-FR" sz="2400" b="1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31199" y="6021287"/>
              <a:ext cx="32162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/>
                <a:t>Palmanova</a:t>
              </a:r>
              <a:r>
                <a:rPr lang="fr-FR" sz="2400" b="1" dirty="0" smtClean="0"/>
                <a:t> de nos jours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32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90" y="524080"/>
            <a:ext cx="2420230" cy="288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4080"/>
            <a:ext cx="1898261" cy="3240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420646" y="1784080"/>
            <a:ext cx="2200707" cy="3600000"/>
            <a:chOff x="3893141" y="208812"/>
            <a:chExt cx="2200707" cy="36000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141" y="208812"/>
              <a:ext cx="2200707" cy="3600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774" y="1641974"/>
              <a:ext cx="1375439" cy="1800000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2931028" y="3689357"/>
            <a:ext cx="5654989" cy="2810327"/>
            <a:chOff x="2913221" y="3859939"/>
            <a:chExt cx="5654989" cy="28103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13"/>
            <a:stretch/>
          </p:blipFill>
          <p:spPr bwMode="auto">
            <a:xfrm>
              <a:off x="4301010" y="3859939"/>
              <a:ext cx="4267200" cy="2810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221" y="4437112"/>
              <a:ext cx="1349578" cy="1800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57840" y="6356019"/>
            <a:ext cx="35500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https://www.youtube.com/watch?v=24D7qE5KTmM</a:t>
            </a:r>
          </a:p>
        </p:txBody>
      </p:sp>
    </p:spTree>
    <p:extLst>
      <p:ext uri="{BB962C8B-B14F-4D97-AF65-F5344CB8AC3E}">
        <p14:creationId xmlns:p14="http://schemas.microsoft.com/office/powerpoint/2010/main" val="292829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r="37284"/>
          <a:stretch/>
        </p:blipFill>
        <p:spPr>
          <a:xfrm>
            <a:off x="1049677" y="1256109"/>
            <a:ext cx="2364125" cy="54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16290" y="1274731"/>
            <a:ext cx="239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</a:rPr>
              <a:t>1694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b="1" i="1" dirty="0" smtClean="0">
                <a:solidFill>
                  <a:schemeClr val="bg1"/>
                </a:solidFill>
              </a:rPr>
              <a:t>  Palais Barbaro</a:t>
            </a:r>
            <a:endParaRPr lang="fr-FR" b="1" i="1" dirty="0">
              <a:solidFill>
                <a:schemeClr val="bg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162128" y="3272542"/>
            <a:ext cx="4641624" cy="3383567"/>
            <a:chOff x="4162128" y="3272542"/>
            <a:chExt cx="4641624" cy="338356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272542"/>
              <a:ext cx="4591792" cy="3060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4162128" y="6286777"/>
              <a:ext cx="4641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smtClean="0"/>
                <a:t>Vers 1690</a:t>
              </a:r>
              <a:r>
                <a:rPr lang="fr-FR" i="1" dirty="0" smtClean="0"/>
                <a:t>   </a:t>
              </a:r>
              <a:r>
                <a:rPr lang="fr-FR" b="1" i="1" dirty="0" smtClean="0"/>
                <a:t>Palais </a:t>
              </a:r>
              <a:r>
                <a:rPr lang="fr-FR" b="1" i="1" dirty="0" err="1" smtClean="0"/>
                <a:t>Zenobio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degli</a:t>
              </a:r>
              <a:r>
                <a:rPr lang="fr-FR" b="1" i="1" dirty="0" smtClean="0"/>
                <a:t> </a:t>
              </a:r>
              <a:r>
                <a:rPr lang="fr-FR" b="1" i="1" dirty="0" err="1" smtClean="0"/>
                <a:t>Armeni</a:t>
              </a:r>
              <a:endParaRPr lang="fr-FR" b="1" i="1" dirty="0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668457" y="325397"/>
            <a:ext cx="3447923" cy="2637332"/>
            <a:chOff x="5668457" y="325397"/>
            <a:chExt cx="3447923" cy="263733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1" t="10542" r="10568" b="17817"/>
            <a:stretch/>
          </p:blipFill>
          <p:spPr>
            <a:xfrm>
              <a:off x="5668457" y="325397"/>
              <a:ext cx="3365925" cy="2268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5668458" y="2593397"/>
              <a:ext cx="344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smtClean="0"/>
                <a:t>1697</a:t>
              </a:r>
              <a:r>
                <a:rPr lang="fr-FR" b="1" i="1" dirty="0" smtClean="0"/>
                <a:t>   Villa Giovanelli Colonna</a:t>
              </a:r>
              <a:endParaRPr lang="fr-FR" b="1" i="1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07502" y="74402"/>
            <a:ext cx="6192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</a:rPr>
              <a:t>Antonio GASPARI</a:t>
            </a:r>
          </a:p>
          <a:p>
            <a:r>
              <a:rPr lang="fr-FR" sz="2400" dirty="0" smtClean="0"/>
              <a:t>&lt;1660 </a:t>
            </a:r>
            <a:r>
              <a:rPr lang="fr-FR" sz="2400" dirty="0" err="1" smtClean="0"/>
              <a:t>Veneto</a:t>
            </a:r>
            <a:r>
              <a:rPr lang="fr-FR" sz="2400" dirty="0" smtClean="0"/>
              <a:t> - 1738/1749 </a:t>
            </a:r>
            <a:r>
              <a:rPr lang="fr-FR" sz="2400" dirty="0" err="1" smtClean="0"/>
              <a:t>Castelguglielmo</a:t>
            </a:r>
            <a:r>
              <a:rPr lang="fr-FR" sz="2400" dirty="0" smtClean="0"/>
              <a:t>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715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95536" y="332656"/>
            <a:ext cx="4572000" cy="5760160"/>
            <a:chOff x="395536" y="332656"/>
            <a:chExt cx="4572000" cy="576016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772816"/>
              <a:ext cx="3569400" cy="432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5536" y="332656"/>
              <a:ext cx="4572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sz="3600" b="1" dirty="0" smtClean="0">
                  <a:solidFill>
                    <a:srgbClr val="FFC000"/>
                  </a:solidFill>
                </a:rPr>
                <a:t>Luca CARLEVARIJS</a:t>
              </a:r>
              <a:endParaRPr lang="fr-FR" sz="3600" b="1" dirty="0">
                <a:solidFill>
                  <a:srgbClr val="FFC000"/>
                </a:solidFill>
              </a:endParaRPr>
            </a:p>
            <a:p>
              <a:r>
                <a:rPr lang="fr-FR" sz="2400" b="1" dirty="0" smtClean="0"/>
                <a:t>1663 </a:t>
              </a:r>
              <a:r>
                <a:rPr lang="fr-FR" sz="2400" b="1" dirty="0"/>
                <a:t>Udine</a:t>
              </a:r>
              <a:r>
                <a:rPr lang="fr-FR" sz="2400" b="1" dirty="0" smtClean="0"/>
                <a:t> – 1730 </a:t>
              </a:r>
              <a:r>
                <a:rPr lang="fr-FR" sz="2400" b="1" dirty="0"/>
                <a:t>Venise 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3" y="1757508"/>
            <a:ext cx="4223926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2340000" cy="3829673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2555776" y="404664"/>
            <a:ext cx="6480000" cy="5580851"/>
            <a:chOff x="2798407" y="458504"/>
            <a:chExt cx="6480000" cy="5580851"/>
          </a:xfrm>
        </p:grpSpPr>
        <p:sp>
          <p:nvSpPr>
            <p:cNvPr id="4" name="Rectangle 3"/>
            <p:cNvSpPr/>
            <p:nvPr/>
          </p:nvSpPr>
          <p:spPr>
            <a:xfrm>
              <a:off x="2906630" y="5393024"/>
              <a:ext cx="61235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i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Luca </a:t>
              </a:r>
              <a:r>
                <a:rPr lang="fr-FR" b="1" i="1" cap="all" dirty="0" err="1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Carlevarijs</a:t>
              </a:r>
              <a:r>
                <a:rPr lang="fr-FR" b="1" i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  </a:t>
              </a:r>
              <a:endPara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fr-FR" b="1" i="1" dirty="0" smtClean="0">
                  <a:solidFill>
                    <a:srgbClr val="FF9900"/>
                  </a:solidFill>
                </a:rPr>
                <a:t>Casino </a:t>
              </a:r>
              <a:r>
                <a:rPr lang="fr-FR" b="1" i="1" dirty="0">
                  <a:solidFill>
                    <a:srgbClr val="FF9900"/>
                  </a:solidFill>
                </a:rPr>
                <a:t>et bibliothèque Zane à San </a:t>
              </a:r>
              <a:r>
                <a:rPr lang="fr-FR" b="1" i="1" dirty="0" err="1">
                  <a:solidFill>
                    <a:srgbClr val="FF9900"/>
                  </a:solidFill>
                </a:rPr>
                <a:t>Stin</a:t>
              </a:r>
              <a:endParaRPr lang="fr-FR" b="1" i="1" dirty="0">
                <a:solidFill>
                  <a:srgbClr val="FF9900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407" y="458504"/>
              <a:ext cx="6480000" cy="4934520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" y="4672349"/>
            <a:ext cx="297465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960000" cy="59558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5862"/>
            <a:ext cx="4363639" cy="360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73" y="3789040"/>
            <a:ext cx="2156492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18240" y="1700808"/>
            <a:ext cx="4320000" cy="3442164"/>
            <a:chOff x="4558825" y="1484784"/>
            <a:chExt cx="4320000" cy="344216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825" y="1484784"/>
              <a:ext cx="4320000" cy="344216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716015" y="4619171"/>
              <a:ext cx="2002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© Matteo de Fina</a:t>
              </a:r>
              <a:endParaRPr lang="fr-FR" sz="14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644008" y="641018"/>
            <a:ext cx="4198544" cy="5400000"/>
            <a:chOff x="178424" y="836712"/>
            <a:chExt cx="4198544" cy="54000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836712"/>
              <a:ext cx="4197456" cy="540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8424" y="5928935"/>
              <a:ext cx="1483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400" dirty="0">
                  <a:solidFill>
                    <a:prstClr val="white"/>
                  </a:solidFill>
                </a:rPr>
                <a:t>© Matteo de Fina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7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20568" r="14194" b="18865"/>
          <a:stretch/>
        </p:blipFill>
        <p:spPr>
          <a:xfrm>
            <a:off x="827584" y="812393"/>
            <a:ext cx="7518690" cy="50400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948264" y="2132856"/>
            <a:ext cx="1398010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7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39" y="184864"/>
            <a:ext cx="3840000" cy="288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184864"/>
            <a:ext cx="3784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</a:rPr>
              <a:t>Ferdinando FOCHI</a:t>
            </a:r>
          </a:p>
          <a:p>
            <a:r>
              <a:rPr lang="fr-FR" sz="2400" dirty="0" smtClean="0"/>
              <a:t>? Bologne </a:t>
            </a:r>
            <a:r>
              <a:rPr lang="fr-FR" sz="2400" dirty="0" smtClean="0">
                <a:solidFill>
                  <a:srgbClr val="FFC000"/>
                </a:solidFill>
              </a:rPr>
              <a:t> </a:t>
            </a:r>
            <a:endParaRPr lang="fr-FR" sz="24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2276872"/>
            <a:ext cx="4692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Bibliothèque antonienne </a:t>
            </a:r>
            <a:r>
              <a:rPr lang="fr-FR" b="1" i="1" dirty="0" smtClean="0"/>
              <a:t>Padoue</a:t>
            </a:r>
          </a:p>
          <a:p>
            <a:pPr algn="ctr"/>
            <a:r>
              <a:rPr lang="fr-FR" b="1" i="1" dirty="0" smtClean="0"/>
              <a:t>En collaboration avec Antonio </a:t>
            </a:r>
            <a:r>
              <a:rPr lang="fr-FR" b="1" i="1" dirty="0" err="1" smtClean="0"/>
              <a:t>Pellegrini</a:t>
            </a:r>
            <a:r>
              <a:rPr lang="fr-FR" b="1" i="1" dirty="0" smtClean="0"/>
              <a:t> </a:t>
            </a:r>
            <a:endParaRPr lang="fr-FR" b="1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51"/>
          <a:stretch/>
        </p:blipFill>
        <p:spPr>
          <a:xfrm>
            <a:off x="323528" y="3212976"/>
            <a:ext cx="8460000" cy="35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38758"/>
            <a:ext cx="6370320" cy="5524500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4165220" y="2252872"/>
            <a:ext cx="1152128" cy="2592288"/>
            <a:chOff x="3779912" y="2276872"/>
            <a:chExt cx="1152128" cy="2592288"/>
          </a:xfrm>
        </p:grpSpPr>
        <p:cxnSp>
          <p:nvCxnSpPr>
            <p:cNvPr id="15" name="Connecteur droit 14"/>
            <p:cNvCxnSpPr/>
            <p:nvPr/>
          </p:nvCxnSpPr>
          <p:spPr>
            <a:xfrm flipV="1">
              <a:off x="3779912" y="2348880"/>
              <a:ext cx="0" cy="792088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/>
            <p:cNvCxnSpPr/>
            <p:nvPr/>
          </p:nvCxnSpPr>
          <p:spPr>
            <a:xfrm flipV="1">
              <a:off x="4601066" y="4653136"/>
              <a:ext cx="330974" cy="216024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H="1" flipV="1">
              <a:off x="4716016" y="4077072"/>
              <a:ext cx="216024" cy="576064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V="1">
              <a:off x="4716016" y="3501008"/>
              <a:ext cx="50537" cy="576064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H="1" flipV="1">
              <a:off x="4211960" y="3140968"/>
              <a:ext cx="554593" cy="36004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H="1">
              <a:off x="3779912" y="3140968"/>
              <a:ext cx="432048" cy="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V="1">
              <a:off x="3779912" y="2276872"/>
              <a:ext cx="432048" cy="72008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" y="3751304"/>
            <a:ext cx="406054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 descr="C:\Users\Annick\Pictures\Vacances\Vacances Veneto 2015\DSC_0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8" y="188640"/>
            <a:ext cx="179531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>
            <a:spLocks noChangeAspect="1"/>
          </p:cNvSpPr>
          <p:nvPr/>
        </p:nvSpPr>
        <p:spPr>
          <a:xfrm flipV="1">
            <a:off x="4874564" y="4806026"/>
            <a:ext cx="126268" cy="126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 flipV="1">
            <a:off x="4102086" y="2594656"/>
            <a:ext cx="126268" cy="126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 flipV="1">
            <a:off x="4574536" y="2192344"/>
            <a:ext cx="126268" cy="126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C:\Users\Annick\Documents\ACORFI\Conférence ACORFI palazzetto Bru Zane\Nouveau dossier (2)\20240909_112017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491"/>
            <a:ext cx="2653691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88640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</a:rPr>
              <a:t>Sebastiano RICCI</a:t>
            </a:r>
          </a:p>
          <a:p>
            <a:r>
              <a:rPr lang="fr-FR" sz="2400" dirty="0" smtClean="0"/>
              <a:t>1659 Belluno – 1734 Venise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2748907" y="5635686"/>
            <a:ext cx="3767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Rosalba CARRIERA</a:t>
            </a:r>
            <a:r>
              <a:rPr lang="fr-FR" sz="1400" b="1" i="1" dirty="0" smtClean="0"/>
              <a:t>	</a:t>
            </a:r>
          </a:p>
          <a:p>
            <a:pPr algn="ctr"/>
            <a:r>
              <a:rPr lang="fr-FR" b="1" i="1" dirty="0" smtClean="0"/>
              <a:t>Portrait de Sebastiano Ricci </a:t>
            </a:r>
          </a:p>
          <a:p>
            <a:pPr algn="ctr"/>
            <a:r>
              <a:rPr lang="fr-FR" sz="1600" i="1" dirty="0" smtClean="0"/>
              <a:t>1724-1725</a:t>
            </a:r>
            <a:r>
              <a:rPr lang="fr-FR" sz="1600" i="1" dirty="0"/>
              <a:t> </a:t>
            </a:r>
            <a:r>
              <a:rPr lang="fr-FR" sz="1600" i="1" dirty="0" smtClean="0"/>
              <a:t>  </a:t>
            </a:r>
            <a:r>
              <a:rPr lang="fr-FR" sz="1600" i="1" dirty="0" err="1" smtClean="0"/>
              <a:t>Staatliche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Kunsthalle</a:t>
            </a:r>
            <a:r>
              <a:rPr lang="fr-FR" sz="1600" i="1" dirty="0" smtClean="0"/>
              <a:t> Karlsruhe</a:t>
            </a:r>
            <a:endParaRPr lang="fr-FR" sz="16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97226"/>
            <a:ext cx="320848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000" cy="5718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1760" y="586741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i="1" dirty="0" smtClean="0">
                <a:solidFill>
                  <a:srgbClr val="FFC000"/>
                </a:solidFill>
              </a:rPr>
              <a:t>Sebastiano RICCI</a:t>
            </a:r>
          </a:p>
          <a:p>
            <a:pPr algn="ctr"/>
            <a:r>
              <a:rPr lang="fr-FR" b="1" i="1" dirty="0" smtClean="0"/>
              <a:t>   Enlèvement </a:t>
            </a:r>
            <a:r>
              <a:rPr lang="fr-FR" b="1" i="1" dirty="0"/>
              <a:t>des Sabines</a:t>
            </a:r>
            <a:r>
              <a:rPr lang="fr-FR" i="1" dirty="0"/>
              <a:t>	</a:t>
            </a:r>
            <a:endParaRPr lang="fr-FR" i="1" dirty="0" smtClean="0"/>
          </a:p>
          <a:p>
            <a:pPr algn="ctr"/>
            <a:r>
              <a:rPr lang="fr-FR" sz="1600" i="1" dirty="0" smtClean="0"/>
              <a:t>1702-1703    Musée </a:t>
            </a:r>
            <a:r>
              <a:rPr lang="fr-FR" sz="1600" i="1" dirty="0"/>
              <a:t>du Liechtenstein Vaduz</a:t>
            </a:r>
          </a:p>
        </p:txBody>
      </p:sp>
    </p:spTree>
    <p:extLst>
      <p:ext uri="{BB962C8B-B14F-4D97-AF65-F5344CB8AC3E}">
        <p14:creationId xmlns:p14="http://schemas.microsoft.com/office/powerpoint/2010/main" val="5077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07504" y="184008"/>
            <a:ext cx="4032448" cy="6668778"/>
            <a:chOff x="107504" y="189222"/>
            <a:chExt cx="4032448" cy="666877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89222"/>
              <a:ext cx="2913295" cy="576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7504" y="5965448"/>
              <a:ext cx="4032448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FFC000"/>
                  </a:solidFill>
                </a:rPr>
                <a:t>Sebastiano RICCI</a:t>
              </a:r>
            </a:p>
            <a:p>
              <a:pPr algn="ctr"/>
              <a:r>
                <a:rPr lang="fr-FR" b="1" i="1" dirty="0" smtClean="0"/>
                <a:t>   Vénus et Adonis</a:t>
              </a:r>
              <a:r>
                <a:rPr lang="fr-FR" i="1" dirty="0"/>
                <a:t>	</a:t>
              </a:r>
            </a:p>
            <a:p>
              <a:pPr algn="ctr"/>
              <a:r>
                <a:rPr lang="fr-FR" sz="1600" i="1" dirty="0" smtClean="0"/>
                <a:t>1706-1707    Musée </a:t>
              </a:r>
              <a:r>
                <a:rPr lang="fr-FR" sz="1600" i="1" dirty="0"/>
                <a:t>des Beaux Arts Orléans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755692" y="524124"/>
            <a:ext cx="5165021" cy="5090195"/>
            <a:chOff x="3755692" y="524124"/>
            <a:chExt cx="5165021" cy="5090195"/>
          </a:xfrm>
        </p:grpSpPr>
        <p:sp>
          <p:nvSpPr>
            <p:cNvPr id="8" name="ZoneTexte 7"/>
            <p:cNvSpPr txBox="1"/>
            <p:nvPr/>
          </p:nvSpPr>
          <p:spPr>
            <a:xfrm>
              <a:off x="6491996" y="3764124"/>
              <a:ext cx="242871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>
                  <a:solidFill>
                    <a:srgbClr val="FFC000"/>
                  </a:solidFill>
                </a:rPr>
                <a:t>Sebastiano </a:t>
              </a:r>
              <a:r>
                <a:rPr lang="fr-FR" b="1" i="1" dirty="0" smtClean="0">
                  <a:solidFill>
                    <a:srgbClr val="FFC000"/>
                  </a:solidFill>
                </a:rPr>
                <a:t>RICCI</a:t>
              </a:r>
              <a:endParaRPr lang="fr-FR" b="1" i="1" dirty="0" smtClean="0"/>
            </a:p>
            <a:p>
              <a:pPr algn="ctr"/>
              <a:r>
                <a:rPr lang="fr-FR" b="1" i="1" dirty="0" smtClean="0"/>
                <a:t>Tête de Vieillard</a:t>
              </a:r>
            </a:p>
            <a:p>
              <a:pPr algn="ctr"/>
              <a:r>
                <a:rPr lang="fr-FR" sz="1600" i="1" dirty="0" err="1" smtClean="0"/>
                <a:t>Galleria</a:t>
              </a:r>
              <a:r>
                <a:rPr lang="fr-FR" sz="1600" i="1" dirty="0" smtClean="0"/>
                <a:t> </a:t>
              </a:r>
              <a:r>
                <a:rPr lang="fr-FR" sz="1600" i="1" dirty="0" err="1" smtClean="0"/>
                <a:t>dell’Accademia</a:t>
              </a:r>
              <a:r>
                <a:rPr lang="fr-FR" sz="1600" i="1" dirty="0" smtClean="0"/>
                <a:t> </a:t>
              </a:r>
            </a:p>
            <a:p>
              <a:pPr algn="ctr"/>
              <a:r>
                <a:rPr lang="fr-FR" sz="1600" i="1" dirty="0" smtClean="0"/>
                <a:t>Venise</a:t>
              </a:r>
              <a:endParaRPr lang="fr-FR" sz="1600" i="1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3755692" y="524124"/>
              <a:ext cx="5165021" cy="5090195"/>
              <a:chOff x="3755692" y="524124"/>
              <a:chExt cx="5165021" cy="5090195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3755692" y="524124"/>
                <a:ext cx="5165021" cy="5090195"/>
                <a:chOff x="3779912" y="355442"/>
                <a:chExt cx="5165021" cy="5090195"/>
              </a:xfrm>
            </p:grpSpPr>
            <p:pic>
              <p:nvPicPr>
                <p:cNvPr id="4" name="Imag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6216" y="355442"/>
                  <a:ext cx="2428717" cy="3240000"/>
                </a:xfrm>
                <a:prstGeom prst="rect">
                  <a:avLst/>
                </a:prstGeom>
              </p:spPr>
            </p:pic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9912" y="1766602"/>
                  <a:ext cx="2412000" cy="3679035"/>
                </a:xfrm>
                <a:prstGeom prst="rect">
                  <a:avLst/>
                </a:prstGeom>
              </p:spPr>
            </p:pic>
          </p:grpSp>
          <p:sp>
            <p:nvSpPr>
              <p:cNvPr id="9" name="ZoneTexte 8"/>
              <p:cNvSpPr txBox="1"/>
              <p:nvPr/>
            </p:nvSpPr>
            <p:spPr>
              <a:xfrm>
                <a:off x="3791538" y="1003553"/>
                <a:ext cx="2412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>
                    <a:solidFill>
                      <a:srgbClr val="FFC000"/>
                    </a:solidFill>
                  </a:rPr>
                  <a:t>Sebastiano RICCI</a:t>
                </a:r>
                <a:endParaRPr lang="fr-FR" b="1" i="1" dirty="0"/>
              </a:p>
              <a:p>
                <a:pPr algn="ctr"/>
                <a:r>
                  <a:rPr lang="fr-FR" b="1" i="1" dirty="0" smtClean="0"/>
                  <a:t>Tête d’enfant</a:t>
                </a:r>
              </a:p>
              <a:p>
                <a:pPr algn="ctr"/>
                <a:r>
                  <a:rPr lang="fr-FR" sz="1600" i="1" dirty="0" smtClean="0"/>
                  <a:t>Musée de Stockholm</a:t>
                </a:r>
                <a:endParaRPr lang="fr-FR" sz="16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4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5496" y="260648"/>
            <a:ext cx="9108504" cy="6508832"/>
            <a:chOff x="35496" y="260648"/>
            <a:chExt cx="9108504" cy="650883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710" y="260648"/>
              <a:ext cx="4280670" cy="558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496" y="5846150"/>
              <a:ext cx="91085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b="1" i="1" dirty="0">
                  <a:solidFill>
                    <a:srgbClr val="FF9900"/>
                  </a:solidFill>
                </a:rPr>
                <a:t>Sebastiano RICCI</a:t>
              </a:r>
            </a:p>
            <a:p>
              <a:pPr lvl="0" algn="ctr"/>
              <a:r>
                <a:rPr lang="fr-FR" b="1" i="1" dirty="0">
                  <a:solidFill>
                    <a:prstClr val="white"/>
                  </a:solidFill>
                </a:rPr>
                <a:t>La France, sous les traits de Minerve, terrasse l’ignorance et protège les Arts</a:t>
              </a:r>
            </a:p>
            <a:p>
              <a:pPr lvl="0" algn="ctr"/>
              <a:r>
                <a:rPr lang="fr-FR" sz="1600" i="1" dirty="0">
                  <a:solidFill>
                    <a:prstClr val="white"/>
                  </a:solidFill>
                </a:rPr>
                <a:t>Morceau de réception à l’Académie Royale de peinture et de sculpture 28 mai 1718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8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>
                <a:solidFill>
                  <a:srgbClr val="FFC000"/>
                </a:solidFill>
              </a:rPr>
              <a:t>Abbondio</a:t>
            </a:r>
            <a:r>
              <a:rPr lang="fr-FR" sz="3600" b="1" dirty="0" smtClean="0">
                <a:solidFill>
                  <a:srgbClr val="FFC000"/>
                </a:solidFill>
              </a:rPr>
              <a:t> </a:t>
            </a:r>
            <a:r>
              <a:rPr lang="fr-FR" sz="3600" b="1" cap="all" dirty="0" err="1" smtClean="0">
                <a:solidFill>
                  <a:srgbClr val="FFC000"/>
                </a:solidFill>
              </a:rPr>
              <a:t>Stazio</a:t>
            </a:r>
            <a:endParaRPr lang="fr-FR" sz="3600" b="1" cap="all" dirty="0" smtClean="0">
              <a:solidFill>
                <a:srgbClr val="FFC000"/>
              </a:solidFill>
            </a:endParaRPr>
          </a:p>
          <a:p>
            <a:r>
              <a:rPr lang="fr-FR" sz="2400" dirty="0" smtClean="0"/>
              <a:t>1663 Massagno (Suisse) – 1757 Venise 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3571764" cy="41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2798430" cy="41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584080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Johann Rudolph </a:t>
            </a:r>
            <a:r>
              <a:rPr lang="fr-FR" b="1" i="1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Zellenberg</a:t>
            </a:r>
            <a:endParaRPr lang="fr-FR" b="1" i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FR" b="1" i="1" dirty="0" smtClean="0"/>
              <a:t>Portrait d’</a:t>
            </a:r>
            <a:r>
              <a:rPr lang="fr-FR" b="1" i="1" dirty="0" err="1" smtClean="0"/>
              <a:t>Abbondio</a:t>
            </a:r>
            <a:r>
              <a:rPr lang="fr-FR" b="1" i="1" dirty="0" smtClean="0"/>
              <a:t> STAZIO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44008" y="5840808"/>
            <a:ext cx="357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Anton Maria ZANETTI il </a:t>
            </a:r>
            <a:r>
              <a:rPr lang="fr-FR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Vecchio</a:t>
            </a:r>
            <a:endParaRPr lang="fr-FR" b="1" i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fr-FR" b="1" i="1" dirty="0" smtClean="0"/>
              <a:t> </a:t>
            </a:r>
            <a:r>
              <a:rPr lang="fr-FR" b="1" i="1" dirty="0" err="1" smtClean="0"/>
              <a:t>Abbondio</a:t>
            </a:r>
            <a:r>
              <a:rPr lang="fr-FR" b="1" i="1" dirty="0" smtClean="0"/>
              <a:t> </a:t>
            </a:r>
            <a:r>
              <a:rPr lang="fr-FR" b="1" i="1" dirty="0"/>
              <a:t>STAZIO </a:t>
            </a:r>
            <a:r>
              <a:rPr lang="fr-FR" b="1" i="1" dirty="0" smtClean="0"/>
              <a:t>caricature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32090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591133" cy="486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537321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Palais </a:t>
            </a:r>
            <a:r>
              <a:rPr lang="fr-FR" i="1" dirty="0" err="1" smtClean="0"/>
              <a:t>Albrizzi</a:t>
            </a:r>
            <a:r>
              <a:rPr lang="fr-FR" i="1" dirty="0" smtClean="0"/>
              <a:t> 1690-1710</a:t>
            </a:r>
          </a:p>
          <a:p>
            <a:pPr algn="ctr"/>
            <a:r>
              <a:rPr lang="fr-FR" i="1" dirty="0"/>
              <a:t>Plafond du </a:t>
            </a:r>
            <a:r>
              <a:rPr lang="fr-FR" i="1" dirty="0" err="1" smtClean="0"/>
              <a:t>portego</a:t>
            </a:r>
            <a:endParaRPr lang="fr-FR" i="1" dirty="0" smtClean="0"/>
          </a:p>
          <a:p>
            <a:pPr algn="ctr"/>
            <a:r>
              <a:rPr lang="fr-FR" i="1" dirty="0" smtClean="0"/>
              <a:t>Stucs : </a:t>
            </a:r>
            <a:r>
              <a:rPr lang="fr-FR" b="1" i="1" dirty="0" err="1" smtClean="0">
                <a:solidFill>
                  <a:schemeClr val="accent6"/>
                </a:solidFill>
              </a:rPr>
              <a:t>Abbondio</a:t>
            </a:r>
            <a:r>
              <a:rPr lang="fr-FR" b="1" i="1" dirty="0" smtClean="0">
                <a:solidFill>
                  <a:schemeClr val="accent6"/>
                </a:solidFill>
              </a:rPr>
              <a:t> STAZIO </a:t>
            </a:r>
          </a:p>
          <a:p>
            <a:pPr algn="ctr"/>
            <a:r>
              <a:rPr lang="fr-FR" i="1" dirty="0" smtClean="0"/>
              <a:t>Peinture : </a:t>
            </a:r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Antonio </a:t>
            </a:r>
            <a:r>
              <a:rPr lang="fr-FR" b="1" i="1" cap="all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Pellegrini</a:t>
            </a:r>
            <a:endParaRPr lang="fr-FR" b="1" i="1" cap="all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00082" y="4869160"/>
            <a:ext cx="46235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Scuola</a:t>
            </a:r>
            <a:r>
              <a:rPr lang="fr-FR" i="1" dirty="0" smtClean="0"/>
              <a:t> grande dei </a:t>
            </a:r>
            <a:r>
              <a:rPr lang="fr-FR" i="1" dirty="0" err="1" smtClean="0"/>
              <a:t>Carmini</a:t>
            </a:r>
            <a:endParaRPr lang="fr-FR" i="1" dirty="0" smtClean="0"/>
          </a:p>
          <a:p>
            <a:pPr algn="ctr"/>
            <a:r>
              <a:rPr lang="fr-FR" i="1" dirty="0"/>
              <a:t>Salle </a:t>
            </a:r>
            <a:r>
              <a:rPr lang="fr-FR" i="1" dirty="0" smtClean="0"/>
              <a:t>capitulaire</a:t>
            </a:r>
          </a:p>
          <a:p>
            <a:pPr algn="ctr"/>
            <a:r>
              <a:rPr lang="fr-FR" i="1" dirty="0" smtClean="0"/>
              <a:t>Stucs : </a:t>
            </a:r>
            <a:r>
              <a:rPr lang="fr-FR" b="1" i="1" dirty="0" err="1" smtClean="0">
                <a:solidFill>
                  <a:schemeClr val="accent6"/>
                </a:solidFill>
              </a:rPr>
              <a:t>Abbondio</a:t>
            </a:r>
            <a:r>
              <a:rPr lang="fr-FR" b="1" i="1" dirty="0" smtClean="0">
                <a:solidFill>
                  <a:schemeClr val="accent6"/>
                </a:solidFill>
              </a:rPr>
              <a:t> STAZIO</a:t>
            </a:r>
          </a:p>
          <a:p>
            <a:pPr algn="ctr"/>
            <a:r>
              <a:rPr lang="fr-FR" i="1" dirty="0" smtClean="0"/>
              <a:t>Peinture : </a:t>
            </a:r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Giambattista TIEPOLO</a:t>
            </a:r>
          </a:p>
          <a:p>
            <a:pPr algn="ctr"/>
            <a:r>
              <a:rPr lang="fr-FR" sz="1400" i="1" dirty="0" smtClean="0"/>
              <a:t>Photo : Didier DESCOUENS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17" y="1544099"/>
            <a:ext cx="462354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" y="2780928"/>
            <a:ext cx="2880000" cy="36374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51920" y="5555996"/>
            <a:ext cx="44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Chambre à coucher	   </a:t>
            </a:r>
            <a:r>
              <a:rPr lang="fr-FR" i="1" dirty="0" err="1" smtClean="0"/>
              <a:t>Palazzo</a:t>
            </a:r>
            <a:r>
              <a:rPr lang="fr-FR" i="1" dirty="0" smtClean="0"/>
              <a:t> </a:t>
            </a:r>
            <a:r>
              <a:rPr lang="fr-FR" i="1" dirty="0" err="1" smtClean="0"/>
              <a:t>Sagredo</a:t>
            </a:r>
            <a:r>
              <a:rPr lang="fr-FR" i="1" dirty="0" smtClean="0"/>
              <a:t>  </a:t>
            </a:r>
            <a:r>
              <a:rPr lang="fr-FR" sz="1600" i="1" dirty="0" smtClean="0"/>
              <a:t>1718</a:t>
            </a:r>
          </a:p>
          <a:p>
            <a:pPr algn="ctr"/>
            <a:r>
              <a:rPr lang="fr-FR" i="1" dirty="0" smtClean="0"/>
              <a:t>Stucs :</a:t>
            </a:r>
            <a:r>
              <a:rPr lang="fr-FR" b="1" i="1" dirty="0" smtClean="0"/>
              <a:t> </a:t>
            </a:r>
            <a:r>
              <a:rPr lang="fr-FR" b="1" i="1" dirty="0" err="1" smtClean="0">
                <a:solidFill>
                  <a:srgbClr val="FF9900"/>
                </a:solidFill>
              </a:rPr>
              <a:t>Abbondio</a:t>
            </a:r>
            <a:r>
              <a:rPr lang="fr-FR" b="1" i="1" dirty="0" smtClean="0">
                <a:solidFill>
                  <a:srgbClr val="FF9900"/>
                </a:solidFill>
              </a:rPr>
              <a:t> STAZIO</a:t>
            </a:r>
            <a:endParaRPr lang="fr-FR" b="1" i="1" dirty="0">
              <a:solidFill>
                <a:srgbClr val="FF99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56" y="489256"/>
            <a:ext cx="5940000" cy="4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9512" y="188640"/>
            <a:ext cx="8496944" cy="6120200"/>
            <a:chOff x="179512" y="188640"/>
            <a:chExt cx="8496944" cy="6120200"/>
          </a:xfrm>
        </p:grpSpPr>
        <p:sp>
          <p:nvSpPr>
            <p:cNvPr id="2" name="ZoneTexte 1"/>
            <p:cNvSpPr txBox="1"/>
            <p:nvPr/>
          </p:nvSpPr>
          <p:spPr>
            <a:xfrm>
              <a:off x="179512" y="188640"/>
              <a:ext cx="84969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>
                  <a:solidFill>
                    <a:srgbClr val="FFC000"/>
                  </a:solidFill>
                </a:rPr>
                <a:t>Andrea BRUSTOLON</a:t>
              </a:r>
              <a:r>
                <a:rPr lang="fr-FR" sz="2400" b="1" dirty="0" smtClean="0">
                  <a:solidFill>
                    <a:srgbClr val="FFC000"/>
                  </a:solidFill>
                </a:rPr>
                <a:t>			</a:t>
              </a:r>
            </a:p>
            <a:p>
              <a:r>
                <a:rPr lang="fr-FR" sz="2400" dirty="0" smtClean="0"/>
                <a:t>1662 Belluno – 1732 Belluno</a:t>
              </a:r>
              <a:endParaRPr lang="fr-FR" sz="2400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1988840"/>
              <a:ext cx="3444000" cy="4320000"/>
            </a:xfrm>
            <a:prstGeom prst="rect">
              <a:avLst/>
            </a:prstGeom>
          </p:spPr>
        </p:pic>
      </p:grpSp>
      <p:sp>
        <p:nvSpPr>
          <p:cNvPr id="4" name="ZoneTexte 3"/>
          <p:cNvSpPr txBox="1"/>
          <p:nvPr/>
        </p:nvSpPr>
        <p:spPr>
          <a:xfrm>
            <a:off x="3923928" y="948899"/>
            <a:ext cx="497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C000"/>
                </a:solidFill>
              </a:rPr>
              <a:t>Le Michel-Ange du bois</a:t>
            </a:r>
            <a:endParaRPr lang="fr-F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ick\Pictures\Vacances\Vacances Veneto 2015\DSC_01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6" t="19742" r="4486"/>
          <a:stretch/>
        </p:blipFill>
        <p:spPr bwMode="auto">
          <a:xfrm>
            <a:off x="1849455" y="0"/>
            <a:ext cx="4917377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5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" y="-16607"/>
            <a:ext cx="4882896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700"/>
                    </a14:imgEffect>
                    <a14:imgEffect>
                      <a14:saturation sat="1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00658"/>
            <a:ext cx="37033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" b="40675"/>
          <a:stretch/>
        </p:blipFill>
        <p:spPr>
          <a:xfrm>
            <a:off x="144000" y="1255484"/>
            <a:ext cx="9000000" cy="3774182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732189" y="521872"/>
            <a:ext cx="7097202" cy="3066056"/>
            <a:chOff x="1732189" y="521872"/>
            <a:chExt cx="7097202" cy="3066056"/>
          </a:xfrm>
        </p:grpSpPr>
        <p:sp>
          <p:nvSpPr>
            <p:cNvPr id="10" name="Ellipse 9"/>
            <p:cNvSpPr/>
            <p:nvPr/>
          </p:nvSpPr>
          <p:spPr>
            <a:xfrm>
              <a:off x="2915816" y="2169472"/>
              <a:ext cx="914400" cy="1418456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732189" y="528965"/>
              <a:ext cx="38034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FFFF00"/>
                  </a:solidFill>
                </a:rPr>
                <a:t>Rio di San Giacomo </a:t>
              </a:r>
              <a:r>
                <a:rPr lang="fr-FR" sz="2400" b="1" dirty="0" err="1">
                  <a:solidFill>
                    <a:srgbClr val="FFFF00"/>
                  </a:solidFill>
                </a:rPr>
                <a:t>dall’Orio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199056" y="521872"/>
              <a:ext cx="26303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FFFF00"/>
                  </a:solidFill>
                </a:rPr>
                <a:t>Rio di </a:t>
              </a:r>
              <a:r>
                <a:rPr lang="fr-FR" sz="2400" b="1" dirty="0" err="1" smtClean="0">
                  <a:solidFill>
                    <a:srgbClr val="FFFF00"/>
                  </a:solidFill>
                </a:rPr>
                <a:t>Sant’Agostin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 flipH="1">
              <a:off x="6444208" y="954909"/>
              <a:ext cx="1512168" cy="177431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2699792" y="975780"/>
              <a:ext cx="1440160" cy="107021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3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/>
          <a:stretch/>
        </p:blipFill>
        <p:spPr>
          <a:xfrm>
            <a:off x="251520" y="188640"/>
            <a:ext cx="4500000" cy="48714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04" y="1772816"/>
            <a:ext cx="4500000" cy="5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0" y="188639"/>
            <a:ext cx="7886700" cy="5800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688" y="4017990"/>
            <a:ext cx="1296144" cy="419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" y="3501008"/>
            <a:ext cx="9144000" cy="2877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03980"/>
            <a:ext cx="9132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 smtClean="0">
                <a:solidFill>
                  <a:srgbClr val="FF9900"/>
                </a:solidFill>
              </a:rPr>
              <a:t>Antonio BALESTRA  </a:t>
            </a:r>
            <a:r>
              <a:rPr lang="fr-FR" i="1" dirty="0" smtClean="0"/>
              <a:t>Le repos de la Sainte Famille en Egypte,  </a:t>
            </a:r>
            <a:r>
              <a:rPr lang="fr-FR" i="1" dirty="0" err="1" smtClean="0"/>
              <a:t>Scuola</a:t>
            </a:r>
            <a:r>
              <a:rPr lang="fr-FR" i="1" dirty="0" smtClean="0"/>
              <a:t> Grande dei </a:t>
            </a:r>
            <a:r>
              <a:rPr lang="fr-FR" i="1" dirty="0" err="1" smtClean="0"/>
              <a:t>Carmini</a:t>
            </a:r>
            <a:r>
              <a:rPr lang="fr-FR" i="1" dirty="0" smtClean="0"/>
              <a:t>, </a:t>
            </a:r>
            <a:r>
              <a:rPr lang="fr-FR" sz="1600" i="1" dirty="0" smtClean="0"/>
              <a:t>Venise</a:t>
            </a:r>
            <a:r>
              <a:rPr lang="fr-FR" i="1" dirty="0" smtClean="0"/>
              <a:t>	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71000" y="6116024"/>
            <a:ext cx="1648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i="1" dirty="0" smtClean="0"/>
              <a:t>photo </a:t>
            </a:r>
            <a:r>
              <a:rPr lang="fr-FR" sz="1200" i="1" dirty="0"/>
              <a:t>Didier </a:t>
            </a:r>
            <a:r>
              <a:rPr lang="fr-FR" sz="1200" i="1" dirty="0" err="1"/>
              <a:t>Descouens</a:t>
            </a:r>
            <a:endParaRPr lang="fr-FR" sz="12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09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512" y="3068960"/>
            <a:ext cx="912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>
                <a:solidFill>
                  <a:srgbClr val="FF9900"/>
                </a:solidFill>
              </a:rPr>
              <a:t>Leandro</a:t>
            </a:r>
            <a:r>
              <a:rPr lang="fr-FR" b="1" i="1" dirty="0" smtClean="0">
                <a:solidFill>
                  <a:srgbClr val="FF9900"/>
                </a:solidFill>
              </a:rPr>
              <a:t> BASSANO  </a:t>
            </a:r>
            <a:r>
              <a:rPr lang="fr-FR" i="1" dirty="0" smtClean="0"/>
              <a:t>Embarquement du Doge de Venise,  Musée du Prado, </a:t>
            </a:r>
            <a:r>
              <a:rPr lang="fr-FR" sz="1600" i="1" dirty="0" smtClean="0"/>
              <a:t>Madrid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2822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>
          <a:xfrm>
            <a:off x="1873652" y="332656"/>
            <a:ext cx="1280111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1547664" y="220486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 rot="20027908">
            <a:off x="1060136" y="1528841"/>
            <a:ext cx="1328909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329924" y="260648"/>
            <a:ext cx="8396897" cy="6044869"/>
            <a:chOff x="323528" y="-39550"/>
            <a:chExt cx="8396897" cy="6044869"/>
          </a:xfrm>
        </p:grpSpPr>
        <p:grpSp>
          <p:nvGrpSpPr>
            <p:cNvPr id="12" name="Groupe 11"/>
            <p:cNvGrpSpPr/>
            <p:nvPr/>
          </p:nvGrpSpPr>
          <p:grpSpPr>
            <a:xfrm>
              <a:off x="323528" y="-39550"/>
              <a:ext cx="8396897" cy="5400000"/>
              <a:chOff x="362439" y="1018876"/>
              <a:chExt cx="8396897" cy="5400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439" y="1018876"/>
                <a:ext cx="8396897" cy="5400000"/>
              </a:xfrm>
              <a:prstGeom prst="rect">
                <a:avLst/>
              </a:prstGeom>
            </p:spPr>
          </p:pic>
          <p:sp>
            <p:nvSpPr>
              <p:cNvPr id="8" name="Ellipse 7"/>
              <p:cNvSpPr/>
              <p:nvPr/>
            </p:nvSpPr>
            <p:spPr>
              <a:xfrm rot="1545449">
                <a:off x="2651435" y="2823150"/>
                <a:ext cx="4332396" cy="167484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1570523" y="5605209"/>
              <a:ext cx="70778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 smtClean="0"/>
                <a:t>Istituto</a:t>
              </a:r>
              <a:r>
                <a:rPr lang="fr-FR" sz="2000" b="1" dirty="0" smtClean="0"/>
                <a:t> </a:t>
              </a:r>
              <a:r>
                <a:rPr lang="fr-FR" sz="2000" b="1" dirty="0" err="1"/>
                <a:t>Professionale</a:t>
              </a:r>
              <a:r>
                <a:rPr lang="fr-FR" sz="2000" b="1" dirty="0"/>
                <a:t> </a:t>
              </a:r>
              <a:r>
                <a:rPr lang="fr-FR" sz="2000" b="1" dirty="0" err="1"/>
                <a:t>Statale</a:t>
              </a:r>
              <a:r>
                <a:rPr lang="fr-FR" sz="2000" b="1" dirty="0"/>
                <a:t> </a:t>
              </a:r>
              <a:r>
                <a:rPr lang="fr-FR" sz="2000" b="1" dirty="0" err="1"/>
                <a:t>Industria</a:t>
              </a:r>
              <a:r>
                <a:rPr lang="fr-FR" sz="2000" b="1" dirty="0"/>
                <a:t> e </a:t>
              </a:r>
              <a:r>
                <a:rPr lang="fr-FR" sz="2000" b="1" dirty="0" err="1" smtClean="0"/>
                <a:t>Artigianato</a:t>
              </a:r>
              <a:r>
                <a:rPr lang="fr-FR" sz="2000" b="1" dirty="0" smtClean="0"/>
                <a:t> </a:t>
              </a:r>
              <a:r>
                <a:rPr lang="fr-FR" sz="2000" b="1" dirty="0" err="1" smtClean="0"/>
                <a:t>Livio</a:t>
              </a:r>
              <a:r>
                <a:rPr lang="fr-FR" sz="2000" b="1" dirty="0" smtClean="0"/>
                <a:t> Sanudo </a:t>
              </a:r>
              <a:endParaRPr lang="fr-FR" sz="2000" b="1" dirty="0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flipH="1">
              <a:off x="3563888" y="3372961"/>
              <a:ext cx="886080" cy="216024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26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593421" y="1124028"/>
            <a:ext cx="3048000" cy="5064104"/>
            <a:chOff x="683568" y="1124744"/>
            <a:chExt cx="3048000" cy="506410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124744"/>
              <a:ext cx="3048000" cy="459486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683568" y="5727183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Nicole BRU</a:t>
              </a:r>
              <a:endParaRPr lang="fr-FR" sz="2400" b="1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00" y="1228894"/>
            <a:ext cx="2400000" cy="180000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190222" y="508894"/>
            <a:ext cx="4774266" cy="2520000"/>
            <a:chOff x="4190222" y="508894"/>
            <a:chExt cx="4774266" cy="2520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20" r="6445" b="20447"/>
            <a:stretch/>
          </p:blipFill>
          <p:spPr>
            <a:xfrm>
              <a:off x="4190222" y="508894"/>
              <a:ext cx="2502614" cy="252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725594" y="508894"/>
              <a:ext cx="2238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Camille BRU</a:t>
              </a:r>
              <a:endParaRPr lang="fr-FR" sz="2400" b="1" dirty="0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0150" y="3500143"/>
            <a:ext cx="1440000" cy="2557981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6359141" y="3558571"/>
            <a:ext cx="2736304" cy="2981665"/>
            <a:chOff x="5940152" y="3558571"/>
            <a:chExt cx="2736304" cy="298166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" r="23959"/>
            <a:stretch/>
          </p:blipFill>
          <p:spPr>
            <a:xfrm>
              <a:off x="5940152" y="3558571"/>
              <a:ext cx="2676936" cy="252000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5940152" y="607857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Jean BRU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54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99" y="0"/>
            <a:ext cx="5115383" cy="676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0297" y="6219320"/>
            <a:ext cx="3599815" cy="548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Le casino Zane avant restauration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17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9106"/>
            <a:ext cx="8820000" cy="58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856000" cy="2880000"/>
          </a:xfrm>
          <a:prstGeom prst="rect">
            <a:avLst/>
          </a:prstGeom>
        </p:spPr>
      </p:pic>
      <p:pic>
        <p:nvPicPr>
          <p:cNvPr id="1026" name="Picture 2" descr="C:\Users\Annick\Documents\ACORFI\Conférence ACORFI palazzetto Bru Zane\Nouveau dossier\DSC_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4176"/>
            <a:ext cx="54144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90400" y="387904"/>
            <a:ext cx="8927104" cy="5940000"/>
            <a:chOff x="90400" y="387904"/>
            <a:chExt cx="8927104" cy="594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87904"/>
              <a:ext cx="8910000" cy="594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0400" y="6007667"/>
              <a:ext cx="1925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© Matteo de Fina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0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160047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©</a:t>
            </a:r>
            <a:r>
              <a:rPr lang="fr-FR" sz="1400" dirty="0" err="1" smtClean="0">
                <a:solidFill>
                  <a:schemeClr val="bg1"/>
                </a:solidFill>
              </a:rPr>
              <a:t>ORCH_Chemollo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409">
            <a:off x="476864" y="2941497"/>
            <a:ext cx="2707667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239">
            <a:off x="2131256" y="453443"/>
            <a:ext cx="2667470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r="-685"/>
          <a:stretch/>
        </p:blipFill>
        <p:spPr>
          <a:xfrm rot="21275864">
            <a:off x="5086776" y="3334622"/>
            <a:ext cx="2737016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388">
            <a:off x="5577499" y="590151"/>
            <a:ext cx="272814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323528" y="-19472"/>
            <a:ext cx="4559840" cy="6858000"/>
            <a:chOff x="323528" y="-19472"/>
            <a:chExt cx="4559840" cy="6858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-19472"/>
              <a:ext cx="4559840" cy="6858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6521542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189208" y="908720"/>
            <a:ext cx="3809019" cy="4752000"/>
            <a:chOff x="5189208" y="908720"/>
            <a:chExt cx="3809019" cy="475200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208" y="908720"/>
              <a:ext cx="3809019" cy="4752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189208" y="5414499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000" dirty="0">
                  <a:solidFill>
                    <a:prstClr val="white"/>
                  </a:solidFill>
                </a:rPr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5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23984"/>
            <a:ext cx="5907397" cy="594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92839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Nicolas POUSSIN </a:t>
            </a:r>
          </a:p>
          <a:p>
            <a:pPr algn="ctr"/>
            <a:r>
              <a:rPr lang="fr-FR" i="1" dirty="0" smtClean="0"/>
              <a:t>Le Temps soustrait la Vérité </a:t>
            </a:r>
            <a:r>
              <a:rPr lang="fr-FR" i="1" smtClean="0"/>
              <a:t>aux atteintes </a:t>
            </a:r>
            <a:r>
              <a:rPr lang="fr-FR" i="1" dirty="0" smtClean="0"/>
              <a:t>de l’Envie et de la Discorde</a:t>
            </a:r>
            <a:r>
              <a:rPr lang="fr-FR" b="1" i="1" dirty="0" smtClean="0"/>
              <a:t>, </a:t>
            </a:r>
            <a:r>
              <a:rPr lang="fr-FR" i="1" dirty="0" smtClean="0"/>
              <a:t>1641,</a:t>
            </a:r>
            <a:r>
              <a:rPr lang="fr-FR" b="1" i="1" dirty="0" smtClean="0"/>
              <a:t> </a:t>
            </a:r>
            <a:r>
              <a:rPr lang="fr-FR" sz="1600" i="1" dirty="0" smtClean="0"/>
              <a:t>Musée du Louvre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42446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8" y="19152"/>
            <a:ext cx="6986855" cy="684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1648" y="6519304"/>
            <a:ext cx="2034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©</a:t>
            </a:r>
            <a:r>
              <a:rPr lang="fr-FR" sz="1400" dirty="0" err="1" smtClean="0">
                <a:solidFill>
                  <a:schemeClr val="bg1"/>
                </a:solidFill>
              </a:rPr>
              <a:t>ORCH_Chemollo</a:t>
            </a:r>
            <a:r>
              <a:rPr lang="fr-FR" sz="1400" dirty="0" smtClean="0">
                <a:solidFill>
                  <a:schemeClr val="bg1"/>
                </a:solidFill>
              </a:rPr>
              <a:t> détail 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000"/>
                    </a14:imgEffect>
                    <a14:imgEffect>
                      <a14:brightnessContrast bright="-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8000"/>
            <a:ext cx="5900515" cy="684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79" y="6611779"/>
            <a:ext cx="9813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000" dirty="0">
                <a:solidFill>
                  <a:prstClr val="white"/>
                </a:solidFill>
              </a:rPr>
              <a:t>Photo A.GENTY</a:t>
            </a:r>
          </a:p>
        </p:txBody>
      </p:sp>
    </p:spTree>
    <p:extLst>
      <p:ext uri="{BB962C8B-B14F-4D97-AF65-F5344CB8AC3E}">
        <p14:creationId xmlns:p14="http://schemas.microsoft.com/office/powerpoint/2010/main" val="12887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7472" y="998323"/>
            <a:ext cx="9000000" cy="5008848"/>
            <a:chOff x="27472" y="998323"/>
            <a:chExt cx="9000000" cy="500884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"/>
                      </a14:imgEffect>
                      <a14:imgEffect>
                        <a14:colorTemperature colorTemp="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2" y="998323"/>
              <a:ext cx="9000000" cy="4986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7784" y="5760950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000" dirty="0">
                  <a:solidFill>
                    <a:prstClr val="white"/>
                  </a:solidFill>
                </a:rPr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44" y="116632"/>
            <a:ext cx="4440000" cy="66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0024" y="6468855"/>
            <a:ext cx="1483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© Matteo de Fina</a:t>
            </a:r>
          </a:p>
        </p:txBody>
      </p:sp>
    </p:spTree>
    <p:extLst>
      <p:ext uri="{BB962C8B-B14F-4D97-AF65-F5344CB8AC3E}">
        <p14:creationId xmlns:p14="http://schemas.microsoft.com/office/powerpoint/2010/main" val="33331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4632"/>
            <a:ext cx="7711046" cy="612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7584" y="6136855"/>
            <a:ext cx="9813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000" dirty="0">
                <a:solidFill>
                  <a:prstClr val="white"/>
                </a:solidFill>
              </a:rPr>
              <a:t>Photo A.GENTY</a:t>
            </a:r>
          </a:p>
        </p:txBody>
      </p:sp>
    </p:spTree>
    <p:extLst>
      <p:ext uri="{BB962C8B-B14F-4D97-AF65-F5344CB8AC3E}">
        <p14:creationId xmlns:p14="http://schemas.microsoft.com/office/powerpoint/2010/main" val="28842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brightnessContrast bright="-1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" y="391452"/>
            <a:ext cx="9000000" cy="59840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673" y="6129274"/>
            <a:ext cx="9813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Photo A.GENTY</a:t>
            </a:r>
          </a:p>
        </p:txBody>
      </p:sp>
    </p:spTree>
    <p:extLst>
      <p:ext uri="{BB962C8B-B14F-4D97-AF65-F5344CB8AC3E}">
        <p14:creationId xmlns:p14="http://schemas.microsoft.com/office/powerpoint/2010/main" val="390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286000" y="188640"/>
            <a:ext cx="4320000" cy="6480000"/>
            <a:chOff x="2286000" y="188640"/>
            <a:chExt cx="4320000" cy="648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188640"/>
              <a:ext cx="4320000" cy="648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90576" y="6360863"/>
              <a:ext cx="1483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400" dirty="0">
                  <a:solidFill>
                    <a:prstClr val="white"/>
                  </a:solidFill>
                </a:rPr>
                <a:t>© Matteo de Fina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5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940452" y="614398"/>
            <a:ext cx="3606297" cy="5804196"/>
            <a:chOff x="4940452" y="614398"/>
            <a:chExt cx="3606297" cy="580419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713" y="1018594"/>
              <a:ext cx="3597036" cy="5400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940452" y="614398"/>
              <a:ext cx="3597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Marcus </a:t>
              </a:r>
              <a:r>
                <a:rPr lang="fr-FR" sz="2000" b="1" cap="all" dirty="0" err="1" smtClean="0"/>
                <a:t>Vipsanius</a:t>
              </a:r>
              <a:r>
                <a:rPr lang="fr-FR" sz="2000" b="1" cap="all" dirty="0" smtClean="0"/>
                <a:t> Agrippa</a:t>
              </a:r>
              <a:endParaRPr lang="fr-FR" sz="2000" b="1" cap="all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83568" y="652626"/>
            <a:ext cx="3874305" cy="5800110"/>
            <a:chOff x="683568" y="652626"/>
            <a:chExt cx="3874305" cy="580011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052736"/>
              <a:ext cx="3874305" cy="5400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83568" y="652626"/>
              <a:ext cx="3874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Giacomo ZABARELLA</a:t>
              </a:r>
              <a:endParaRPr lang="fr-F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45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24104" y="96064"/>
            <a:ext cx="8661768" cy="6480001"/>
            <a:chOff x="224104" y="96064"/>
            <a:chExt cx="8661768" cy="648000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104" y="96064"/>
              <a:ext cx="8640000" cy="648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904513" y="6329844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5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6896" y="378794"/>
            <a:ext cx="9072000" cy="6336320"/>
            <a:chOff x="0" y="378794"/>
            <a:chExt cx="9144000" cy="633632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6000" contras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8794"/>
              <a:ext cx="9144000" cy="60797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468893"/>
              <a:ext cx="9891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2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79512" y="178549"/>
            <a:ext cx="8640000" cy="6480000"/>
            <a:chOff x="179512" y="178549"/>
            <a:chExt cx="8640000" cy="648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2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78549"/>
              <a:ext cx="8640000" cy="648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6289217"/>
              <a:ext cx="1656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</a:rPr>
                <a:t>©Riccardo </a:t>
              </a:r>
              <a:r>
                <a:rPr lang="fr-FR" sz="1400" dirty="0" err="1" smtClean="0">
                  <a:solidFill>
                    <a:schemeClr val="bg1"/>
                  </a:solidFill>
                </a:rPr>
                <a:t>Pittaluga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9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1217551"/>
            <a:ext cx="9144000" cy="4424616"/>
            <a:chOff x="0" y="1217551"/>
            <a:chExt cx="9144000" cy="442461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700"/>
                      </a14:imgEffect>
                      <a14:imgEffect>
                        <a14:saturation sat="110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7551"/>
              <a:ext cx="9144000" cy="44228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03648" y="5334390"/>
              <a:ext cx="25226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FR" sz="1400" dirty="0">
                  <a:solidFill>
                    <a:prstClr val="white"/>
                  </a:solidFill>
                </a:rPr>
                <a:t>© Matteo de </a:t>
              </a:r>
              <a:r>
                <a:rPr lang="fr-FR" sz="1400" dirty="0" smtClean="0">
                  <a:solidFill>
                    <a:prstClr val="white"/>
                  </a:solidFill>
                </a:rPr>
                <a:t>Fina  détail</a:t>
              </a:r>
              <a:endParaRPr lang="fr-FR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8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5496" y="395967"/>
            <a:ext cx="9000000" cy="5984043"/>
            <a:chOff x="35496" y="395967"/>
            <a:chExt cx="9000000" cy="598404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"/>
                      </a14:imgEffect>
                      <a14:imgEffect>
                        <a14:colorTemperature colorTemp="5800"/>
                      </a14:imgEffect>
                      <a14:imgEffect>
                        <a14:brightnessContrast brigh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395967"/>
              <a:ext cx="9000000" cy="598404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496" y="6133789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000" dirty="0">
                  <a:solidFill>
                    <a:prstClr val="white"/>
                  </a:solidFill>
                </a:rPr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0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387938"/>
            <a:ext cx="9144000" cy="6326008"/>
            <a:chOff x="0" y="387938"/>
            <a:chExt cx="9144000" cy="632600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938"/>
              <a:ext cx="9144000" cy="60797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6467725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7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389106"/>
            <a:ext cx="9144000" cy="6079787"/>
            <a:chOff x="0" y="389106"/>
            <a:chExt cx="9144000" cy="607978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106"/>
              <a:ext cx="9144000" cy="60797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6222672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4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91440" y="609688"/>
            <a:ext cx="9000000" cy="5485996"/>
            <a:chOff x="91440" y="609688"/>
            <a:chExt cx="9000000" cy="548599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609688"/>
              <a:ext cx="9000000" cy="54803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595469" y="5787907"/>
              <a:ext cx="1483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© Matteo de Fina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9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5532" y="432816"/>
            <a:ext cx="9012936" cy="5992368"/>
            <a:chOff x="65532" y="432816"/>
            <a:chExt cx="9012936" cy="599236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6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" y="432816"/>
              <a:ext cx="9012936" cy="599236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532" y="6178963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1000" dirty="0">
                  <a:solidFill>
                    <a:prstClr val="white"/>
                  </a:solidFill>
                </a:rPr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302056"/>
            <a:ext cx="9170328" cy="6130320"/>
            <a:chOff x="0" y="302056"/>
            <a:chExt cx="9170328" cy="613032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8" y="302056"/>
              <a:ext cx="9144000" cy="6096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6124599"/>
              <a:ext cx="1483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/>
                <a:t>© Matteo de Fina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1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200000" cy="40049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9592" y="4625642"/>
            <a:ext cx="72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Giacomo GUARDI</a:t>
            </a:r>
          </a:p>
          <a:p>
            <a:pPr algn="ctr"/>
            <a:r>
              <a:rPr lang="fr-FR" b="1" i="1" dirty="0" smtClean="0">
                <a:solidFill>
                  <a:srgbClr val="FF9900"/>
                </a:solidFill>
              </a:rPr>
              <a:t>Campo San </a:t>
            </a:r>
            <a:r>
              <a:rPr lang="fr-FR" b="1" i="1" dirty="0" err="1" smtClean="0">
                <a:solidFill>
                  <a:srgbClr val="FF9900"/>
                </a:solidFill>
              </a:rPr>
              <a:t>Stin</a:t>
            </a:r>
            <a:r>
              <a:rPr lang="fr-FR" b="1" i="1" dirty="0" smtClean="0">
                <a:solidFill>
                  <a:srgbClr val="FF9900"/>
                </a:solidFill>
              </a:rPr>
              <a:t>  1790  </a:t>
            </a:r>
          </a:p>
          <a:p>
            <a:pPr algn="ctr"/>
            <a:r>
              <a:rPr lang="fr-FR" sz="1600" i="1" dirty="0" smtClean="0"/>
              <a:t>Musée </a:t>
            </a:r>
            <a:r>
              <a:rPr lang="fr-FR" sz="1600" i="1" dirty="0" err="1" smtClean="0"/>
              <a:t>Correr</a:t>
            </a:r>
            <a:r>
              <a:rPr lang="fr-FR" sz="1600" i="1" dirty="0" smtClean="0"/>
              <a:t>, Venise 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11363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115072" y="3590936"/>
            <a:ext cx="4872960" cy="3243487"/>
            <a:chOff x="2115072" y="3590936"/>
            <a:chExt cx="4872960" cy="324348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9000"/>
                      </a14:imgEffect>
                      <a14:imgEffect>
                        <a14:colorTemperature colorTemp="38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072" y="3590936"/>
              <a:ext cx="4872960" cy="324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115072" y="6588202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 smtClean="0"/>
                <a:t>Photo </a:t>
              </a:r>
              <a:r>
                <a:rPr lang="fr-FR" sz="1000" dirty="0"/>
                <a:t>A.GENTY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971744" y="42292"/>
            <a:ext cx="5151648" cy="3508821"/>
            <a:chOff x="1971744" y="42292"/>
            <a:chExt cx="5151648" cy="350882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2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42292"/>
              <a:ext cx="5143680" cy="3420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971744" y="3304892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1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2608" y="375482"/>
            <a:ext cx="9144000" cy="6104237"/>
            <a:chOff x="12608" y="375482"/>
            <a:chExt cx="9144000" cy="610423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000"/>
                      </a14:imgEffect>
                      <a14:imgEffect>
                        <a14:brightnessContrast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8" y="375482"/>
              <a:ext cx="9144000" cy="607978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88" y="6233498"/>
              <a:ext cx="9813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/>
                <a:t>Photo A.GENTY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4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00"/>
                    </a14:imgEffect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73" y="116632"/>
            <a:ext cx="4931901" cy="648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1072" y="6272815"/>
            <a:ext cx="1483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© Matteo de Fina</a:t>
            </a:r>
          </a:p>
        </p:txBody>
      </p:sp>
    </p:spTree>
    <p:extLst>
      <p:ext uri="{BB962C8B-B14F-4D97-AF65-F5344CB8AC3E}">
        <p14:creationId xmlns:p14="http://schemas.microsoft.com/office/powerpoint/2010/main" val="14632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2348880"/>
            <a:ext cx="3632286" cy="360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/>
              <a:t>Palazzetto</a:t>
            </a:r>
            <a:r>
              <a:rPr lang="fr-FR" sz="3200" b="1" dirty="0" smtClean="0"/>
              <a:t> Bru Zane</a:t>
            </a:r>
          </a:p>
          <a:p>
            <a:pPr algn="ctr"/>
            <a:r>
              <a:rPr lang="fr-FR" sz="3200" b="1" dirty="0" smtClean="0"/>
              <a:t>Centre de musique romantique française</a:t>
            </a:r>
          </a:p>
          <a:p>
            <a:pPr algn="ctr"/>
            <a:r>
              <a:rPr lang="fr-FR" sz="3200" b="1" dirty="0" smtClean="0"/>
              <a:t>du grand 19</a:t>
            </a:r>
            <a:r>
              <a:rPr lang="fr-FR" sz="3200" b="1" baseline="30000" dirty="0" smtClean="0"/>
              <a:t>ème</a:t>
            </a:r>
            <a:r>
              <a:rPr lang="fr-FR" sz="3200" b="1" dirty="0" smtClean="0"/>
              <a:t> siècle (</a:t>
            </a:r>
            <a:r>
              <a:rPr lang="fr-FR" sz="3200" b="1" dirty="0" smtClean="0"/>
              <a:t>1780-1920</a:t>
            </a:r>
            <a:r>
              <a:rPr lang="fr-FR" sz="3200" b="1" dirty="0" smtClean="0"/>
              <a:t>)</a:t>
            </a:r>
            <a:endParaRPr lang="fr-FR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4572000" y="3140968"/>
            <a:ext cx="4968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https://www.youtube.com/watch?v=GloOOBB3JyU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48691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/>
              <a:t>https://www.youtube.com/watch?v=LKhbbtetfjU</a:t>
            </a:r>
          </a:p>
        </p:txBody>
      </p:sp>
    </p:spTree>
    <p:extLst>
      <p:ext uri="{BB962C8B-B14F-4D97-AF65-F5344CB8AC3E}">
        <p14:creationId xmlns:p14="http://schemas.microsoft.com/office/powerpoint/2010/main" val="9299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817323" y="194715"/>
            <a:ext cx="4320000" cy="3393898"/>
            <a:chOff x="773881" y="194715"/>
            <a:chExt cx="4320000" cy="339389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81" y="806533"/>
              <a:ext cx="4320000" cy="278208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75896" y="194715"/>
              <a:ext cx="43179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Bernardo BELLOTTO    </a:t>
              </a:r>
              <a:r>
                <a:rPr lang="fr-FR" b="1" i="1" dirty="0" smtClean="0">
                  <a:solidFill>
                    <a:srgbClr val="FF9900"/>
                  </a:solidFill>
                </a:rPr>
                <a:t>Campo San </a:t>
              </a:r>
              <a:r>
                <a:rPr lang="fr-FR" b="1" i="1" dirty="0" err="1" smtClean="0">
                  <a:solidFill>
                    <a:srgbClr val="FF9900"/>
                  </a:solidFill>
                </a:rPr>
                <a:t>Stin</a:t>
              </a:r>
              <a:endParaRPr lang="fr-FR" b="1" i="1" dirty="0" smtClean="0">
                <a:solidFill>
                  <a:srgbClr val="FF9900"/>
                </a:solidFill>
              </a:endParaRPr>
            </a:p>
            <a:p>
              <a:pPr algn="ctr"/>
              <a:r>
                <a:rPr lang="fr-FR" sz="1600" i="1" dirty="0" smtClean="0"/>
                <a:t>Entre 1740 et 1780</a:t>
              </a:r>
              <a:endParaRPr lang="fr-FR" sz="1600" i="1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56000" y="2780928"/>
            <a:ext cx="7919965" cy="3956215"/>
            <a:chOff x="1110142" y="2780928"/>
            <a:chExt cx="7919965" cy="3956215"/>
          </a:xfrm>
        </p:grpSpPr>
        <p:sp>
          <p:nvSpPr>
            <p:cNvPr id="7" name="ZoneTexte 6"/>
            <p:cNvSpPr txBox="1"/>
            <p:nvPr/>
          </p:nvSpPr>
          <p:spPr>
            <a:xfrm>
              <a:off x="5263876" y="6174596"/>
              <a:ext cx="3766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Le campo San </a:t>
              </a:r>
              <a:r>
                <a:rPr lang="fr-FR" dirty="0" err="1" smtClean="0"/>
                <a:t>Stin</a:t>
              </a:r>
              <a:r>
                <a:rPr lang="fr-FR" dirty="0" smtClean="0"/>
                <a:t> de nos jours</a:t>
              </a:r>
              <a:endParaRPr lang="fr-FR" dirty="0"/>
            </a:p>
          </p:txBody>
        </p:sp>
        <p:pic>
          <p:nvPicPr>
            <p:cNvPr id="2050" name="Picture 2" descr="C:\Users\Annick\Documents\ACORFI\Conférence ACORFI palazzetto Bru Zane\Nouveau dossier (2)\20240909_111623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42" y="3671688"/>
              <a:ext cx="3780000" cy="306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Annick\Documents\ACORFI\Conférence ACORFI palazzetto Bru Zane\Nouveau dossier (2)\20240909_111720-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3" y="2780928"/>
              <a:ext cx="3277776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09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691680" y="1052736"/>
            <a:ext cx="5831652" cy="4829546"/>
            <a:chOff x="3258742" y="1724298"/>
            <a:chExt cx="5831652" cy="4829546"/>
          </a:xfrm>
        </p:grpSpPr>
        <p:grpSp>
          <p:nvGrpSpPr>
            <p:cNvPr id="3" name="Groupe 2"/>
            <p:cNvGrpSpPr/>
            <p:nvPr/>
          </p:nvGrpSpPr>
          <p:grpSpPr>
            <a:xfrm>
              <a:off x="3258742" y="1772816"/>
              <a:ext cx="5760000" cy="4781028"/>
              <a:chOff x="3258742" y="1772816"/>
              <a:chExt cx="5760000" cy="4781028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8742" y="1772816"/>
                <a:ext cx="5760000" cy="3731482"/>
              </a:xfrm>
              <a:prstGeom prst="rect">
                <a:avLst/>
              </a:prstGeom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3431263" y="5630515"/>
                <a:ext cx="5492457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rPr>
                  <a:t>Gabriele BELLA</a:t>
                </a:r>
              </a:p>
              <a:p>
                <a:pPr algn="ctr"/>
                <a:r>
                  <a:rPr lang="fr-FR" b="1" i="1" dirty="0" smtClean="0">
                    <a:solidFill>
                      <a:srgbClr val="FF9900"/>
                    </a:solidFill>
                  </a:rPr>
                  <a:t>La conjuration de </a:t>
                </a:r>
                <a:r>
                  <a:rPr lang="fr-FR" b="1" i="1" dirty="0" err="1" smtClean="0">
                    <a:solidFill>
                      <a:srgbClr val="FF9900"/>
                    </a:solidFill>
                  </a:rPr>
                  <a:t>Bajamonte</a:t>
                </a:r>
                <a:r>
                  <a:rPr lang="fr-FR" b="1" i="1" dirty="0" smtClean="0">
                    <a:solidFill>
                      <a:srgbClr val="FF9900"/>
                    </a:solidFill>
                  </a:rPr>
                  <a:t> Tiepolo</a:t>
                </a:r>
              </a:p>
              <a:p>
                <a:pPr algn="ctr"/>
                <a:r>
                  <a:rPr lang="fr-FR" sz="1600" i="1" dirty="0" smtClean="0"/>
                  <a:t>Fondation </a:t>
                </a:r>
                <a:r>
                  <a:rPr lang="fr-FR" sz="1600" i="1" dirty="0" err="1" smtClean="0"/>
                  <a:t>Querini</a:t>
                </a:r>
                <a:r>
                  <a:rPr lang="fr-FR" sz="1600" i="1" dirty="0" smtClean="0"/>
                  <a:t> </a:t>
                </a:r>
                <a:r>
                  <a:rPr lang="fr-FR" sz="1600" i="1" dirty="0" err="1" smtClean="0"/>
                  <a:t>Stampalia</a:t>
                </a:r>
                <a:r>
                  <a:rPr lang="fr-FR" sz="1600" i="1" dirty="0" smtClean="0"/>
                  <a:t>, </a:t>
                </a:r>
                <a:r>
                  <a:rPr lang="fr-FR" sz="1600" i="1" dirty="0"/>
                  <a:t>Venise </a:t>
                </a:r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1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742" y="1724298"/>
              <a:ext cx="5831652" cy="37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81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14252</TotalTime>
  <Words>531</Words>
  <Application>Microsoft Office PowerPoint</Application>
  <PresentationFormat>Affichage à l'écran (4:3)</PresentationFormat>
  <Paragraphs>150</Paragraphs>
  <Slides>73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Annick</dc:creator>
  <cp:lastModifiedBy>Annick</cp:lastModifiedBy>
  <cp:revision>533</cp:revision>
  <dcterms:created xsi:type="dcterms:W3CDTF">2022-12-29T17:05:28Z</dcterms:created>
  <dcterms:modified xsi:type="dcterms:W3CDTF">2024-11-06T07:57:01Z</dcterms:modified>
</cp:coreProperties>
</file>