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0" r:id="rId1"/>
  </p:sldMasterIdLst>
  <p:sldIdLst>
    <p:sldId id="256" r:id="rId2"/>
    <p:sldId id="289" r:id="rId3"/>
    <p:sldId id="260" r:id="rId4"/>
    <p:sldId id="269" r:id="rId5"/>
    <p:sldId id="263" r:id="rId6"/>
    <p:sldId id="257" r:id="rId7"/>
    <p:sldId id="259" r:id="rId8"/>
    <p:sldId id="276" r:id="rId9"/>
    <p:sldId id="271" r:id="rId10"/>
    <p:sldId id="261" r:id="rId11"/>
    <p:sldId id="292" r:id="rId12"/>
    <p:sldId id="270" r:id="rId13"/>
    <p:sldId id="293" r:id="rId14"/>
    <p:sldId id="266" r:id="rId15"/>
    <p:sldId id="268" r:id="rId16"/>
    <p:sldId id="294" r:id="rId17"/>
    <p:sldId id="295" r:id="rId18"/>
    <p:sldId id="296" r:id="rId19"/>
    <p:sldId id="264" r:id="rId20"/>
    <p:sldId id="297" r:id="rId21"/>
    <p:sldId id="290" r:id="rId22"/>
    <p:sldId id="300" r:id="rId23"/>
    <p:sldId id="274" r:id="rId24"/>
    <p:sldId id="275" r:id="rId25"/>
    <p:sldId id="273" r:id="rId26"/>
    <p:sldId id="291" r:id="rId27"/>
    <p:sldId id="277" r:id="rId28"/>
    <p:sldId id="278" r:id="rId29"/>
    <p:sldId id="279" r:id="rId30"/>
    <p:sldId id="281" r:id="rId31"/>
    <p:sldId id="280" r:id="rId32"/>
    <p:sldId id="287" r:id="rId33"/>
    <p:sldId id="282" r:id="rId34"/>
    <p:sldId id="298" r:id="rId35"/>
    <p:sldId id="284" r:id="rId36"/>
    <p:sldId id="286" r:id="rId37"/>
    <p:sldId id="285" r:id="rId38"/>
    <p:sldId id="299" r:id="rId39"/>
    <p:sldId id="302"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66" autoAdjust="0"/>
    <p:restoredTop sz="95352" autoAdjust="0"/>
  </p:normalViewPr>
  <p:slideViewPr>
    <p:cSldViewPr snapToGrid="0">
      <p:cViewPr varScale="1">
        <p:scale>
          <a:sx n="85" d="100"/>
          <a:sy n="85" d="100"/>
        </p:scale>
        <p:origin x="80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87253507-C568-47C9-AD17-5116386D0C60}" type="datetimeFigureOut">
              <a:rPr lang="fr-FR" smtClean="0"/>
              <a:t>06/02/2024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693F252-9D63-4C23-97AC-9EB77EAB3E02}" type="slidenum">
              <a:rPr lang="fr-FR" smtClean="0"/>
              <a:t>‹N°›</a:t>
            </a:fld>
            <a:endParaRPr lang="fr-FR"/>
          </a:p>
        </p:txBody>
      </p:sp>
    </p:spTree>
    <p:extLst>
      <p:ext uri="{BB962C8B-B14F-4D97-AF65-F5344CB8AC3E}">
        <p14:creationId xmlns:p14="http://schemas.microsoft.com/office/powerpoint/2010/main" val="1913748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7253507-C568-47C9-AD17-5116386D0C60}" type="datetimeFigureOut">
              <a:rPr lang="fr-FR" smtClean="0"/>
              <a:t>06/02/2024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693F252-9D63-4C23-97AC-9EB77EAB3E02}" type="slidenum">
              <a:rPr lang="fr-FR" smtClean="0"/>
              <a:t>‹N°›</a:t>
            </a:fld>
            <a:endParaRPr lang="fr-FR"/>
          </a:p>
        </p:txBody>
      </p:sp>
    </p:spTree>
    <p:extLst>
      <p:ext uri="{BB962C8B-B14F-4D97-AF65-F5344CB8AC3E}">
        <p14:creationId xmlns:p14="http://schemas.microsoft.com/office/powerpoint/2010/main" val="2201792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7253507-C568-47C9-AD17-5116386D0C60}" type="datetimeFigureOut">
              <a:rPr lang="fr-FR" smtClean="0"/>
              <a:t>06/02/2024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693F252-9D63-4C23-97AC-9EB77EAB3E02}" type="slidenum">
              <a:rPr lang="fr-FR" smtClean="0"/>
              <a:t>‹N°›</a:t>
            </a:fld>
            <a:endParaRPr lang="fr-F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64383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7253507-C568-47C9-AD17-5116386D0C60}" type="datetimeFigureOut">
              <a:rPr lang="fr-FR" smtClean="0"/>
              <a:t>06/02/2024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693F252-9D63-4C23-97AC-9EB77EAB3E02}" type="slidenum">
              <a:rPr lang="fr-FR" smtClean="0"/>
              <a:t>‹N°›</a:t>
            </a:fld>
            <a:endParaRPr lang="fr-FR"/>
          </a:p>
        </p:txBody>
      </p:sp>
    </p:spTree>
    <p:extLst>
      <p:ext uri="{BB962C8B-B14F-4D97-AF65-F5344CB8AC3E}">
        <p14:creationId xmlns:p14="http://schemas.microsoft.com/office/powerpoint/2010/main" val="373565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7253507-C568-47C9-AD17-5116386D0C60}" type="datetimeFigureOut">
              <a:rPr lang="fr-FR" smtClean="0"/>
              <a:t>06/02/2024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693F252-9D63-4C23-97AC-9EB77EAB3E02}" type="slidenum">
              <a:rPr lang="fr-FR" smtClean="0"/>
              <a:t>‹N°›</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18688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7253507-C568-47C9-AD17-5116386D0C60}" type="datetimeFigureOut">
              <a:rPr lang="fr-FR" smtClean="0"/>
              <a:t>06/02/2024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693F252-9D63-4C23-97AC-9EB77EAB3E02}" type="slidenum">
              <a:rPr lang="fr-FR" smtClean="0"/>
              <a:t>‹N°›</a:t>
            </a:fld>
            <a:endParaRPr lang="fr-FR"/>
          </a:p>
        </p:txBody>
      </p:sp>
    </p:spTree>
    <p:extLst>
      <p:ext uri="{BB962C8B-B14F-4D97-AF65-F5344CB8AC3E}">
        <p14:creationId xmlns:p14="http://schemas.microsoft.com/office/powerpoint/2010/main" val="3625966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253507-C568-47C9-AD17-5116386D0C60}" type="datetimeFigureOut">
              <a:rPr lang="fr-FR" smtClean="0"/>
              <a:t>06/02/2024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693F252-9D63-4C23-97AC-9EB77EAB3E02}" type="slidenum">
              <a:rPr lang="fr-FR" smtClean="0"/>
              <a:t>‹N°›</a:t>
            </a:fld>
            <a:endParaRPr lang="fr-FR"/>
          </a:p>
        </p:txBody>
      </p:sp>
    </p:spTree>
    <p:extLst>
      <p:ext uri="{BB962C8B-B14F-4D97-AF65-F5344CB8AC3E}">
        <p14:creationId xmlns:p14="http://schemas.microsoft.com/office/powerpoint/2010/main" val="910860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253507-C568-47C9-AD17-5116386D0C60}" type="datetimeFigureOut">
              <a:rPr lang="fr-FR" smtClean="0"/>
              <a:t>06/02/2024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693F252-9D63-4C23-97AC-9EB77EAB3E02}" type="slidenum">
              <a:rPr lang="fr-FR" smtClean="0"/>
              <a:t>‹N°›</a:t>
            </a:fld>
            <a:endParaRPr lang="fr-FR"/>
          </a:p>
        </p:txBody>
      </p:sp>
    </p:spTree>
    <p:extLst>
      <p:ext uri="{BB962C8B-B14F-4D97-AF65-F5344CB8AC3E}">
        <p14:creationId xmlns:p14="http://schemas.microsoft.com/office/powerpoint/2010/main" val="314807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253507-C568-47C9-AD17-5116386D0C60}" type="datetimeFigureOut">
              <a:rPr lang="fr-FR" smtClean="0"/>
              <a:t>06/02/2024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693F252-9D63-4C23-97AC-9EB77EAB3E02}" type="slidenum">
              <a:rPr lang="fr-FR" smtClean="0"/>
              <a:t>‹N°›</a:t>
            </a:fld>
            <a:endParaRPr lang="fr-FR"/>
          </a:p>
        </p:txBody>
      </p:sp>
    </p:spTree>
    <p:extLst>
      <p:ext uri="{BB962C8B-B14F-4D97-AF65-F5344CB8AC3E}">
        <p14:creationId xmlns:p14="http://schemas.microsoft.com/office/powerpoint/2010/main" val="3959517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7253507-C568-47C9-AD17-5116386D0C60}" type="datetimeFigureOut">
              <a:rPr lang="fr-FR" smtClean="0"/>
              <a:t>06/02/2024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693F252-9D63-4C23-97AC-9EB77EAB3E02}" type="slidenum">
              <a:rPr lang="fr-FR" smtClean="0"/>
              <a:t>‹N°›</a:t>
            </a:fld>
            <a:endParaRPr lang="fr-FR"/>
          </a:p>
        </p:txBody>
      </p:sp>
    </p:spTree>
    <p:extLst>
      <p:ext uri="{BB962C8B-B14F-4D97-AF65-F5344CB8AC3E}">
        <p14:creationId xmlns:p14="http://schemas.microsoft.com/office/powerpoint/2010/main" val="4055289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87253507-C568-47C9-AD17-5116386D0C60}" type="datetimeFigureOut">
              <a:rPr lang="fr-FR" smtClean="0"/>
              <a:t>06/02/2024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693F252-9D63-4C23-97AC-9EB77EAB3E02}" type="slidenum">
              <a:rPr lang="fr-FR" smtClean="0"/>
              <a:t>‹N°›</a:t>
            </a:fld>
            <a:endParaRPr lang="fr-FR"/>
          </a:p>
        </p:txBody>
      </p:sp>
    </p:spTree>
    <p:extLst>
      <p:ext uri="{BB962C8B-B14F-4D97-AF65-F5344CB8AC3E}">
        <p14:creationId xmlns:p14="http://schemas.microsoft.com/office/powerpoint/2010/main" val="1936144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7253507-C568-47C9-AD17-5116386D0C60}" type="datetimeFigureOut">
              <a:rPr lang="fr-FR" smtClean="0"/>
              <a:t>06/02/2024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693F252-9D63-4C23-97AC-9EB77EAB3E02}" type="slidenum">
              <a:rPr lang="fr-FR" smtClean="0"/>
              <a:t>‹N°›</a:t>
            </a:fld>
            <a:endParaRPr lang="fr-FR"/>
          </a:p>
        </p:txBody>
      </p:sp>
    </p:spTree>
    <p:extLst>
      <p:ext uri="{BB962C8B-B14F-4D97-AF65-F5344CB8AC3E}">
        <p14:creationId xmlns:p14="http://schemas.microsoft.com/office/powerpoint/2010/main" val="1935703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87253507-C568-47C9-AD17-5116386D0C60}" type="datetimeFigureOut">
              <a:rPr lang="fr-FR" smtClean="0"/>
              <a:t>06/02/2024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693F252-9D63-4C23-97AC-9EB77EAB3E02}" type="slidenum">
              <a:rPr lang="fr-FR" smtClean="0"/>
              <a:t>‹N°›</a:t>
            </a:fld>
            <a:endParaRPr lang="fr-FR"/>
          </a:p>
        </p:txBody>
      </p:sp>
    </p:spTree>
    <p:extLst>
      <p:ext uri="{BB962C8B-B14F-4D97-AF65-F5344CB8AC3E}">
        <p14:creationId xmlns:p14="http://schemas.microsoft.com/office/powerpoint/2010/main" val="1134204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253507-C568-47C9-AD17-5116386D0C60}" type="datetimeFigureOut">
              <a:rPr lang="fr-FR" smtClean="0"/>
              <a:t>06/02/2024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693F252-9D63-4C23-97AC-9EB77EAB3E02}" type="slidenum">
              <a:rPr lang="fr-FR" smtClean="0"/>
              <a:t>‹N°›</a:t>
            </a:fld>
            <a:endParaRPr lang="fr-FR"/>
          </a:p>
        </p:txBody>
      </p:sp>
    </p:spTree>
    <p:extLst>
      <p:ext uri="{BB962C8B-B14F-4D97-AF65-F5344CB8AC3E}">
        <p14:creationId xmlns:p14="http://schemas.microsoft.com/office/powerpoint/2010/main" val="331099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7253507-C568-47C9-AD17-5116386D0C60}" type="datetimeFigureOut">
              <a:rPr lang="fr-FR" smtClean="0"/>
              <a:t>06/02/2024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693F252-9D63-4C23-97AC-9EB77EAB3E02}" type="slidenum">
              <a:rPr lang="fr-FR" smtClean="0"/>
              <a:t>‹N°›</a:t>
            </a:fld>
            <a:endParaRPr lang="fr-FR"/>
          </a:p>
        </p:txBody>
      </p:sp>
    </p:spTree>
    <p:extLst>
      <p:ext uri="{BB962C8B-B14F-4D97-AF65-F5344CB8AC3E}">
        <p14:creationId xmlns:p14="http://schemas.microsoft.com/office/powerpoint/2010/main" val="1512436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7253507-C568-47C9-AD17-5116386D0C60}" type="datetimeFigureOut">
              <a:rPr lang="fr-FR" smtClean="0"/>
              <a:t>06/02/2024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693F252-9D63-4C23-97AC-9EB77EAB3E02}" type="slidenum">
              <a:rPr lang="fr-FR" smtClean="0"/>
              <a:t>‹N°›</a:t>
            </a:fld>
            <a:endParaRPr lang="fr-FR"/>
          </a:p>
        </p:txBody>
      </p:sp>
    </p:spTree>
    <p:extLst>
      <p:ext uri="{BB962C8B-B14F-4D97-AF65-F5344CB8AC3E}">
        <p14:creationId xmlns:p14="http://schemas.microsoft.com/office/powerpoint/2010/main" val="3416523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7253507-C568-47C9-AD17-5116386D0C60}" type="datetimeFigureOut">
              <a:rPr lang="fr-FR" smtClean="0"/>
              <a:t>06/02/2024</a:t>
            </a:fld>
            <a:endParaRPr lang="fr-F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693F252-9D63-4C23-97AC-9EB77EAB3E02}" type="slidenum">
              <a:rPr lang="fr-FR" smtClean="0"/>
              <a:t>‹N°›</a:t>
            </a:fld>
            <a:endParaRPr lang="fr-FR"/>
          </a:p>
        </p:txBody>
      </p:sp>
    </p:spTree>
    <p:extLst>
      <p:ext uri="{BB962C8B-B14F-4D97-AF65-F5344CB8AC3E}">
        <p14:creationId xmlns:p14="http://schemas.microsoft.com/office/powerpoint/2010/main" val="487512097"/>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 id="2147484214" r:id="rId14"/>
    <p:sldLayoutId id="2147484215" r:id="rId15"/>
    <p:sldLayoutId id="214748421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ebp"/><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hyperlink" Target="https://it.wikipedia.org/wiki/File:Tina_Pizzardo.jp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https://www.youtube.com/watch?v=Dv4YTq5Nxbo&amp;t=7s"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C6CE11-431A-0F36-0F82-B7E2065FBA04}"/>
              </a:ext>
            </a:extLst>
          </p:cNvPr>
          <p:cNvSpPr>
            <a:spLocks noGrp="1"/>
          </p:cNvSpPr>
          <p:nvPr>
            <p:ph type="ctrTitle"/>
          </p:nvPr>
        </p:nvSpPr>
        <p:spPr>
          <a:xfrm>
            <a:off x="-269837" y="122092"/>
            <a:ext cx="8915399" cy="1796054"/>
          </a:xfrm>
        </p:spPr>
        <p:txBody>
          <a:bodyPr>
            <a:normAutofit/>
          </a:bodyPr>
          <a:lstStyle/>
          <a:p>
            <a:pPr algn="ctr"/>
            <a:r>
              <a:rPr lang="fr-FR" sz="8800" b="1" dirty="0">
                <a:solidFill>
                  <a:schemeClr val="bg1">
                    <a:lumMod val="50000"/>
                  </a:schemeClr>
                </a:solidFill>
              </a:rPr>
              <a:t>Cesare Pavese</a:t>
            </a:r>
          </a:p>
        </p:txBody>
      </p:sp>
      <p:sp>
        <p:nvSpPr>
          <p:cNvPr id="3" name="Sous-titre 2">
            <a:extLst>
              <a:ext uri="{FF2B5EF4-FFF2-40B4-BE49-F238E27FC236}">
                <a16:creationId xmlns:a16="http://schemas.microsoft.com/office/drawing/2014/main" id="{736360F0-9DED-A2F8-6F4E-18641CEF1928}"/>
              </a:ext>
            </a:extLst>
          </p:cNvPr>
          <p:cNvSpPr>
            <a:spLocks noGrp="1"/>
          </p:cNvSpPr>
          <p:nvPr>
            <p:ph type="subTitle" idx="1"/>
          </p:nvPr>
        </p:nvSpPr>
        <p:spPr>
          <a:xfrm>
            <a:off x="-451823" y="4941217"/>
            <a:ext cx="11278365" cy="1633198"/>
          </a:xfrm>
        </p:spPr>
        <p:txBody>
          <a:bodyPr>
            <a:noAutofit/>
          </a:bodyPr>
          <a:lstStyle/>
          <a:p>
            <a:r>
              <a:rPr lang="fr-FR" sz="4000" b="1" i="1" dirty="0">
                <a:solidFill>
                  <a:srgbClr val="C00000"/>
                </a:solidFill>
              </a:rPr>
              <a:t>       </a:t>
            </a:r>
            <a:r>
              <a:rPr lang="fr-FR" sz="4400" b="1" i="1" dirty="0">
                <a:solidFill>
                  <a:srgbClr val="C00000"/>
                </a:solidFill>
              </a:rPr>
              <a:t>La mort viendra et elle aura tes yeux</a:t>
            </a:r>
          </a:p>
          <a:p>
            <a:r>
              <a:rPr lang="it-IT" sz="4400" b="1" i="1" dirty="0">
                <a:solidFill>
                  <a:schemeClr val="accent5"/>
                </a:solidFill>
                <a:cs typeface="Times New Roman" panose="02020603050405020304" pitchFamily="18" charset="0"/>
              </a:rPr>
              <a:t>Verrà la morte e avrà i tuoi occhi</a:t>
            </a:r>
            <a:br>
              <a:rPr lang="it-IT" sz="3600" b="1" dirty="0">
                <a:solidFill>
                  <a:schemeClr val="accent4">
                    <a:lumMod val="75000"/>
                  </a:schemeClr>
                </a:solidFill>
                <a:latin typeface="Times New Roman" panose="02020603050405020304" pitchFamily="18" charset="0"/>
                <a:cs typeface="Times New Roman" panose="02020603050405020304" pitchFamily="18" charset="0"/>
              </a:rPr>
            </a:br>
            <a:endParaRPr lang="fr-FR" sz="3600" b="1" i="1" dirty="0">
              <a:solidFill>
                <a:srgbClr val="C00000"/>
              </a:solidFill>
            </a:endParaRPr>
          </a:p>
        </p:txBody>
      </p:sp>
      <p:sp>
        <p:nvSpPr>
          <p:cNvPr id="4" name="ZoneTexte 3">
            <a:extLst>
              <a:ext uri="{FF2B5EF4-FFF2-40B4-BE49-F238E27FC236}">
                <a16:creationId xmlns:a16="http://schemas.microsoft.com/office/drawing/2014/main" id="{7D280E66-7366-615A-48CB-8E2F31645888}"/>
              </a:ext>
            </a:extLst>
          </p:cNvPr>
          <p:cNvSpPr txBox="1"/>
          <p:nvPr/>
        </p:nvSpPr>
        <p:spPr>
          <a:xfrm>
            <a:off x="1371714" y="2152409"/>
            <a:ext cx="7631289" cy="2554545"/>
          </a:xfrm>
          <a:prstGeom prst="rect">
            <a:avLst/>
          </a:prstGeom>
          <a:noFill/>
        </p:spPr>
        <p:txBody>
          <a:bodyPr wrap="square" rtlCol="0">
            <a:spAutoFit/>
          </a:bodyPr>
          <a:lstStyle/>
          <a:p>
            <a:pPr algn="ctr"/>
            <a:r>
              <a:rPr lang="fr-FR" sz="4000" b="1" dirty="0"/>
              <a:t>9 septembre 1908 </a:t>
            </a:r>
          </a:p>
          <a:p>
            <a:pPr algn="ctr"/>
            <a:r>
              <a:rPr lang="fr-FR" sz="4000" b="1" dirty="0"/>
              <a:t>Santo Stefano Belbo (Piémont)</a:t>
            </a:r>
          </a:p>
          <a:p>
            <a:pPr algn="ctr"/>
            <a:r>
              <a:rPr lang="fr-FR" sz="4000" b="1" dirty="0"/>
              <a:t>27 août 1950 </a:t>
            </a:r>
          </a:p>
          <a:p>
            <a:pPr algn="ctr"/>
            <a:r>
              <a:rPr lang="fr-FR" sz="4000" b="1" dirty="0"/>
              <a:t>Turin</a:t>
            </a:r>
          </a:p>
        </p:txBody>
      </p:sp>
      <p:pic>
        <p:nvPicPr>
          <p:cNvPr id="9" name="Image 8">
            <a:extLst>
              <a:ext uri="{FF2B5EF4-FFF2-40B4-BE49-F238E27FC236}">
                <a16:creationId xmlns:a16="http://schemas.microsoft.com/office/drawing/2014/main" id="{D53255BC-DABB-29B8-BD53-420566EF4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4138" y="75304"/>
            <a:ext cx="4276164" cy="2850776"/>
          </a:xfrm>
          <a:prstGeom prst="rect">
            <a:avLst/>
          </a:prstGeom>
        </p:spPr>
      </p:pic>
    </p:spTree>
    <p:extLst>
      <p:ext uri="{BB962C8B-B14F-4D97-AF65-F5344CB8AC3E}">
        <p14:creationId xmlns:p14="http://schemas.microsoft.com/office/powerpoint/2010/main" val="116071347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AAFD4C2-6E1C-6D7C-DD18-286AFBE0572A}"/>
              </a:ext>
            </a:extLst>
          </p:cNvPr>
          <p:cNvSpPr txBox="1"/>
          <p:nvPr/>
        </p:nvSpPr>
        <p:spPr>
          <a:xfrm>
            <a:off x="442855" y="117693"/>
            <a:ext cx="11433055" cy="6740307"/>
          </a:xfrm>
          <a:prstGeom prst="rect">
            <a:avLst/>
          </a:prstGeom>
          <a:noFill/>
        </p:spPr>
        <p:txBody>
          <a:bodyPr wrap="square">
            <a:spAutoFit/>
          </a:bodyPr>
          <a:lstStyle/>
          <a:p>
            <a:pPr indent="270510" algn="just"/>
            <a:r>
              <a:rPr lang="fr-FR" sz="2200" b="1" kern="100" dirty="0">
                <a:effectLst/>
                <a:latin typeface="Times New Roman" panose="02020603050405020304" pitchFamily="18" charset="0"/>
                <a:ea typeface="Calibri" panose="020F0502020204030204" pitchFamily="34" charset="0"/>
                <a:cs typeface="Times New Roman" panose="02020603050405020304" pitchFamily="18" charset="0"/>
              </a:rPr>
              <a:t>   « Je scribouille et j’étudie toute la sainte journée et quand, dans un accès de colère, je me rue hors de chez moi, je me retrouve dans un écrin de collines, des bois à perte de vue dans lesquels vagabonder est tout simplement merveilleux. Et voilà – je suis peut-être présomptueux, mais je m’attends à l’un de vos légendaires savons : que je dois me divertir davantage, qu’il faut faire les quatre cents coups quand on est jeune et pas quand on a les cheveux blancs. […] À la première remontrance, j’opposerais donc que lorsque l’on ne ressent pas le besoin d’amusement, c’est inutile d’aller le chercher. Quant aux quatre cents coups, je vous assure que je ne donne pas ma part aux chiens. Il y a trois ans, quand j’étais encore un bleu, je ne prenais pas de risque, je vivais toujours dans ma coquille : mais les années suivantes m’ont mis du plomb dans la cervelle, et puis il y a eu le déploiement des idées et des aspirations, votre enseignement… tout a concouru. Et je suis entré dans la vie.</a:t>
            </a:r>
            <a:endParaRPr lang="fr-FR"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200" b="1" kern="100" dirty="0">
                <a:effectLst/>
                <a:latin typeface="Times New Roman" panose="02020603050405020304" pitchFamily="18" charset="0"/>
                <a:ea typeface="Calibri" panose="020F0502020204030204" pitchFamily="34" charset="0"/>
                <a:cs typeface="Times New Roman" panose="02020603050405020304" pitchFamily="18" charset="0"/>
              </a:rPr>
              <a:t>J’y entrai avec la frénésie de faire et de savoir, une frénésie démesurée, carrément océanique. […] Mon caractère était timide et réservé : eh quoi ! j’ai su le contraindre à la vie moderne et j’en apprends chaque jour davantage puisque je baigne en plein dedans, toujours tendu au fond de moi, jouissant de ma personnalité qui est sensible, compréhensive et qui sait recueillir.</a:t>
            </a:r>
            <a:endParaRPr lang="fr-FR" sz="2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2200" b="1" dirty="0">
                <a:effectLst/>
                <a:latin typeface="Times New Roman" panose="02020603050405020304" pitchFamily="18" charset="0"/>
                <a:ea typeface="Calibri" panose="020F0502020204030204" pitchFamily="34" charset="0"/>
              </a:rPr>
              <a:t>     J’ai fini par fréquenter les lieux que recommande Caton, et je ne dis pas ça à la légère, mais le combat a été rude : je l’ai gagné et tout un nouveau pan du monde s’est révélé à moi. »</a:t>
            </a:r>
          </a:p>
          <a:p>
            <a:r>
              <a:rPr lang="fr-FR" sz="2200" b="1" i="1" dirty="0">
                <a:effectLst/>
                <a:latin typeface="Times New Roman" panose="02020603050405020304" pitchFamily="18" charset="0"/>
                <a:ea typeface="Calibri" panose="020F0502020204030204" pitchFamily="34" charset="0"/>
              </a:rPr>
              <a:t> </a:t>
            </a:r>
          </a:p>
          <a:p>
            <a:r>
              <a:rPr lang="fr-FR" sz="1400" b="1" kern="100" dirty="0">
                <a:effectLst/>
                <a:latin typeface="Times New Roman" panose="02020603050405020304" pitchFamily="18" charset="0"/>
                <a:ea typeface="Calibri" panose="020F0502020204030204" pitchFamily="34" charset="0"/>
                <a:cs typeface="Times New Roman" panose="02020603050405020304" pitchFamily="18" charset="0"/>
              </a:rPr>
              <a:t>p. 21-23 </a:t>
            </a:r>
            <a:r>
              <a:rPr lang="fr-FR" sz="1400" b="1" i="1" kern="100" dirty="0">
                <a:effectLst/>
                <a:latin typeface="Times New Roman" panose="02020603050405020304" pitchFamily="18" charset="0"/>
                <a:ea typeface="Calibri" panose="020F0502020204030204" pitchFamily="34" charset="0"/>
                <a:cs typeface="Times New Roman" panose="02020603050405020304" pitchFamily="18" charset="0"/>
              </a:rPr>
              <a:t>Je n’y comprends rien. Lettres d’une adolescence littéraire</a:t>
            </a:r>
            <a:r>
              <a:rPr lang="fr-FR" sz="1400" b="1" kern="100" dirty="0">
                <a:effectLst/>
                <a:latin typeface="Times New Roman" panose="02020603050405020304" pitchFamily="18" charset="0"/>
                <a:ea typeface="Calibri" panose="020F0502020204030204" pitchFamily="34" charset="0"/>
                <a:cs typeface="Times New Roman" panose="02020603050405020304" pitchFamily="18" charset="0"/>
              </a:rPr>
              <a:t>, Éditions L’Orma, avril 2023, traduction Margaux Bricler.</a:t>
            </a:r>
            <a:endParaRPr lang="fr-FR" sz="14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54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F14FF8D-04D5-1D82-1A46-E3EC05503135}"/>
              </a:ext>
            </a:extLst>
          </p:cNvPr>
          <p:cNvSpPr txBox="1"/>
          <p:nvPr/>
        </p:nvSpPr>
        <p:spPr>
          <a:xfrm>
            <a:off x="1086523" y="311619"/>
            <a:ext cx="9735670" cy="6001643"/>
          </a:xfrm>
          <a:prstGeom prst="rect">
            <a:avLst/>
          </a:prstGeom>
          <a:noFill/>
        </p:spPr>
        <p:txBody>
          <a:bodyPr wrap="square">
            <a:spAutoFit/>
          </a:bodyPr>
          <a:lstStyle/>
          <a:p>
            <a:pPr indent="270510" algn="just"/>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 À un moment donné, Talino se redresse et il vient derrière la fille qui me regardait, il lui met une main dans le cou et elle fait un bond, tout le monde riait. Talino lui avait collé quelque chose sur la figure, et il frottait, la fille crachait et Talino disait : « Avec un poivron sur la bouche, ça parfume ce que ça touche », jusqu’à ce que la fille se dégage et s’échappe dans l’escalier. […]</a:t>
            </a:r>
            <a:endParaRPr lang="fr-FR"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3200" b="1" dirty="0">
                <a:effectLst/>
                <a:latin typeface="Times New Roman" panose="02020603050405020304" pitchFamily="18" charset="0"/>
                <a:ea typeface="Calibri" panose="020F0502020204030204" pitchFamily="34" charset="0"/>
              </a:rPr>
              <a:t>« Attention, je me dis, dans toute cette chaleur, on n’est plus à Turin. Ce type sous prétexte qu’il est stupide, il va me faire encorner par un bœuf à la première occasion, si je ne lui laisse pas sa sœur pour lui. » </a:t>
            </a:r>
            <a:endParaRPr lang="fr-FR" sz="3200" dirty="0"/>
          </a:p>
        </p:txBody>
      </p:sp>
    </p:spTree>
    <p:extLst>
      <p:ext uri="{BB962C8B-B14F-4D97-AF65-F5344CB8AC3E}">
        <p14:creationId xmlns:p14="http://schemas.microsoft.com/office/powerpoint/2010/main" val="348785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D2D4B93-F173-74CE-C839-EA94E462CB44}"/>
              </a:ext>
            </a:extLst>
          </p:cNvPr>
          <p:cNvSpPr txBox="1"/>
          <p:nvPr/>
        </p:nvSpPr>
        <p:spPr>
          <a:xfrm>
            <a:off x="602428" y="268941"/>
            <a:ext cx="10746889" cy="6370975"/>
          </a:xfrm>
          <a:prstGeom prst="rect">
            <a:avLst/>
          </a:prstGeom>
          <a:noFill/>
        </p:spPr>
        <p:txBody>
          <a:bodyPr wrap="square" rtlCol="0">
            <a:spAutoFit/>
          </a:bodyPr>
          <a:lstStyle/>
          <a:p>
            <a:pPr indent="270510" algn="just"/>
            <a:r>
              <a:rPr lang="fr-FR" sz="3000" b="1" kern="100" dirty="0">
                <a:effectLst/>
                <a:latin typeface="Times New Roman" panose="02020603050405020304" pitchFamily="18" charset="0"/>
                <a:ea typeface="Calibri" panose="020F0502020204030204" pitchFamily="34" charset="0"/>
                <a:cs typeface="Times New Roman" panose="02020603050405020304" pitchFamily="18" charset="0"/>
              </a:rPr>
              <a:t>« Moi, je les connais, ces deux-là. Je sais ce qu’ils font et ce qu’ils veulent. Mais je ne sais pas pourquoi Doro peint des tableaux.</a:t>
            </a:r>
            <a:endParaRPr lang="fr-FR" sz="3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3000" b="1" kern="100" dirty="0">
                <a:latin typeface="Times New Roman" panose="02020603050405020304" pitchFamily="18" charset="0"/>
                <a:ea typeface="Calibri" panose="020F0502020204030204" pitchFamily="34" charset="0"/>
                <a:cs typeface="Times New Roman" panose="02020603050405020304" pitchFamily="18" charset="0"/>
              </a:rPr>
              <a:t>- </a:t>
            </a:r>
            <a:r>
              <a:rPr lang="fr-FR" sz="3000" b="1" kern="100" dirty="0">
                <a:effectLst/>
                <a:latin typeface="Times New Roman" panose="02020603050405020304" pitchFamily="18" charset="0"/>
                <a:ea typeface="Calibri" panose="020F0502020204030204" pitchFamily="34" charset="0"/>
                <a:cs typeface="Times New Roman" panose="02020603050405020304" pitchFamily="18" charset="0"/>
              </a:rPr>
              <a:t>Quel mal y a-t-il ? Ça distrait. »</a:t>
            </a:r>
            <a:endParaRPr lang="fr-FR" sz="3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3000" b="1" kern="100" dirty="0">
                <a:effectLst/>
                <a:latin typeface="Times New Roman" panose="02020603050405020304" pitchFamily="18" charset="0"/>
                <a:ea typeface="Calibri" panose="020F0502020204030204" pitchFamily="34" charset="0"/>
                <a:cs typeface="Times New Roman" panose="02020603050405020304" pitchFamily="18" charset="0"/>
              </a:rPr>
              <a:t>Ce qu’il y avait de mal, c’est que, comme tous les artistes, Doro ne satisfaisait pas sa femme. « Que voulez-vous dire ? » </a:t>
            </a:r>
            <a:r>
              <a:rPr lang="fr-FR" sz="3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Il voulait dire que le travail cérébral et nerveux diminuait la virilité, et c’est pourquoi tous les peintres ont des périodes de dépression terribles.</a:t>
            </a:r>
            <a:endParaRPr lang="fr-FR" sz="30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3000" b="1" kern="100" dirty="0">
                <a:effectLst/>
                <a:latin typeface="Times New Roman" panose="02020603050405020304" pitchFamily="18" charset="0"/>
                <a:ea typeface="Calibri" panose="020F0502020204030204" pitchFamily="34" charset="0"/>
                <a:cs typeface="Times New Roman" panose="02020603050405020304" pitchFamily="18" charset="0"/>
              </a:rPr>
              <a:t>« Pas les sculpteurs ? </a:t>
            </a:r>
            <a:endParaRPr lang="fr-FR" sz="3000" b="1"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3000" b="1" kern="100" dirty="0">
                <a:effectLst/>
                <a:latin typeface="Times New Roman" panose="02020603050405020304" pitchFamily="18" charset="0"/>
                <a:ea typeface="Calibri" panose="020F0502020204030204" pitchFamily="34" charset="0"/>
                <a:cs typeface="Times New Roman" panose="02020603050405020304" pitchFamily="18" charset="0"/>
              </a:rPr>
              <a:t>- Tout le monde, grommela Guido, tous les cinglés qui se surmènent le cerveau et qui ne savent pas quand il est temps de s’arrêter. »</a:t>
            </a:r>
            <a:endParaRPr lang="fr-FR" sz="30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76840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FF7209-C170-16A4-3132-B7EFDC69866D}"/>
              </a:ext>
            </a:extLst>
          </p:cNvPr>
          <p:cNvSpPr txBox="1"/>
          <p:nvPr/>
        </p:nvSpPr>
        <p:spPr>
          <a:xfrm>
            <a:off x="776343" y="151179"/>
            <a:ext cx="10639313" cy="6555641"/>
          </a:xfrm>
          <a:prstGeom prst="rect">
            <a:avLst/>
          </a:prstGeom>
          <a:noFill/>
        </p:spPr>
        <p:txBody>
          <a:bodyPr wrap="square">
            <a:spAutoFit/>
          </a:bodyPr>
          <a:lstStyle/>
          <a:p>
            <a:pPr indent="270510" algn="just"/>
            <a:r>
              <a:rPr lang="fr-FR" sz="3000" b="1" kern="100" dirty="0">
                <a:effectLst/>
                <a:latin typeface="Times New Roman" panose="02020603050405020304" pitchFamily="18" charset="0"/>
                <a:ea typeface="Calibri" panose="020F0502020204030204" pitchFamily="34" charset="0"/>
                <a:cs typeface="Times New Roman" panose="02020603050405020304" pitchFamily="18" charset="0"/>
              </a:rPr>
              <a:t>« La prison ce n’est pas d’être enfermé, c’est l’incertitude. Je marchais de long en large dans ma cellule. […] Puis je retournais m’étendre et je reprenais depuis le début. […] J’eus froid dans le dos en pensant que c’était peut-être ma faute. Si l’un d’eux a parlé et qu’on a pris les camarades, il ne me reste plus qu’à me jeter dans le Pô.</a:t>
            </a:r>
            <a:endParaRPr lang="fr-FR" sz="3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3000" b="1" kern="100" dirty="0">
                <a:effectLst/>
                <a:latin typeface="Times New Roman" panose="02020603050405020304" pitchFamily="18" charset="0"/>
                <a:ea typeface="Calibri" panose="020F0502020204030204" pitchFamily="34" charset="0"/>
                <a:cs typeface="Times New Roman" panose="02020603050405020304" pitchFamily="18" charset="0"/>
              </a:rPr>
              <a:t>En pensant au Pô, je me souvins qu’une fois j’y été allé pour m’y jeter vraiment. Pas plus tard qu’en mars, à cause de cette fille. […]</a:t>
            </a:r>
            <a:endParaRPr lang="fr-FR" sz="3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3000" b="1" dirty="0">
                <a:effectLst/>
                <a:latin typeface="Times New Roman" panose="02020603050405020304" pitchFamily="18" charset="0"/>
                <a:ea typeface="Calibri" panose="020F0502020204030204" pitchFamily="34" charset="0"/>
              </a:rPr>
              <a:t>Vers le soir, ils frappèrent les barreaux. Ils commencèrent dans les cellules au loin. Un martèlement qui ressemblait à une chanson – on entendait une barre frapper les grilles, comme si elle était folle, chanter et frapper, et un bruit de clés et de portes. Il s’approcha, s’approcha ; la porte s’ouvrit. » </a:t>
            </a:r>
            <a:endParaRPr lang="fr-FR" sz="3000" dirty="0"/>
          </a:p>
        </p:txBody>
      </p:sp>
    </p:spTree>
    <p:extLst>
      <p:ext uri="{BB962C8B-B14F-4D97-AF65-F5344CB8AC3E}">
        <p14:creationId xmlns:p14="http://schemas.microsoft.com/office/powerpoint/2010/main" val="145251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 36">
            <a:extLst>
              <a:ext uri="{FF2B5EF4-FFF2-40B4-BE49-F238E27FC236}">
                <a16:creationId xmlns:a16="http://schemas.microsoft.com/office/drawing/2014/main" id="{8A9155F2-5F56-AF38-54D2-12999E58E2FB}"/>
              </a:ext>
            </a:extLst>
          </p:cNvPr>
          <p:cNvPicPr>
            <a:picLocks noChangeAspect="1"/>
          </p:cNvPicPr>
          <p:nvPr/>
        </p:nvPicPr>
        <p:blipFill rotWithShape="1">
          <a:blip r:embed="rId2">
            <a:extLst>
              <a:ext uri="{28A0092B-C50C-407E-A947-70E740481C1C}">
                <a14:useLocalDpi xmlns:a14="http://schemas.microsoft.com/office/drawing/2010/main" val="0"/>
              </a:ext>
            </a:extLst>
          </a:blip>
          <a:srcRect r="43096"/>
          <a:stretch/>
        </p:blipFill>
        <p:spPr>
          <a:xfrm>
            <a:off x="-432469" y="45156"/>
            <a:ext cx="6528469" cy="6858000"/>
          </a:xfrm>
          <a:prstGeom prst="rect">
            <a:avLst/>
          </a:prstGeom>
        </p:spPr>
      </p:pic>
      <p:sp>
        <p:nvSpPr>
          <p:cNvPr id="38" name="ZoneTexte 37">
            <a:extLst>
              <a:ext uri="{FF2B5EF4-FFF2-40B4-BE49-F238E27FC236}">
                <a16:creationId xmlns:a16="http://schemas.microsoft.com/office/drawing/2014/main" id="{80C007EC-88B1-E8D3-9F62-03D6138FD704}"/>
              </a:ext>
            </a:extLst>
          </p:cNvPr>
          <p:cNvSpPr txBox="1"/>
          <p:nvPr/>
        </p:nvSpPr>
        <p:spPr>
          <a:xfrm>
            <a:off x="6096000" y="-64264"/>
            <a:ext cx="5490261" cy="6986528"/>
          </a:xfrm>
          <a:prstGeom prst="rect">
            <a:avLst/>
          </a:prstGeom>
          <a:noFill/>
        </p:spPr>
        <p:txBody>
          <a:bodyPr wrap="square" rtlCol="0">
            <a:spAutoFit/>
          </a:bodyPr>
          <a:lstStyle/>
          <a:p>
            <a:pPr indent="270510" algn="just"/>
            <a:r>
              <a:rPr lang="fr-FR" sz="2800" b="1" kern="100" dirty="0">
                <a:effectLst/>
                <a:latin typeface="Times New Roman" panose="02020603050405020304" pitchFamily="18" charset="0"/>
                <a:ea typeface="Calibri" panose="020F0502020204030204" pitchFamily="34" charset="0"/>
                <a:cs typeface="Times New Roman" panose="02020603050405020304" pitchFamily="18" charset="0"/>
              </a:rPr>
              <a:t>« Stefano savait que ce pays n’avait rien d’étrange, et que les gens y vivaient au jour le jour, que la terre produisait et que la mer était la mer, comme partout ailleurs. Stefano trouvait sa joie dans la mer : en y allant, il l’imaginait comme un quatrième mur de prison, un vaste mur de couleurs et de fraîcheur, où il aurait pu entrer et oublier sa cellule. […] Il avait accepté sans effort cette clôture des horizons qu’est la résidence surveillée : pour lui, qui sortait de prison, c’était la liberté. » </a:t>
            </a:r>
            <a:endParaRPr lang="fr-FR"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76ABCB33-F569-5EC7-CF79-894841956127}"/>
              </a:ext>
            </a:extLst>
          </p:cNvPr>
          <p:cNvSpPr txBox="1"/>
          <p:nvPr/>
        </p:nvSpPr>
        <p:spPr>
          <a:xfrm>
            <a:off x="799376" y="265463"/>
            <a:ext cx="5077609" cy="2308324"/>
          </a:xfrm>
          <a:prstGeom prst="rect">
            <a:avLst/>
          </a:prstGeom>
          <a:noFill/>
        </p:spPr>
        <p:txBody>
          <a:bodyPr wrap="square" rtlCol="0">
            <a:spAutoFit/>
          </a:bodyPr>
          <a:lstStyle/>
          <a:p>
            <a:pPr algn="ctr"/>
            <a:r>
              <a:rPr lang="fr-FR" sz="3600" b="1" dirty="0">
                <a:solidFill>
                  <a:schemeClr val="bg1"/>
                </a:solidFill>
              </a:rPr>
              <a:t>Cesare Pavese est confiné à Brancaleone du 4 août 1935 au 15 mars 1936</a:t>
            </a:r>
          </a:p>
        </p:txBody>
      </p:sp>
    </p:spTree>
    <p:extLst>
      <p:ext uri="{BB962C8B-B14F-4D97-AF65-F5344CB8AC3E}">
        <p14:creationId xmlns:p14="http://schemas.microsoft.com/office/powerpoint/2010/main" val="353144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16E6E69-825C-F318-8E66-FEAA98CE67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98" y="-34743"/>
            <a:ext cx="10418870" cy="6933074"/>
          </a:xfrm>
          <a:prstGeom prst="rect">
            <a:avLst/>
          </a:prstGeom>
        </p:spPr>
      </p:pic>
      <p:sp>
        <p:nvSpPr>
          <p:cNvPr id="2" name="ZoneTexte 1">
            <a:extLst>
              <a:ext uri="{FF2B5EF4-FFF2-40B4-BE49-F238E27FC236}">
                <a16:creationId xmlns:a16="http://schemas.microsoft.com/office/drawing/2014/main" id="{334AFD88-0962-C71F-34EB-D85D1394116C}"/>
              </a:ext>
            </a:extLst>
          </p:cNvPr>
          <p:cNvSpPr txBox="1"/>
          <p:nvPr/>
        </p:nvSpPr>
        <p:spPr>
          <a:xfrm>
            <a:off x="10370372" y="2644170"/>
            <a:ext cx="1667435" cy="1569660"/>
          </a:xfrm>
          <a:prstGeom prst="rect">
            <a:avLst/>
          </a:prstGeom>
          <a:noFill/>
        </p:spPr>
        <p:txBody>
          <a:bodyPr wrap="square" rtlCol="0">
            <a:spAutoFit/>
          </a:bodyPr>
          <a:lstStyle/>
          <a:p>
            <a:pPr algn="ctr"/>
            <a:r>
              <a:rPr lang="fr-FR" sz="3200" b="1" dirty="0"/>
              <a:t>Paysage de la Calabre</a:t>
            </a:r>
          </a:p>
        </p:txBody>
      </p:sp>
    </p:spTree>
    <p:extLst>
      <p:ext uri="{BB962C8B-B14F-4D97-AF65-F5344CB8AC3E}">
        <p14:creationId xmlns:p14="http://schemas.microsoft.com/office/powerpoint/2010/main" val="32743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EA9C04F-DB2D-D83D-06E9-087051161D26}"/>
              </a:ext>
            </a:extLst>
          </p:cNvPr>
          <p:cNvSpPr txBox="1"/>
          <p:nvPr/>
        </p:nvSpPr>
        <p:spPr>
          <a:xfrm>
            <a:off x="216945" y="139208"/>
            <a:ext cx="11758109" cy="3785652"/>
          </a:xfrm>
          <a:prstGeom prst="rect">
            <a:avLst/>
          </a:prstGeom>
          <a:noFill/>
        </p:spPr>
        <p:txBody>
          <a:bodyPr wrap="square">
            <a:spAutoFit/>
          </a:bodyPr>
          <a:lstStyle/>
          <a:p>
            <a:pPr indent="270510" algn="just"/>
            <a:r>
              <a:rPr lang="fr-FR" sz="2400" b="1" kern="100" dirty="0">
                <a:effectLst/>
                <a:latin typeface="Times New Roman" panose="02020603050405020304" pitchFamily="18" charset="0"/>
                <a:ea typeface="Calibri" panose="020F0502020204030204" pitchFamily="34" charset="0"/>
                <a:cs typeface="Times New Roman" panose="02020603050405020304" pitchFamily="18" charset="0"/>
              </a:rPr>
              <a:t>« Autrefois on disait déjà les collines comme on aurait dit la mer ou la forêt. J’y allais le soir, quittant la ville qui s’obscurcissait, et, pour moi, ce n’était pas un endroit comme les autres, mais un aspect des choses, une façon de vivre. Par exemple, je ne voyais aucune différence entre ces collines et les anciennes, où je jouais enfant, où je vis à présent […]</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400" b="1" kern="100" dirty="0">
                <a:effectLst/>
                <a:latin typeface="Times New Roman" panose="02020603050405020304" pitchFamily="18" charset="0"/>
                <a:ea typeface="Calibri" panose="020F0502020204030204" pitchFamily="34" charset="0"/>
                <a:cs typeface="Times New Roman" panose="02020603050405020304" pitchFamily="18" charset="0"/>
              </a:rPr>
              <a:t>Pas la moindre tristesse, je savais que pendant la nuit il se pourrait que la ville fût toute en flammes, et que des gens mourraient. </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400" b="1" kern="100" dirty="0">
                <a:effectLst/>
                <a:latin typeface="Times New Roman" panose="02020603050405020304" pitchFamily="18" charset="0"/>
                <a:ea typeface="Calibri" panose="020F0502020204030204" pitchFamily="34" charset="0"/>
                <a:cs typeface="Times New Roman" panose="02020603050405020304" pitchFamily="18" charset="0"/>
              </a:rPr>
              <a:t>[…] Quand la guerre a éclaté, je vivais depuis un moment là-haut […] La guerre m’a seulement ôté le dernier scrupule de vivre seul, de me ronger tout seul les années et le cœur. »</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4DF9F663-53DB-AED3-760E-847F693F4E99}"/>
              </a:ext>
            </a:extLst>
          </p:cNvPr>
          <p:cNvSpPr txBox="1"/>
          <p:nvPr/>
        </p:nvSpPr>
        <p:spPr>
          <a:xfrm>
            <a:off x="375719" y="3924860"/>
            <a:ext cx="11599335" cy="2954655"/>
          </a:xfrm>
          <a:prstGeom prst="rect">
            <a:avLst/>
          </a:prstGeom>
          <a:noFill/>
        </p:spPr>
        <p:txBody>
          <a:bodyPr wrap="square" rtlCol="0">
            <a:spAutoFit/>
          </a:bodyPr>
          <a:lstStyle/>
          <a:p>
            <a:pPr indent="270510" algn="just"/>
            <a:r>
              <a:rPr lang="fr-FR" sz="2400" kern="100" dirty="0">
                <a:effectLst/>
                <a:latin typeface="Times New Roman" panose="02020603050405020304" pitchFamily="18" charset="0"/>
                <a:ea typeface="Calibri" panose="020F0502020204030204" pitchFamily="34" charset="0"/>
                <a:cs typeface="Times New Roman" panose="02020603050405020304" pitchFamily="18" charset="0"/>
              </a:rPr>
              <a:t>De fuites, en refuges et en errances, Corrado est rentré chez lui, dans les collines.</a:t>
            </a:r>
          </a:p>
          <a:p>
            <a:pPr indent="270510" algn="just"/>
            <a:r>
              <a:rPr lang="fr-FR" sz="2400" b="1" kern="100" dirty="0">
                <a:effectLst/>
                <a:latin typeface="Times New Roman" panose="02020603050405020304" pitchFamily="18" charset="0"/>
                <a:ea typeface="Calibri" panose="020F0502020204030204" pitchFamily="34" charset="0"/>
                <a:cs typeface="Times New Roman" panose="02020603050405020304" pitchFamily="18" charset="0"/>
              </a:rPr>
              <a:t>« Ici, chaque pas, chaque heure du jour, et bien sûr chaque souvenir un peu plus inattendu, dresse devant mes yeux ce que j’ai été, ce que je suis et que j’avais oublié. Si les rencontres et les faits de cette année m’obsèdent […] je m’aperçois que j’ai vécu dans un simple et long isolement en de futiles vacances, à la manière d’un gosse qui, en jouant à se cacher, pénètre dans un buisson et s’y trouve bien, contemple le ciel entre le feuillage, et finit par oublier d’en sortir. »</a:t>
            </a:r>
            <a:r>
              <a:rPr lang="fr-FR" sz="24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43383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B7166B7-98EB-3B4D-F651-312852D7D400}"/>
              </a:ext>
            </a:extLst>
          </p:cNvPr>
          <p:cNvSpPr txBox="1"/>
          <p:nvPr/>
        </p:nvSpPr>
        <p:spPr>
          <a:xfrm>
            <a:off x="763795" y="291611"/>
            <a:ext cx="10230522" cy="2862322"/>
          </a:xfrm>
          <a:prstGeom prst="rect">
            <a:avLst/>
          </a:prstGeom>
          <a:noFill/>
        </p:spPr>
        <p:txBody>
          <a:bodyPr wrap="square">
            <a:spAutoFit/>
          </a:bodyPr>
          <a:lstStyle/>
          <a:p>
            <a:pPr indent="270510" algn="just"/>
            <a:r>
              <a:rPr lang="fr-FR" sz="3000" b="1" kern="100" dirty="0">
                <a:effectLst/>
                <a:latin typeface="Times New Roman" panose="02020603050405020304" pitchFamily="18" charset="0"/>
                <a:ea typeface="Calibri" panose="020F0502020204030204" pitchFamily="34" charset="0"/>
                <a:cs typeface="Times New Roman" panose="02020603050405020304" pitchFamily="18" charset="0"/>
              </a:rPr>
              <a:t>« Elle descendit l’escalier, accablée, et cette fois, elle était convaincue de ne plus être la même et que tout le monde allait s’en apercevoir. […] À présent, elle comprenait pourquoi toutes les actrices avaient ces yeux battus. Mais ce ne devait pas être ça qui faisait qu’on était enceinte, car les actrices n’ont pas d’enfants. »</a:t>
            </a:r>
          </a:p>
        </p:txBody>
      </p:sp>
      <p:sp>
        <p:nvSpPr>
          <p:cNvPr id="2" name="ZoneTexte 1">
            <a:extLst>
              <a:ext uri="{FF2B5EF4-FFF2-40B4-BE49-F238E27FC236}">
                <a16:creationId xmlns:a16="http://schemas.microsoft.com/office/drawing/2014/main" id="{A6BA4C33-1383-9F6C-445A-65191EEF1B13}"/>
              </a:ext>
            </a:extLst>
          </p:cNvPr>
          <p:cNvSpPr txBox="1"/>
          <p:nvPr/>
        </p:nvSpPr>
        <p:spPr>
          <a:xfrm>
            <a:off x="903111" y="3429000"/>
            <a:ext cx="10690578" cy="3139321"/>
          </a:xfrm>
          <a:prstGeom prst="rect">
            <a:avLst/>
          </a:prstGeom>
          <a:noFill/>
        </p:spPr>
        <p:txBody>
          <a:bodyPr wrap="square" rtlCol="0">
            <a:spAutoFit/>
          </a:bodyPr>
          <a:lstStyle/>
          <a:p>
            <a:pPr indent="270510" algn="just"/>
            <a:r>
              <a:rPr lang="fr-FR" sz="3000" kern="100" dirty="0">
                <a:effectLst/>
                <a:latin typeface="Times New Roman" panose="02020603050405020304" pitchFamily="18" charset="0"/>
                <a:ea typeface="Calibri" panose="020F0502020204030204" pitchFamily="34" charset="0"/>
                <a:cs typeface="Times New Roman" panose="02020603050405020304" pitchFamily="18" charset="0"/>
              </a:rPr>
              <a:t>Puis rentrée chez elle, elle se met nue devant la glace</a:t>
            </a:r>
            <a:r>
              <a:rPr lang="fr-FR" sz="3000" i="1"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indent="270510" algn="just"/>
            <a:endParaRPr lang="fr-FR" sz="3000" i="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270510" algn="just"/>
            <a:r>
              <a:rPr lang="fr-FR" sz="3000" b="1" kern="100" dirty="0">
                <a:effectLst/>
                <a:latin typeface="Times New Roman" panose="02020603050405020304" pitchFamily="18" charset="0"/>
                <a:ea typeface="Calibri" panose="020F0502020204030204" pitchFamily="34" charset="0"/>
                <a:cs typeface="Times New Roman" panose="02020603050405020304" pitchFamily="18" charset="0"/>
              </a:rPr>
              <a:t>« Elle se trouva toujours la même et cela lui parut impossible. Elle se sentait la peau comme détachée du corps et des frissons de froid la parcouraient encore. Mais elle n’avait pas changé, elle était pâle et blanche comme toujours. » </a:t>
            </a:r>
            <a:endParaRPr lang="fr-FR" sz="3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1704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F9F0201-4490-3B19-1E30-5FBE93AAF29A}"/>
              </a:ext>
            </a:extLst>
          </p:cNvPr>
          <p:cNvSpPr txBox="1"/>
          <p:nvPr/>
        </p:nvSpPr>
        <p:spPr>
          <a:xfrm>
            <a:off x="677731" y="0"/>
            <a:ext cx="11040136" cy="7017306"/>
          </a:xfrm>
          <a:prstGeom prst="rect">
            <a:avLst/>
          </a:prstGeom>
          <a:noFill/>
        </p:spPr>
        <p:txBody>
          <a:bodyPr wrap="square">
            <a:spAutoFit/>
          </a:bodyPr>
          <a:lstStyle/>
          <a:p>
            <a:pPr indent="180340" algn="just"/>
            <a:r>
              <a:rPr lang="fr-FR" sz="3000" b="1" kern="0" dirty="0">
                <a:effectLst/>
                <a:latin typeface="Times New Roman" panose="02020603050405020304" pitchFamily="18" charset="0"/>
                <a:ea typeface="Calibri" panose="020F0502020204030204" pitchFamily="34" charset="0"/>
                <a:cs typeface="Times New Roman" panose="02020603050405020304" pitchFamily="18" charset="0"/>
              </a:rPr>
              <a:t>« Nous nous regardâmes. Il était évident d’après sa voix que c’était une femme du monde. […]</a:t>
            </a:r>
            <a:endParaRPr lang="fr-FR" sz="3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r>
              <a:rPr lang="fr-FR" sz="3000" b="1" kern="0" dirty="0">
                <a:effectLst/>
                <a:latin typeface="Times New Roman" panose="02020603050405020304" pitchFamily="18" charset="0"/>
                <a:ea typeface="Calibri" panose="020F0502020204030204" pitchFamily="34" charset="0"/>
                <a:cs typeface="Times New Roman" panose="02020603050405020304" pitchFamily="18" charset="0"/>
              </a:rPr>
              <a:t>« Nous venons voir Poli, dit Pieretto avec un sourire, nous sommes…</a:t>
            </a:r>
            <a:endParaRPr lang="fr-FR" sz="3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Times New Roman" panose="02020603050405020304" pitchFamily="18" charset="0"/>
              <a:buChar char="—"/>
            </a:pPr>
            <a:r>
              <a:rPr lang="fr-FR" sz="3000" b="1" kern="0" dirty="0">
                <a:effectLst/>
                <a:latin typeface="Times New Roman" panose="02020603050405020304" pitchFamily="18" charset="0"/>
                <a:ea typeface="Calibri" panose="020F0502020204030204" pitchFamily="34" charset="0"/>
                <a:cs typeface="Times New Roman" panose="02020603050405020304" pitchFamily="18" charset="0"/>
              </a:rPr>
              <a:t> Poli ? »</a:t>
            </a:r>
            <a:endParaRPr lang="fr-FR" sz="3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r>
              <a:rPr lang="fr-FR" sz="3000" b="1" kern="0" dirty="0">
                <a:effectLst/>
                <a:latin typeface="Times New Roman" panose="02020603050405020304" pitchFamily="18" charset="0"/>
                <a:ea typeface="Calibri" panose="020F0502020204030204" pitchFamily="34" charset="0"/>
                <a:cs typeface="Times New Roman" panose="02020603050405020304" pitchFamily="18" charset="0"/>
              </a:rPr>
              <a:t>La jeune femme haussa les sourcils, comme offensée. Pour ne pas regarder ses jambes, je dus détourner les yeux mais de toute façon je me sentais un bon  à rien.</a:t>
            </a:r>
            <a:endParaRPr lang="fr-FR" sz="3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r>
              <a:rPr lang="fr-FR" sz="3000" b="1" kern="0" dirty="0">
                <a:effectLst/>
                <a:latin typeface="Times New Roman" panose="02020603050405020304" pitchFamily="18" charset="0"/>
                <a:ea typeface="Calibri" panose="020F0502020204030204" pitchFamily="34" charset="0"/>
                <a:cs typeface="Times New Roman" panose="02020603050405020304" pitchFamily="18" charset="0"/>
              </a:rPr>
              <a:t>« Nous sommes des amis de Poli, dit Pieretto, nous avons fait sa connaissance à Turin. Dites-nous comment il va. »</a:t>
            </a:r>
            <a:endParaRPr lang="fr-FR" sz="3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r>
              <a:rPr lang="fr-FR" sz="3000" b="1" kern="0" dirty="0">
                <a:effectLst/>
                <a:latin typeface="Times New Roman" panose="02020603050405020304" pitchFamily="18" charset="0"/>
                <a:ea typeface="Calibri" panose="020F0502020204030204" pitchFamily="34" charset="0"/>
                <a:cs typeface="Times New Roman" panose="02020603050405020304" pitchFamily="18" charset="0"/>
              </a:rPr>
              <a:t>Elle ne sembla pas apprécier cela non plus, car sa grimace se changea en un sourire agacé et elle nous regarda avec impatience.</a:t>
            </a:r>
            <a:endParaRPr lang="fr-FR" sz="3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r>
              <a:rPr lang="fr-FR" sz="3000" b="1" kern="0" dirty="0">
                <a:effectLst/>
                <a:latin typeface="Times New Roman" panose="02020603050405020304" pitchFamily="18" charset="0"/>
                <a:ea typeface="Calibri" panose="020F0502020204030204" pitchFamily="34" charset="0"/>
                <a:cs typeface="Times New Roman" panose="02020603050405020304" pitchFamily="18" charset="0"/>
              </a:rPr>
              <a:t>À ce moment-là, Oreste déboucha de l’allée, tout agité, en s’exclamant : « Poli est là avec sa femme. Vous saviez qu’il avait une femme… ? »</a:t>
            </a:r>
            <a:endParaRPr lang="fr-FR" sz="3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523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F7460B8-25B9-334A-A9B4-B57EBBFC74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364354"/>
            <a:ext cx="3714899" cy="5748754"/>
          </a:xfrm>
          <a:prstGeom prst="rect">
            <a:avLst/>
          </a:prstGeom>
        </p:spPr>
      </p:pic>
      <p:sp>
        <p:nvSpPr>
          <p:cNvPr id="5" name="ZoneTexte 4">
            <a:extLst>
              <a:ext uri="{FF2B5EF4-FFF2-40B4-BE49-F238E27FC236}">
                <a16:creationId xmlns:a16="http://schemas.microsoft.com/office/drawing/2014/main" id="{19CF3F15-33EE-CBD8-FEE7-7421D7851766}"/>
              </a:ext>
            </a:extLst>
          </p:cNvPr>
          <p:cNvSpPr txBox="1"/>
          <p:nvPr/>
        </p:nvSpPr>
        <p:spPr>
          <a:xfrm>
            <a:off x="6096000" y="145576"/>
            <a:ext cx="3340250" cy="6186309"/>
          </a:xfrm>
          <a:prstGeom prst="rect">
            <a:avLst/>
          </a:prstGeom>
          <a:noFill/>
        </p:spPr>
        <p:txBody>
          <a:bodyPr wrap="square">
            <a:spAutoFit/>
          </a:bodyPr>
          <a:lstStyle/>
          <a:p>
            <a:pPr algn="ctr"/>
            <a:r>
              <a:rPr lang="it-IT" sz="4400" b="1" dirty="0">
                <a:latin typeface="Times New Roman" panose="02020603050405020304" pitchFamily="18" charset="0"/>
                <a:cs typeface="Times New Roman" panose="02020603050405020304" pitchFamily="18" charset="0"/>
              </a:rPr>
              <a:t>“Vorrei parlare con Carlo, perché mi capirebbe, ma Carlo non c'è perché in America”. </a:t>
            </a:r>
            <a:endParaRPr lang="fr-FR" sz="4400" b="1" dirty="0">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F1A64DD7-4BBD-F388-246A-176806DD22A1}"/>
              </a:ext>
            </a:extLst>
          </p:cNvPr>
          <p:cNvSpPr txBox="1"/>
          <p:nvPr/>
        </p:nvSpPr>
        <p:spPr>
          <a:xfrm>
            <a:off x="1473797" y="5589888"/>
            <a:ext cx="3424442" cy="523220"/>
          </a:xfrm>
          <a:prstGeom prst="rect">
            <a:avLst/>
          </a:prstGeom>
          <a:noFill/>
        </p:spPr>
        <p:txBody>
          <a:bodyPr wrap="square" rtlCol="0">
            <a:spAutoFit/>
          </a:bodyPr>
          <a:lstStyle/>
          <a:p>
            <a:r>
              <a:rPr lang="fr-FR" sz="2800" dirty="0">
                <a:solidFill>
                  <a:schemeClr val="bg1"/>
                </a:solidFill>
                <a:latin typeface="Times New Roman" panose="02020603050405020304" pitchFamily="18" charset="0"/>
                <a:cs typeface="Times New Roman" panose="02020603050405020304" pitchFamily="18" charset="0"/>
              </a:rPr>
              <a:t>Il conte Carlo Grillo</a:t>
            </a:r>
          </a:p>
        </p:txBody>
      </p:sp>
    </p:spTree>
    <p:extLst>
      <p:ext uri="{BB962C8B-B14F-4D97-AF65-F5344CB8AC3E}">
        <p14:creationId xmlns:p14="http://schemas.microsoft.com/office/powerpoint/2010/main" val="38929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D4EC768-BA72-8191-7A09-64BF1D337091}"/>
              </a:ext>
            </a:extLst>
          </p:cNvPr>
          <p:cNvSpPr txBox="1"/>
          <p:nvPr/>
        </p:nvSpPr>
        <p:spPr>
          <a:xfrm>
            <a:off x="398033" y="151179"/>
            <a:ext cx="11897958" cy="6555641"/>
          </a:xfrm>
          <a:prstGeom prst="rect">
            <a:avLst/>
          </a:prstGeom>
          <a:solidFill>
            <a:schemeClr val="tx1">
              <a:lumMod val="65000"/>
              <a:lumOff val="35000"/>
            </a:schemeClr>
          </a:solidFill>
        </p:spPr>
        <p:txBody>
          <a:bodyPr wrap="square" rtlCol="0">
            <a:spAutoFit/>
          </a:bodyPr>
          <a:lstStyle/>
          <a:p>
            <a:endParaRPr lang="fr-FR" sz="1200" dirty="0">
              <a:solidFill>
                <a:schemeClr val="bg1"/>
              </a:solidFill>
              <a:latin typeface="Times New Roman" panose="02020603050405020304" pitchFamily="18" charset="0"/>
              <a:cs typeface="Times New Roman" panose="02020603050405020304" pitchFamily="18" charset="0"/>
            </a:endParaRPr>
          </a:p>
          <a:p>
            <a:r>
              <a:rPr lang="fr-FR" sz="3200" dirty="0">
                <a:solidFill>
                  <a:schemeClr val="bg1"/>
                </a:solidFill>
                <a:latin typeface="Times New Roman" panose="02020603050405020304" pitchFamily="18" charset="0"/>
                <a:cs typeface="Times New Roman" panose="02020603050405020304" pitchFamily="18" charset="0"/>
              </a:rPr>
              <a:t>INTRODUCTION</a:t>
            </a:r>
            <a:r>
              <a:rPr lang="fr-FR" sz="3600" dirty="0">
                <a:solidFill>
                  <a:schemeClr val="bg1"/>
                </a:solidFill>
                <a:latin typeface="Times New Roman" panose="02020603050405020304" pitchFamily="18" charset="0"/>
                <a:cs typeface="Times New Roman" panose="02020603050405020304" pitchFamily="18" charset="0"/>
              </a:rPr>
              <a:t> : pourquoi Cesare Pavese ?</a:t>
            </a:r>
          </a:p>
          <a:p>
            <a:endParaRPr lang="fr-FR" sz="3600" dirty="0">
              <a:solidFill>
                <a:schemeClr val="bg1"/>
              </a:solidFill>
              <a:latin typeface="Times New Roman" panose="02020603050405020304" pitchFamily="18" charset="0"/>
              <a:cs typeface="Times New Roman" panose="02020603050405020304" pitchFamily="18" charset="0"/>
            </a:endParaRPr>
          </a:p>
          <a:p>
            <a:r>
              <a:rPr lang="fr-FR" sz="3600" dirty="0">
                <a:solidFill>
                  <a:schemeClr val="bg1"/>
                </a:solidFill>
                <a:latin typeface="Times New Roman" panose="02020603050405020304" pitchFamily="18" charset="0"/>
                <a:cs typeface="Times New Roman" panose="02020603050405020304" pitchFamily="18" charset="0"/>
              </a:rPr>
              <a:t>1 – Repères biographiques</a:t>
            </a:r>
          </a:p>
          <a:p>
            <a:r>
              <a:rPr lang="fr-FR" sz="3600" dirty="0">
                <a:solidFill>
                  <a:schemeClr val="bg1"/>
                </a:solidFill>
                <a:latin typeface="Times New Roman" panose="02020603050405020304" pitchFamily="18" charset="0"/>
                <a:cs typeface="Times New Roman" panose="02020603050405020304" pitchFamily="18" charset="0"/>
              </a:rPr>
              <a:t>2 – Aux origines sont les </a:t>
            </a:r>
            <a:r>
              <a:rPr lang="fr-FR" sz="3600" i="1" dirty="0">
                <a:solidFill>
                  <a:schemeClr val="bg1"/>
                </a:solidFill>
                <a:latin typeface="Times New Roman" panose="02020603050405020304" pitchFamily="18" charset="0"/>
                <a:cs typeface="Times New Roman" panose="02020603050405020304" pitchFamily="18" charset="0"/>
              </a:rPr>
              <a:t>Langhe</a:t>
            </a:r>
          </a:p>
          <a:p>
            <a:r>
              <a:rPr lang="fr-FR" sz="3600" dirty="0">
                <a:solidFill>
                  <a:schemeClr val="bg1"/>
                </a:solidFill>
                <a:latin typeface="Times New Roman" panose="02020603050405020304" pitchFamily="18" charset="0"/>
                <a:cs typeface="Times New Roman" panose="02020603050405020304" pitchFamily="18" charset="0"/>
              </a:rPr>
              <a:t>3 – Les principaux romans </a:t>
            </a:r>
          </a:p>
          <a:p>
            <a:r>
              <a:rPr lang="fr-FR" sz="3600" dirty="0">
                <a:solidFill>
                  <a:schemeClr val="bg1"/>
                </a:solidFill>
                <a:latin typeface="Times New Roman" panose="02020603050405020304" pitchFamily="18" charset="0"/>
                <a:cs typeface="Times New Roman" panose="02020603050405020304" pitchFamily="18" charset="0"/>
              </a:rPr>
              <a:t>4 – </a:t>
            </a:r>
            <a:r>
              <a:rPr lang="fr-FR" sz="3600" i="1" dirty="0">
                <a:solidFill>
                  <a:schemeClr val="bg1"/>
                </a:solidFill>
                <a:latin typeface="Times New Roman" panose="02020603050405020304" pitchFamily="18" charset="0"/>
                <a:cs typeface="Times New Roman" panose="02020603050405020304" pitchFamily="18" charset="0"/>
              </a:rPr>
              <a:t>Le métier de vivre – Il mestiere di vivere </a:t>
            </a:r>
            <a:r>
              <a:rPr lang="fr-FR" sz="3600" dirty="0">
                <a:solidFill>
                  <a:schemeClr val="bg1"/>
                </a:solidFill>
                <a:latin typeface="Times New Roman" panose="02020603050405020304" pitchFamily="18" charset="0"/>
                <a:cs typeface="Times New Roman" panose="02020603050405020304" pitchFamily="18" charset="0"/>
              </a:rPr>
              <a:t>: journal</a:t>
            </a:r>
            <a:endParaRPr lang="fr-FR" sz="3600" i="1" dirty="0">
              <a:solidFill>
                <a:schemeClr val="bg1"/>
              </a:solidFill>
              <a:latin typeface="Times New Roman" panose="02020603050405020304" pitchFamily="18" charset="0"/>
              <a:cs typeface="Times New Roman" panose="02020603050405020304" pitchFamily="18" charset="0"/>
            </a:endParaRPr>
          </a:p>
          <a:p>
            <a:r>
              <a:rPr lang="fr-FR" sz="3600" dirty="0">
                <a:solidFill>
                  <a:schemeClr val="bg1"/>
                </a:solidFill>
                <a:latin typeface="Times New Roman" panose="02020603050405020304" pitchFamily="18" charset="0"/>
                <a:cs typeface="Times New Roman" panose="02020603050405020304" pitchFamily="18" charset="0"/>
              </a:rPr>
              <a:t>5 – Au début fut la poésie…</a:t>
            </a:r>
          </a:p>
          <a:p>
            <a:r>
              <a:rPr lang="fr-FR" sz="3600" dirty="0">
                <a:solidFill>
                  <a:schemeClr val="bg1"/>
                </a:solidFill>
                <a:latin typeface="Times New Roman" panose="02020603050405020304" pitchFamily="18" charset="0"/>
                <a:cs typeface="Times New Roman" panose="02020603050405020304" pitchFamily="18" charset="0"/>
              </a:rPr>
              <a:t>6 – </a:t>
            </a:r>
            <a:r>
              <a:rPr lang="fr-FR" sz="3600" dirty="0">
                <a:solidFill>
                  <a:schemeClr val="bg1"/>
                </a:solidFill>
                <a:effectLst/>
                <a:latin typeface="Times New Roman" panose="02020603050405020304" pitchFamily="18" charset="0"/>
                <a:ea typeface="Calibri" panose="020F0502020204030204" pitchFamily="34" charset="0"/>
              </a:rPr>
              <a:t>Les femmes dans les romans de Pavese et les femmes dans sa vie</a:t>
            </a:r>
            <a:endParaRPr lang="fr-FR" sz="3600" dirty="0">
              <a:solidFill>
                <a:schemeClr val="bg1"/>
              </a:solidFill>
              <a:latin typeface="Times New Roman" panose="02020603050405020304" pitchFamily="18" charset="0"/>
              <a:cs typeface="Times New Roman" panose="02020603050405020304" pitchFamily="18" charset="0"/>
            </a:endParaRPr>
          </a:p>
          <a:p>
            <a:endParaRPr lang="fr-FR" sz="1200" dirty="0">
              <a:solidFill>
                <a:schemeClr val="bg1"/>
              </a:solidFill>
              <a:latin typeface="Times New Roman" panose="02020603050405020304" pitchFamily="18" charset="0"/>
              <a:cs typeface="Times New Roman" panose="02020603050405020304" pitchFamily="18" charset="0"/>
            </a:endParaRPr>
          </a:p>
          <a:p>
            <a:pPr algn="just"/>
            <a:r>
              <a:rPr lang="fr-FR" sz="3200" dirty="0">
                <a:solidFill>
                  <a:schemeClr val="bg1"/>
                </a:solidFill>
                <a:latin typeface="Times New Roman" panose="02020603050405020304" pitchFamily="18" charset="0"/>
                <a:cs typeface="Times New Roman" panose="02020603050405020304" pitchFamily="18" charset="0"/>
              </a:rPr>
              <a:t>CONCLUSION</a:t>
            </a:r>
            <a:r>
              <a:rPr lang="fr-FR" sz="3600" dirty="0">
                <a:solidFill>
                  <a:schemeClr val="bg1"/>
                </a:solidFill>
                <a:latin typeface="Times New Roman" panose="02020603050405020304" pitchFamily="18" charset="0"/>
                <a:cs typeface="Times New Roman" panose="02020603050405020304" pitchFamily="18" charset="0"/>
              </a:rPr>
              <a:t> : l’obligatoire suicide.</a:t>
            </a:r>
          </a:p>
          <a:p>
            <a:endParaRPr lang="fr-FR" sz="3600" dirty="0">
              <a:solidFill>
                <a:schemeClr val="bg1"/>
              </a:solidFill>
              <a:latin typeface="Times New Roman" panose="02020603050405020304" pitchFamily="18" charset="0"/>
              <a:cs typeface="Times New Roman" panose="02020603050405020304" pitchFamily="18" charset="0"/>
            </a:endParaRPr>
          </a:p>
        </p:txBody>
      </p:sp>
      <p:pic>
        <p:nvPicPr>
          <p:cNvPr id="3" name="Image 2">
            <a:extLst>
              <a:ext uri="{FF2B5EF4-FFF2-40B4-BE49-F238E27FC236}">
                <a16:creationId xmlns:a16="http://schemas.microsoft.com/office/drawing/2014/main" id="{D10B940C-2B35-46DF-4C5E-747C9AB88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7063" y="0"/>
            <a:ext cx="2608928" cy="3210988"/>
          </a:xfrm>
          <a:prstGeom prst="rect">
            <a:avLst/>
          </a:prstGeom>
        </p:spPr>
      </p:pic>
    </p:spTree>
    <p:extLst>
      <p:ext uri="{BB962C8B-B14F-4D97-AF65-F5344CB8AC3E}">
        <p14:creationId xmlns:p14="http://schemas.microsoft.com/office/powerpoint/2010/main" val="362572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E59C7DD-45EF-9D81-5031-7479F42605F6}"/>
              </a:ext>
            </a:extLst>
          </p:cNvPr>
          <p:cNvSpPr txBox="1"/>
          <p:nvPr/>
        </p:nvSpPr>
        <p:spPr>
          <a:xfrm>
            <a:off x="892885" y="606675"/>
            <a:ext cx="9972339" cy="6001643"/>
          </a:xfrm>
          <a:prstGeom prst="rect">
            <a:avLst/>
          </a:prstGeom>
          <a:noFill/>
        </p:spPr>
        <p:txBody>
          <a:bodyPr wrap="square">
            <a:spAutoFit/>
          </a:bodyPr>
          <a:lstStyle/>
          <a:p>
            <a:pPr indent="180340" algn="just"/>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 Elle s’est trouvée mal, quel malheur ! » dit la femme de chambre en rentrant dans ma chambre. Mais ses yeux brillaient et elle n’y tint plus : elle me raconta tout. Cette jeune femme était arrivée le matin même à l’hôtel, elle revenait seule d’une fête, d’un bal. Elle s’était enfermée dans sa chambre : elle n’avait pas bougé de toute la journée. Quelqu’un avait téléphoné, on avait cherché à la joindre ; un policier avait ouvert. La jeune femme était sur son lit, mourante.</a:t>
            </a:r>
            <a:endParaRPr lang="fr-FR" sz="3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 S’empoisonner pendant le carnaval, continuait la femme de chambre, quel dommage ! Et ses parents sont tellement riches… »</a:t>
            </a:r>
            <a:endParaRPr lang="fr-FR"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6581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939B36E-1305-5B08-EC60-60F5F2CF9240}"/>
              </a:ext>
            </a:extLst>
          </p:cNvPr>
          <p:cNvSpPr txBox="1"/>
          <p:nvPr/>
        </p:nvSpPr>
        <p:spPr>
          <a:xfrm>
            <a:off x="494853" y="0"/>
            <a:ext cx="11274012" cy="6894195"/>
          </a:xfrm>
          <a:prstGeom prst="rect">
            <a:avLst/>
          </a:prstGeom>
          <a:noFill/>
        </p:spPr>
        <p:txBody>
          <a:bodyPr wrap="square">
            <a:spAutoFit/>
          </a:bodyPr>
          <a:lstStyle/>
          <a:p>
            <a:pPr indent="270510" algn="just"/>
            <a:r>
              <a:rPr lang="fr-FR" sz="2600" b="1" kern="100" dirty="0">
                <a:effectLst/>
                <a:latin typeface="Times New Roman" panose="02020603050405020304" pitchFamily="18" charset="0"/>
                <a:ea typeface="Calibri" panose="020F0502020204030204" pitchFamily="34" charset="0"/>
                <a:cs typeface="Times New Roman" panose="02020603050405020304" pitchFamily="18" charset="0"/>
              </a:rPr>
              <a:t>16 août </a:t>
            </a:r>
          </a:p>
          <a:p>
            <a:pPr indent="270510" algn="just"/>
            <a:r>
              <a:rPr lang="fr-FR" sz="2600" b="1" kern="100" dirty="0">
                <a:effectLst/>
                <a:latin typeface="Times New Roman" panose="02020603050405020304" pitchFamily="18" charset="0"/>
                <a:ea typeface="Calibri" panose="020F0502020204030204" pitchFamily="34" charset="0"/>
                <a:cs typeface="Times New Roman" panose="02020603050405020304" pitchFamily="18" charset="0"/>
              </a:rPr>
              <a:t>« C’est la première fois que je fais le bilan d’une année non encore terminée.</a:t>
            </a:r>
            <a:endParaRPr lang="fr-FR" sz="26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600" b="1" kern="100" dirty="0">
                <a:effectLst/>
                <a:latin typeface="Times New Roman" panose="02020603050405020304" pitchFamily="18" charset="0"/>
                <a:ea typeface="Calibri" panose="020F0502020204030204" pitchFamily="34" charset="0"/>
                <a:cs typeface="Times New Roman" panose="02020603050405020304" pitchFamily="18" charset="0"/>
              </a:rPr>
              <a:t>Dans mon métier, donc, je suis roi.</a:t>
            </a:r>
            <a:endParaRPr lang="fr-FR" sz="26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600" b="1" kern="100" dirty="0">
                <a:effectLst/>
                <a:latin typeface="Times New Roman" panose="02020603050405020304" pitchFamily="18" charset="0"/>
                <a:ea typeface="Calibri" panose="020F0502020204030204" pitchFamily="34" charset="0"/>
                <a:cs typeface="Times New Roman" panose="02020603050405020304" pitchFamily="18" charset="0"/>
              </a:rPr>
              <a:t>En dix ans, j’ai tout fait. Quand je pense aux hésitations de l’époque.</a:t>
            </a:r>
            <a:endParaRPr lang="fr-FR" sz="26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600" b="1" kern="100" dirty="0">
                <a:effectLst/>
                <a:latin typeface="Times New Roman" panose="02020603050405020304" pitchFamily="18" charset="0"/>
                <a:ea typeface="Calibri" panose="020F0502020204030204" pitchFamily="34" charset="0"/>
                <a:cs typeface="Times New Roman" panose="02020603050405020304" pitchFamily="18" charset="0"/>
              </a:rPr>
              <a:t>Dans ma vie, je suis plus désespéré et plus perdu qu’à cette époque. Qu’ai-je assemblé ? Rien. Pendant quelques années, j’ai ignoré mes </a:t>
            </a:r>
            <a:r>
              <a:rPr lang="fr-FR"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tares</a:t>
            </a:r>
            <a:r>
              <a:rPr lang="fr-FR" sz="2600" b="1" kern="100" dirty="0">
                <a:effectLst/>
                <a:latin typeface="Times New Roman" panose="02020603050405020304" pitchFamily="18" charset="0"/>
                <a:ea typeface="Calibri" panose="020F0502020204030204" pitchFamily="34" charset="0"/>
                <a:cs typeface="Times New Roman" panose="02020603050405020304" pitchFamily="18" charset="0"/>
              </a:rPr>
              <a:t>, j’ai vécu comme si elles n’existaient pas. J’ai été stoïque. Était-ce de l’héroïsme ? Non, je n’ai pas eu de mal. Et puis, au premier assaut de « l’inquiète angoissante », je suis retombé dans les sables mouvants. Depuis mars, je m’y débats. Les noms sont sans importance. Sont-ils autre chose que des noms sans importance. Sont-ils autre chose que des noms de hasard, des noms fortuits — si ce n’était pas ceux-là, d’autres ? Il reste que, maintenant, je sais quel est mon plus grand triomphe — et à ce triomphe, il manque la chair, il manque le sang, il manque la vie.</a:t>
            </a:r>
            <a:endParaRPr lang="fr-FR" sz="26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600" b="1" kern="100" dirty="0">
                <a:effectLst/>
                <a:latin typeface="Times New Roman" panose="02020603050405020304" pitchFamily="18" charset="0"/>
                <a:ea typeface="Calibri" panose="020F0502020204030204" pitchFamily="34" charset="0"/>
                <a:cs typeface="Times New Roman" panose="02020603050405020304" pitchFamily="18" charset="0"/>
              </a:rPr>
              <a:t>Je n’ai plus rien à désirer sur cette terre, sauf cette chose que quinze années d’échec excluent désormais.</a:t>
            </a:r>
            <a:endParaRPr lang="fr-FR" sz="2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2600" b="1" dirty="0">
                <a:effectLst/>
                <a:latin typeface="Times New Roman" panose="02020603050405020304" pitchFamily="18" charset="0"/>
                <a:ea typeface="Calibri" panose="020F0502020204030204" pitchFamily="34" charset="0"/>
              </a:rPr>
              <a:t>Voilà le bilan de cette année non terminée et que je ne terminerai pas. »</a:t>
            </a:r>
            <a:endParaRPr lang="fr-FR" sz="2600" dirty="0"/>
          </a:p>
        </p:txBody>
      </p:sp>
    </p:spTree>
    <p:extLst>
      <p:ext uri="{BB962C8B-B14F-4D97-AF65-F5344CB8AC3E}">
        <p14:creationId xmlns:p14="http://schemas.microsoft.com/office/powerpoint/2010/main" val="366988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C7CD8B6-8077-D933-1A7A-719B4A33AC5E}"/>
              </a:ext>
            </a:extLst>
          </p:cNvPr>
          <p:cNvSpPr txBox="1"/>
          <p:nvPr/>
        </p:nvSpPr>
        <p:spPr>
          <a:xfrm>
            <a:off x="451821" y="269897"/>
            <a:ext cx="9100970" cy="6001643"/>
          </a:xfrm>
          <a:prstGeom prst="rect">
            <a:avLst/>
          </a:prstGeom>
          <a:noFill/>
        </p:spPr>
        <p:txBody>
          <a:bodyPr wrap="square">
            <a:spAutoFit/>
          </a:bodyPr>
          <a:lstStyle/>
          <a:p>
            <a:pPr algn="just"/>
            <a:r>
              <a:rPr lang="fr-FR" sz="3200" b="1" dirty="0">
                <a:effectLst/>
                <a:latin typeface="Times New Roman" panose="02020603050405020304" pitchFamily="18" charset="0"/>
                <a:ea typeface="Calibri" panose="020F0502020204030204" pitchFamily="34" charset="0"/>
              </a:rPr>
              <a:t>« Il était, parfois, très triste : mais nous avons cru, pendant longtemps, qu’il aurait guéri de cette tristesse au moment où il aurait pris la décision de devenir adulte, parce que sa tristesse nous semblait celle d’un jeune homme qui n’a pas encore touché terre et qui se meut dans le monde des rêves aride et solitaire. Parfois, le soir, il venait nous voir ; il s’asseyait pâle, avec sa petite écharpe au cou et il entortillait ses cheveux ou froissait une feuille de papier ; il ne disait mot de toute la soirée et ne répondait à aucune de nos questions. Et enfin, d’un coup, il prenait son manteau et s’en allait. » </a:t>
            </a:r>
            <a:endParaRPr lang="fr-FR" sz="2000" dirty="0"/>
          </a:p>
        </p:txBody>
      </p:sp>
      <p:sp>
        <p:nvSpPr>
          <p:cNvPr id="4" name="ZoneTexte 3">
            <a:extLst>
              <a:ext uri="{FF2B5EF4-FFF2-40B4-BE49-F238E27FC236}">
                <a16:creationId xmlns:a16="http://schemas.microsoft.com/office/drawing/2014/main" id="{0AF4351A-4D10-E9FC-1645-49466DF27AD9}"/>
              </a:ext>
            </a:extLst>
          </p:cNvPr>
          <p:cNvSpPr txBox="1"/>
          <p:nvPr/>
        </p:nvSpPr>
        <p:spPr>
          <a:xfrm>
            <a:off x="9941659" y="1536779"/>
            <a:ext cx="2144357" cy="3970318"/>
          </a:xfrm>
          <a:prstGeom prst="rect">
            <a:avLst/>
          </a:prstGeom>
          <a:noFill/>
        </p:spPr>
        <p:txBody>
          <a:bodyPr wrap="square" rtlCol="0">
            <a:spAutoFit/>
          </a:bodyPr>
          <a:lstStyle/>
          <a:p>
            <a:pPr algn="ctr"/>
            <a:r>
              <a:rPr lang="fr-FR" sz="2800" b="1" i="1" dirty="0">
                <a:solidFill>
                  <a:srgbClr val="C00000"/>
                </a:solidFill>
                <a:latin typeface="Times New Roman" panose="02020603050405020304" pitchFamily="18" charset="0"/>
                <a:ea typeface="Calibri" panose="020F0502020204030204" pitchFamily="34" charset="0"/>
              </a:rPr>
              <a:t>« </a:t>
            </a:r>
            <a:r>
              <a:rPr lang="fr-FR" sz="2800" b="1" dirty="0">
                <a:solidFill>
                  <a:srgbClr val="C00000"/>
                </a:solidFill>
                <a:latin typeface="Times New Roman" panose="02020603050405020304" pitchFamily="18" charset="0"/>
                <a:ea typeface="Calibri" panose="020F0502020204030204" pitchFamily="34" charset="0"/>
              </a:rPr>
              <a:t>Portrait d’un ami </a:t>
            </a:r>
            <a:r>
              <a:rPr lang="fr-FR" sz="2800" b="1" i="1" dirty="0">
                <a:solidFill>
                  <a:srgbClr val="C00000"/>
                </a:solidFill>
                <a:latin typeface="Times New Roman" panose="02020603050405020304" pitchFamily="18" charset="0"/>
                <a:ea typeface="Calibri" panose="020F0502020204030204" pitchFamily="34" charset="0"/>
              </a:rPr>
              <a:t>»</a:t>
            </a:r>
          </a:p>
          <a:p>
            <a:pPr algn="ctr"/>
            <a:endParaRPr lang="fr-FR" sz="2800" b="1" i="1" dirty="0">
              <a:solidFill>
                <a:srgbClr val="C00000"/>
              </a:solidFill>
              <a:latin typeface="Times New Roman" panose="02020603050405020304" pitchFamily="18" charset="0"/>
              <a:ea typeface="Calibri" panose="020F0502020204030204" pitchFamily="34" charset="0"/>
            </a:endParaRPr>
          </a:p>
          <a:p>
            <a:pPr algn="ctr"/>
            <a:r>
              <a:rPr lang="fr-FR" sz="2800" b="1" dirty="0">
                <a:solidFill>
                  <a:srgbClr val="C00000"/>
                </a:solidFill>
                <a:latin typeface="Times New Roman" panose="02020603050405020304" pitchFamily="18" charset="0"/>
                <a:ea typeface="Calibri" panose="020F0502020204030204" pitchFamily="34" charset="0"/>
              </a:rPr>
              <a:t>Natalia Ginzburg</a:t>
            </a:r>
          </a:p>
          <a:p>
            <a:pPr algn="ctr"/>
            <a:endParaRPr lang="fr-FR" sz="2800" b="1" dirty="0">
              <a:solidFill>
                <a:srgbClr val="C00000"/>
              </a:solidFill>
              <a:latin typeface="Times New Roman" panose="02020603050405020304" pitchFamily="18" charset="0"/>
              <a:ea typeface="Calibri" panose="020F0502020204030204" pitchFamily="34" charset="0"/>
            </a:endParaRPr>
          </a:p>
          <a:p>
            <a:pPr algn="ctr"/>
            <a:r>
              <a:rPr lang="fr-FR" sz="2800" b="1" i="1" dirty="0">
                <a:solidFill>
                  <a:srgbClr val="C00000"/>
                </a:solidFill>
                <a:effectLst/>
                <a:latin typeface="Times New Roman" panose="02020603050405020304" pitchFamily="18" charset="0"/>
                <a:ea typeface="Calibri" panose="020F0502020204030204" pitchFamily="34" charset="0"/>
              </a:rPr>
              <a:t>In Cesare Pavese,</a:t>
            </a:r>
          </a:p>
          <a:p>
            <a:pPr algn="ctr"/>
            <a:r>
              <a:rPr lang="fr-FR" sz="2800" b="1" i="1" dirty="0">
                <a:solidFill>
                  <a:srgbClr val="C00000"/>
                </a:solidFill>
                <a:effectLst/>
                <a:latin typeface="Times New Roman" panose="02020603050405020304" pitchFamily="18" charset="0"/>
                <a:ea typeface="Calibri" panose="020F0502020204030204" pitchFamily="34" charset="0"/>
              </a:rPr>
              <a:t>Œuvres</a:t>
            </a:r>
            <a:r>
              <a:rPr lang="fr-FR" sz="2800" b="1" dirty="0">
                <a:solidFill>
                  <a:srgbClr val="C00000"/>
                </a:solidFill>
                <a:latin typeface="Times New Roman" panose="02020603050405020304" pitchFamily="18" charset="0"/>
                <a:ea typeface="Calibri" panose="020F0502020204030204" pitchFamily="34" charset="0"/>
              </a:rPr>
              <a:t>.</a:t>
            </a:r>
            <a:endParaRPr lang="fr-FR" sz="2800" dirty="0">
              <a:solidFill>
                <a:srgbClr val="C00000"/>
              </a:solidFill>
            </a:endParaRPr>
          </a:p>
        </p:txBody>
      </p:sp>
    </p:spTree>
    <p:extLst>
      <p:ext uri="{BB962C8B-B14F-4D97-AF65-F5344CB8AC3E}">
        <p14:creationId xmlns:p14="http://schemas.microsoft.com/office/powerpoint/2010/main" val="1662873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F1CB154-24B8-E7B4-33F4-43ECEA37A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0706" cy="6858000"/>
          </a:xfrm>
          <a:prstGeom prst="rect">
            <a:avLst/>
          </a:prstGeom>
        </p:spPr>
      </p:pic>
      <p:sp>
        <p:nvSpPr>
          <p:cNvPr id="4" name="ZoneTexte 3">
            <a:extLst>
              <a:ext uri="{FF2B5EF4-FFF2-40B4-BE49-F238E27FC236}">
                <a16:creationId xmlns:a16="http://schemas.microsoft.com/office/drawing/2014/main" id="{C42CB68D-86FC-91EF-5268-17570614A9A0}"/>
              </a:ext>
            </a:extLst>
          </p:cNvPr>
          <p:cNvSpPr txBox="1"/>
          <p:nvPr/>
        </p:nvSpPr>
        <p:spPr>
          <a:xfrm>
            <a:off x="9437537" y="1027024"/>
            <a:ext cx="2237590" cy="3108543"/>
          </a:xfrm>
          <a:prstGeom prst="rect">
            <a:avLst/>
          </a:prstGeom>
          <a:noFill/>
        </p:spPr>
        <p:txBody>
          <a:bodyPr wrap="square" rtlCol="0">
            <a:spAutoFit/>
          </a:bodyPr>
          <a:lstStyle/>
          <a:p>
            <a:pPr algn="ctr"/>
            <a:r>
              <a:rPr lang="fr-FR" sz="2800" b="1" dirty="0">
                <a:solidFill>
                  <a:srgbClr val="FF0000"/>
                </a:solidFill>
              </a:rPr>
              <a:t>Edward Hopper</a:t>
            </a:r>
          </a:p>
          <a:p>
            <a:pPr algn="ctr"/>
            <a:endParaRPr lang="fr-FR" sz="2800" b="1" dirty="0">
              <a:solidFill>
                <a:srgbClr val="FF0000"/>
              </a:solidFill>
            </a:endParaRPr>
          </a:p>
          <a:p>
            <a:pPr algn="ctr"/>
            <a:endParaRPr lang="fr-FR" sz="2800" b="1" dirty="0">
              <a:solidFill>
                <a:srgbClr val="FF0000"/>
              </a:solidFill>
            </a:endParaRPr>
          </a:p>
          <a:p>
            <a:pPr algn="ctr"/>
            <a:r>
              <a:rPr lang="fr-FR" sz="2800" b="1" i="1" dirty="0">
                <a:solidFill>
                  <a:srgbClr val="FF0000"/>
                </a:solidFill>
              </a:rPr>
              <a:t>Morning sun</a:t>
            </a:r>
          </a:p>
          <a:p>
            <a:pPr algn="ctr"/>
            <a:endParaRPr lang="fr-FR" sz="2800" b="1" i="1" dirty="0">
              <a:solidFill>
                <a:srgbClr val="FF0000"/>
              </a:solidFill>
            </a:endParaRPr>
          </a:p>
          <a:p>
            <a:pPr algn="ctr"/>
            <a:r>
              <a:rPr lang="fr-FR" sz="2800" b="1" dirty="0">
                <a:solidFill>
                  <a:srgbClr val="FF0000"/>
                </a:solidFill>
              </a:rPr>
              <a:t>1952</a:t>
            </a:r>
          </a:p>
        </p:txBody>
      </p:sp>
    </p:spTree>
    <p:extLst>
      <p:ext uri="{BB962C8B-B14F-4D97-AF65-F5344CB8AC3E}">
        <p14:creationId xmlns:p14="http://schemas.microsoft.com/office/powerpoint/2010/main" val="130462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8455AFF-DE06-E48A-0D61-2D7506A9C549}"/>
              </a:ext>
            </a:extLst>
          </p:cNvPr>
          <p:cNvSpPr txBox="1"/>
          <p:nvPr/>
        </p:nvSpPr>
        <p:spPr>
          <a:xfrm>
            <a:off x="155986" y="-121511"/>
            <a:ext cx="6599816" cy="3870931"/>
          </a:xfrm>
          <a:prstGeom prst="rect">
            <a:avLst/>
          </a:prstGeom>
          <a:noFill/>
        </p:spPr>
        <p:txBody>
          <a:bodyPr wrap="square">
            <a:spAutoFit/>
          </a:bodyPr>
          <a:lstStyle/>
          <a:p>
            <a:pPr indent="270510" algn="just">
              <a:lnSpc>
                <a:spcPct val="200000"/>
              </a:lnSpc>
            </a:pPr>
            <a:r>
              <a:rPr lang="fr-FR" sz="20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PAYSAGE I</a:t>
            </a:r>
            <a:endParaRPr lang="fr-FR" sz="20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15000"/>
              </a:lnSpc>
            </a:pPr>
            <a:r>
              <a:rPr lang="fr-FR" sz="20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Ici sur la hauteur, la colline n’est plus cultivée.</a:t>
            </a:r>
            <a:endParaRPr lang="fr-FR" sz="20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15000"/>
              </a:lnSpc>
            </a:pPr>
            <a:r>
              <a:rPr lang="fr-FR" sz="20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Il y a les fougères, les roches dénudées et la stérilité.</a:t>
            </a:r>
            <a:endParaRPr lang="fr-FR" sz="20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15000"/>
              </a:lnSpc>
            </a:pPr>
            <a:r>
              <a:rPr lang="fr-FR" sz="20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Le travail ne sert à rien ici. Le sommet est brulé de soleil</a:t>
            </a:r>
            <a:endParaRPr lang="fr-FR" sz="20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15000"/>
              </a:lnSpc>
            </a:pPr>
            <a:r>
              <a:rPr lang="fr-FR" sz="20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et la seule fraîcheur, c’est l’haleine. Le plus dur</a:t>
            </a:r>
            <a:endParaRPr lang="fr-FR" sz="20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15000"/>
              </a:lnSpc>
            </a:pPr>
            <a:r>
              <a:rPr lang="fr-FR" sz="20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c’est de monter là-haut : l’ermite est venu une fois</a:t>
            </a:r>
            <a:endParaRPr lang="fr-FR" sz="20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15000"/>
              </a:lnSpc>
            </a:pPr>
            <a:r>
              <a:rPr lang="fr-FR" sz="20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et il y est resté depuis pour reprendre des forces.</a:t>
            </a:r>
            <a:endParaRPr lang="fr-FR" sz="20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15000"/>
              </a:lnSpc>
            </a:pPr>
            <a:r>
              <a:rPr lang="fr-FR" sz="20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L’ermite est vêtu d’une peau de chèvre</a:t>
            </a:r>
            <a:endParaRPr lang="fr-FR" sz="20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15000"/>
              </a:lnSpc>
            </a:pPr>
            <a:r>
              <a:rPr lang="fr-FR" sz="20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et il a une odeur faisandée de bête et de tabac</a:t>
            </a:r>
            <a:endParaRPr lang="fr-FR" sz="20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15000"/>
              </a:lnSpc>
            </a:pPr>
            <a:r>
              <a:rPr lang="fr-FR" sz="20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qui a imprégné la terre, les buissons et la grotte.</a:t>
            </a:r>
            <a:endParaRPr lang="fr-FR" sz="20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E22A2DE4-0434-F3E0-35F5-B87DB539D35A}"/>
              </a:ext>
            </a:extLst>
          </p:cNvPr>
          <p:cNvSpPr txBox="1"/>
          <p:nvPr/>
        </p:nvSpPr>
        <p:spPr>
          <a:xfrm>
            <a:off x="5034579" y="3429000"/>
            <a:ext cx="7243482" cy="3163045"/>
          </a:xfrm>
          <a:prstGeom prst="rect">
            <a:avLst/>
          </a:prstGeom>
          <a:noFill/>
        </p:spPr>
        <p:txBody>
          <a:bodyPr wrap="square">
            <a:spAutoFit/>
          </a:bodyPr>
          <a:lstStyle/>
          <a:p>
            <a:pPr indent="270510" algn="just">
              <a:lnSpc>
                <a:spcPct val="200000"/>
              </a:lnSpc>
            </a:pPr>
            <a:r>
              <a:rPr lang="fr-FR" sz="2000" b="1" kern="1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INDISCIPLINE</a:t>
            </a:r>
            <a:endParaRPr lang="fr-FR" sz="2000" b="1" kern="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15000"/>
              </a:lnSpc>
            </a:pPr>
            <a:r>
              <a:rPr lang="fr-FR" sz="2000" b="1" kern="1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L’ivrogne laisse derrière lui les maisons stupéfaites.</a:t>
            </a:r>
            <a:endParaRPr lang="fr-FR" sz="2000" b="1" kern="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15000"/>
              </a:lnSpc>
            </a:pPr>
            <a:r>
              <a:rPr lang="fr-FR" sz="2000" b="1" kern="1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C’est que n’importe qui ne se hasarde pas à se promener ivre</a:t>
            </a:r>
            <a:endParaRPr lang="fr-FR" sz="2000" b="1" kern="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15000"/>
              </a:lnSpc>
            </a:pPr>
            <a:r>
              <a:rPr lang="fr-FR" sz="2000" b="1" kern="1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en plein jour, au soleil. Il traverse la rue calmement,</a:t>
            </a:r>
            <a:endParaRPr lang="fr-FR" sz="2000" b="1" kern="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15000"/>
              </a:lnSpc>
            </a:pPr>
            <a:r>
              <a:rPr lang="fr-FR" sz="2000" b="1" kern="1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et pourrait s’enfiler dans les murs, car il y en a des murs.</a:t>
            </a:r>
            <a:endParaRPr lang="fr-FR" sz="2000" b="1" kern="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15000"/>
              </a:lnSpc>
            </a:pPr>
            <a:r>
              <a:rPr lang="fr-FR" sz="2000" b="1" kern="1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Seuls les chiens se promènent ainsi mais un chien s’arrête</a:t>
            </a:r>
            <a:endParaRPr lang="fr-FR" sz="2000" b="1" kern="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15000"/>
              </a:lnSpc>
            </a:pPr>
            <a:r>
              <a:rPr lang="fr-FR" sz="2000" b="1" kern="1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quand il sent une chienne et il la flaire avec soin.</a:t>
            </a:r>
            <a:endParaRPr lang="fr-FR" sz="2000" b="1" kern="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15000"/>
              </a:lnSpc>
            </a:pPr>
            <a:r>
              <a:rPr lang="fr-FR" sz="2000" b="1" kern="1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L’ivrogne ne regarde personne, et même pas les femmes.</a:t>
            </a:r>
            <a:endParaRPr lang="fr-FR" sz="2000" b="1" kern="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69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0F6B40C-17DB-C67F-0EC6-01A699D2C4F6}"/>
              </a:ext>
            </a:extLst>
          </p:cNvPr>
          <p:cNvSpPr txBox="1"/>
          <p:nvPr/>
        </p:nvSpPr>
        <p:spPr>
          <a:xfrm>
            <a:off x="441065" y="398033"/>
            <a:ext cx="3281080" cy="2246769"/>
          </a:xfrm>
          <a:prstGeom prst="rect">
            <a:avLst/>
          </a:prstGeom>
          <a:solidFill>
            <a:schemeClr val="tx1"/>
          </a:solidFill>
        </p:spPr>
        <p:txBody>
          <a:bodyPr wrap="square" rtlCol="0">
            <a:spAutoFit/>
          </a:bodyPr>
          <a:lstStyle/>
          <a:p>
            <a:r>
              <a:rPr lang="fr-FR" sz="2000" b="1" dirty="0">
                <a:solidFill>
                  <a:srgbClr val="FF0000"/>
                </a:solidFill>
              </a:rPr>
              <a:t>Terre rouge, terre noire,</a:t>
            </a:r>
          </a:p>
          <a:p>
            <a:r>
              <a:rPr lang="fr-FR" sz="2000" b="1" dirty="0">
                <a:solidFill>
                  <a:srgbClr val="FF0000"/>
                </a:solidFill>
              </a:rPr>
              <a:t>tu viens de la mer,</a:t>
            </a:r>
          </a:p>
          <a:p>
            <a:r>
              <a:rPr lang="fr-FR" sz="2000" b="1" dirty="0">
                <a:solidFill>
                  <a:srgbClr val="FF0000"/>
                </a:solidFill>
              </a:rPr>
              <a:t>des campagnes brûlées</a:t>
            </a:r>
          </a:p>
          <a:p>
            <a:r>
              <a:rPr lang="fr-FR" sz="2000" b="1" dirty="0">
                <a:solidFill>
                  <a:srgbClr val="FF0000"/>
                </a:solidFill>
              </a:rPr>
              <a:t>où sont les mots anciens</a:t>
            </a:r>
          </a:p>
          <a:p>
            <a:r>
              <a:rPr lang="fr-FR" sz="2000" b="1" dirty="0">
                <a:solidFill>
                  <a:srgbClr val="FF0000"/>
                </a:solidFill>
              </a:rPr>
              <a:t>et des peines de sang</a:t>
            </a:r>
          </a:p>
          <a:p>
            <a:r>
              <a:rPr lang="fr-FR" sz="2000" b="1" dirty="0">
                <a:solidFill>
                  <a:srgbClr val="FF0000"/>
                </a:solidFill>
              </a:rPr>
              <a:t>et des géraniums</a:t>
            </a:r>
          </a:p>
          <a:p>
            <a:r>
              <a:rPr lang="fr-FR" sz="2000" b="1" dirty="0">
                <a:solidFill>
                  <a:srgbClr val="FF0000"/>
                </a:solidFill>
              </a:rPr>
              <a:t>entre les rochers -</a:t>
            </a:r>
          </a:p>
        </p:txBody>
      </p:sp>
      <p:sp>
        <p:nvSpPr>
          <p:cNvPr id="3" name="ZoneTexte 2">
            <a:extLst>
              <a:ext uri="{FF2B5EF4-FFF2-40B4-BE49-F238E27FC236}">
                <a16:creationId xmlns:a16="http://schemas.microsoft.com/office/drawing/2014/main" id="{3A288423-D37C-296C-CA8D-664CC3E9972E}"/>
              </a:ext>
            </a:extLst>
          </p:cNvPr>
          <p:cNvSpPr txBox="1"/>
          <p:nvPr/>
        </p:nvSpPr>
        <p:spPr>
          <a:xfrm>
            <a:off x="3980328" y="398033"/>
            <a:ext cx="4396293" cy="1323439"/>
          </a:xfrm>
          <a:prstGeom prst="rect">
            <a:avLst/>
          </a:prstGeom>
          <a:solidFill>
            <a:schemeClr val="accent2">
              <a:lumMod val="40000"/>
              <a:lumOff val="60000"/>
            </a:schemeClr>
          </a:solidFill>
        </p:spPr>
        <p:txBody>
          <a:bodyPr wrap="square" rtlCol="0">
            <a:spAutoFit/>
          </a:bodyPr>
          <a:lstStyle/>
          <a:p>
            <a:r>
              <a:rPr lang="fr-FR" sz="2000" b="1" dirty="0">
                <a:solidFill>
                  <a:schemeClr val="accent1">
                    <a:lumMod val="50000"/>
                  </a:schemeClr>
                </a:solidFill>
              </a:rPr>
              <a:t>Tu es comme une terre</a:t>
            </a:r>
          </a:p>
          <a:p>
            <a:r>
              <a:rPr lang="fr-FR" sz="2000" b="1" dirty="0">
                <a:solidFill>
                  <a:schemeClr val="accent1">
                    <a:lumMod val="50000"/>
                  </a:schemeClr>
                </a:solidFill>
              </a:rPr>
              <a:t>que personne jamais n’a nommée</a:t>
            </a:r>
            <a:r>
              <a:rPr lang="fr-FR" sz="2000" b="1" dirty="0"/>
              <a:t>.</a:t>
            </a:r>
          </a:p>
          <a:p>
            <a:r>
              <a:rPr lang="fr-FR" sz="2000" b="1" dirty="0">
                <a:solidFill>
                  <a:schemeClr val="accent1">
                    <a:lumMod val="50000"/>
                  </a:schemeClr>
                </a:solidFill>
              </a:rPr>
              <a:t>Tu n’attends rien</a:t>
            </a:r>
          </a:p>
          <a:p>
            <a:r>
              <a:rPr lang="fr-FR" sz="2000" b="1" dirty="0">
                <a:solidFill>
                  <a:schemeClr val="accent1">
                    <a:lumMod val="50000"/>
                  </a:schemeClr>
                </a:solidFill>
              </a:rPr>
              <a:t>si ce n’est la parole</a:t>
            </a:r>
          </a:p>
        </p:txBody>
      </p:sp>
      <p:sp>
        <p:nvSpPr>
          <p:cNvPr id="5" name="ZoneTexte 4">
            <a:extLst>
              <a:ext uri="{FF2B5EF4-FFF2-40B4-BE49-F238E27FC236}">
                <a16:creationId xmlns:a16="http://schemas.microsoft.com/office/drawing/2014/main" id="{5FD357A1-D8B7-3072-57A1-24A36DD21718}"/>
              </a:ext>
            </a:extLst>
          </p:cNvPr>
          <p:cNvSpPr txBox="1"/>
          <p:nvPr/>
        </p:nvSpPr>
        <p:spPr>
          <a:xfrm>
            <a:off x="4229999" y="4007246"/>
            <a:ext cx="2926079" cy="1938992"/>
          </a:xfrm>
          <a:prstGeom prst="rect">
            <a:avLst/>
          </a:prstGeom>
          <a:solidFill>
            <a:schemeClr val="tx2">
              <a:lumMod val="20000"/>
              <a:lumOff val="80000"/>
            </a:schemeClr>
          </a:solidFill>
        </p:spPr>
        <p:txBody>
          <a:bodyPr wrap="square" rtlCol="0">
            <a:spAutoFit/>
          </a:bodyPr>
          <a:lstStyle/>
          <a:p>
            <a:r>
              <a:rPr lang="fr-FR" sz="2000" b="1" dirty="0">
                <a:solidFill>
                  <a:srgbClr val="7030A0"/>
                </a:solidFill>
              </a:rPr>
              <a:t>Toi aussi tu es colline</a:t>
            </a:r>
          </a:p>
          <a:p>
            <a:r>
              <a:rPr lang="fr-FR" sz="2000" b="1" dirty="0">
                <a:solidFill>
                  <a:srgbClr val="7030A0"/>
                </a:solidFill>
              </a:rPr>
              <a:t>et sentiers de rochers,</a:t>
            </a:r>
          </a:p>
          <a:p>
            <a:r>
              <a:rPr lang="fr-FR" sz="2000" b="1" dirty="0">
                <a:solidFill>
                  <a:srgbClr val="7030A0"/>
                </a:solidFill>
              </a:rPr>
              <a:t>brise dans les roseaux,</a:t>
            </a:r>
          </a:p>
          <a:p>
            <a:r>
              <a:rPr lang="fr-FR" sz="2000" b="1" dirty="0">
                <a:solidFill>
                  <a:srgbClr val="7030A0"/>
                </a:solidFill>
              </a:rPr>
              <a:t>et tu connais la vigne</a:t>
            </a:r>
          </a:p>
          <a:p>
            <a:r>
              <a:rPr lang="fr-FR" sz="2000" b="1" dirty="0">
                <a:solidFill>
                  <a:srgbClr val="7030A0"/>
                </a:solidFill>
              </a:rPr>
              <a:t>qui se tait la nuit.</a:t>
            </a:r>
          </a:p>
          <a:p>
            <a:r>
              <a:rPr lang="fr-FR" sz="2000" b="1" dirty="0">
                <a:solidFill>
                  <a:srgbClr val="7030A0"/>
                </a:solidFill>
              </a:rPr>
              <a:t>Tu es sans paroles.</a:t>
            </a:r>
          </a:p>
        </p:txBody>
      </p:sp>
      <p:sp>
        <p:nvSpPr>
          <p:cNvPr id="6" name="ZoneTexte 5">
            <a:extLst>
              <a:ext uri="{FF2B5EF4-FFF2-40B4-BE49-F238E27FC236}">
                <a16:creationId xmlns:a16="http://schemas.microsoft.com/office/drawing/2014/main" id="{1E0A1CEE-597A-CD42-7B6D-5E2E790D3276}"/>
              </a:ext>
            </a:extLst>
          </p:cNvPr>
          <p:cNvSpPr txBox="1"/>
          <p:nvPr/>
        </p:nvSpPr>
        <p:spPr>
          <a:xfrm>
            <a:off x="265355" y="3278272"/>
            <a:ext cx="3851238" cy="2585323"/>
          </a:xfrm>
          <a:prstGeom prst="rect">
            <a:avLst/>
          </a:prstGeom>
          <a:noFill/>
        </p:spPr>
        <p:txBody>
          <a:bodyPr wrap="square" rtlCol="0">
            <a:spAutoFit/>
          </a:bodyPr>
          <a:lstStyle/>
          <a:p>
            <a:r>
              <a:rPr lang="fr-FR" dirty="0">
                <a:solidFill>
                  <a:schemeClr val="accent5"/>
                </a:solidFill>
              </a:rPr>
              <a:t>Ton visage est de pierre sculptée,</a:t>
            </a:r>
          </a:p>
          <a:p>
            <a:r>
              <a:rPr lang="fr-FR" dirty="0">
                <a:solidFill>
                  <a:schemeClr val="accent5"/>
                </a:solidFill>
              </a:rPr>
              <a:t>ton sang de terre dure,</a:t>
            </a:r>
          </a:p>
          <a:p>
            <a:r>
              <a:rPr lang="fr-FR" dirty="0">
                <a:solidFill>
                  <a:schemeClr val="accent5"/>
                </a:solidFill>
              </a:rPr>
              <a:t>tu es venue de la mer.</a:t>
            </a:r>
          </a:p>
          <a:p>
            <a:r>
              <a:rPr lang="fr-FR" dirty="0">
                <a:solidFill>
                  <a:schemeClr val="accent5"/>
                </a:solidFill>
              </a:rPr>
              <a:t>Tu accueilles, tu scrutes</a:t>
            </a:r>
          </a:p>
          <a:p>
            <a:r>
              <a:rPr lang="fr-FR" dirty="0">
                <a:solidFill>
                  <a:schemeClr val="accent5"/>
                </a:solidFill>
              </a:rPr>
              <a:t>et repousses loin de toi</a:t>
            </a:r>
          </a:p>
          <a:p>
            <a:r>
              <a:rPr lang="fr-FR" dirty="0">
                <a:solidFill>
                  <a:schemeClr val="accent5"/>
                </a:solidFill>
              </a:rPr>
              <a:t>comme la mer. Ton cœur </a:t>
            </a:r>
          </a:p>
          <a:p>
            <a:r>
              <a:rPr lang="fr-FR" dirty="0">
                <a:solidFill>
                  <a:schemeClr val="accent5"/>
                </a:solidFill>
              </a:rPr>
              <a:t>n’est que silence, que paroles </a:t>
            </a:r>
          </a:p>
          <a:p>
            <a:r>
              <a:rPr lang="fr-FR" dirty="0">
                <a:solidFill>
                  <a:schemeClr val="accent5"/>
                </a:solidFill>
              </a:rPr>
              <a:t>englouties. Tu es sombre.</a:t>
            </a:r>
          </a:p>
          <a:p>
            <a:r>
              <a:rPr lang="fr-FR" dirty="0">
                <a:solidFill>
                  <a:schemeClr val="accent5"/>
                </a:solidFill>
              </a:rPr>
              <a:t>Pour toi l’aube est silence.</a:t>
            </a:r>
          </a:p>
        </p:txBody>
      </p:sp>
      <p:sp>
        <p:nvSpPr>
          <p:cNvPr id="7" name="ZoneTexte 6">
            <a:extLst>
              <a:ext uri="{FF2B5EF4-FFF2-40B4-BE49-F238E27FC236}">
                <a16:creationId xmlns:a16="http://schemas.microsoft.com/office/drawing/2014/main" id="{1B972C7F-49EA-C855-00FD-A8B2FE666A4F}"/>
              </a:ext>
            </a:extLst>
          </p:cNvPr>
          <p:cNvSpPr txBox="1"/>
          <p:nvPr/>
        </p:nvSpPr>
        <p:spPr>
          <a:xfrm>
            <a:off x="3770555" y="2073661"/>
            <a:ext cx="4650889" cy="1754326"/>
          </a:xfrm>
          <a:prstGeom prst="rect">
            <a:avLst/>
          </a:prstGeom>
          <a:noFill/>
        </p:spPr>
        <p:txBody>
          <a:bodyPr wrap="square" rtlCol="0">
            <a:spAutoFit/>
          </a:bodyPr>
          <a:lstStyle/>
          <a:p>
            <a:r>
              <a:rPr lang="fr-FR" dirty="0">
                <a:solidFill>
                  <a:srgbClr val="00B0F0"/>
                </a:solidFill>
              </a:rPr>
              <a:t>Tu ne sais les collines</a:t>
            </a:r>
          </a:p>
          <a:p>
            <a:r>
              <a:rPr lang="fr-FR" dirty="0">
                <a:solidFill>
                  <a:srgbClr val="00B0F0"/>
                </a:solidFill>
              </a:rPr>
              <a:t>où le sang a coulé.</a:t>
            </a:r>
          </a:p>
          <a:p>
            <a:r>
              <a:rPr lang="fr-FR" dirty="0">
                <a:solidFill>
                  <a:srgbClr val="00B0F0"/>
                </a:solidFill>
              </a:rPr>
              <a:t>Nous avons fui,</a:t>
            </a:r>
          </a:p>
          <a:p>
            <a:r>
              <a:rPr lang="fr-FR" dirty="0">
                <a:solidFill>
                  <a:srgbClr val="00B0F0"/>
                </a:solidFill>
              </a:rPr>
              <a:t>nous avons tous jeté</a:t>
            </a:r>
          </a:p>
          <a:p>
            <a:r>
              <a:rPr lang="fr-FR" dirty="0">
                <a:solidFill>
                  <a:srgbClr val="00B0F0"/>
                </a:solidFill>
              </a:rPr>
              <a:t>nos armes et notre honneur. Une femme</a:t>
            </a:r>
          </a:p>
          <a:p>
            <a:r>
              <a:rPr lang="fr-FR" dirty="0">
                <a:solidFill>
                  <a:srgbClr val="00B0F0"/>
                </a:solidFill>
              </a:rPr>
              <a:t>nous regardait fuir.</a:t>
            </a:r>
          </a:p>
        </p:txBody>
      </p:sp>
      <p:sp>
        <p:nvSpPr>
          <p:cNvPr id="8" name="ZoneTexte 7">
            <a:extLst>
              <a:ext uri="{FF2B5EF4-FFF2-40B4-BE49-F238E27FC236}">
                <a16:creationId xmlns:a16="http://schemas.microsoft.com/office/drawing/2014/main" id="{3B17D85E-DCC8-89C1-5DBA-4CF78AE2F962}"/>
              </a:ext>
            </a:extLst>
          </p:cNvPr>
          <p:cNvSpPr txBox="1"/>
          <p:nvPr/>
        </p:nvSpPr>
        <p:spPr>
          <a:xfrm>
            <a:off x="8570260" y="644254"/>
            <a:ext cx="3621740" cy="1754326"/>
          </a:xfrm>
          <a:prstGeom prst="rect">
            <a:avLst/>
          </a:prstGeom>
          <a:noFill/>
        </p:spPr>
        <p:txBody>
          <a:bodyPr wrap="square" rtlCol="0">
            <a:spAutoFit/>
          </a:bodyPr>
          <a:lstStyle/>
          <a:p>
            <a:r>
              <a:rPr lang="fr-FR" dirty="0"/>
              <a:t>Toujours tu surgis de la mer</a:t>
            </a:r>
          </a:p>
          <a:p>
            <a:r>
              <a:rPr lang="fr-FR" dirty="0"/>
              <a:t>et tu en as la voix rauque,</a:t>
            </a:r>
          </a:p>
          <a:p>
            <a:r>
              <a:rPr lang="fr-FR" dirty="0"/>
              <a:t>toujours, tu as des yeux secrets</a:t>
            </a:r>
          </a:p>
          <a:p>
            <a:r>
              <a:rPr lang="fr-FR" dirty="0"/>
              <a:t>d’eau vive entre les ronces,</a:t>
            </a:r>
          </a:p>
          <a:p>
            <a:r>
              <a:rPr lang="fr-FR" dirty="0"/>
              <a:t>un front bas comme le ciel</a:t>
            </a:r>
          </a:p>
          <a:p>
            <a:r>
              <a:rPr lang="fr-FR" dirty="0"/>
              <a:t>où les nuages sont bas.</a:t>
            </a:r>
          </a:p>
        </p:txBody>
      </p:sp>
      <p:sp>
        <p:nvSpPr>
          <p:cNvPr id="9" name="ZoneTexte 8">
            <a:extLst>
              <a:ext uri="{FF2B5EF4-FFF2-40B4-BE49-F238E27FC236}">
                <a16:creationId xmlns:a16="http://schemas.microsoft.com/office/drawing/2014/main" id="{67E11F45-6821-D794-BC8D-0E27E6B47BD9}"/>
              </a:ext>
            </a:extLst>
          </p:cNvPr>
          <p:cNvSpPr txBox="1"/>
          <p:nvPr/>
        </p:nvSpPr>
        <p:spPr>
          <a:xfrm>
            <a:off x="8110369" y="4682525"/>
            <a:ext cx="3415556" cy="1631216"/>
          </a:xfrm>
          <a:prstGeom prst="rect">
            <a:avLst/>
          </a:prstGeom>
          <a:solidFill>
            <a:schemeClr val="accent2">
              <a:lumMod val="60000"/>
              <a:lumOff val="40000"/>
            </a:schemeClr>
          </a:solidFill>
        </p:spPr>
        <p:txBody>
          <a:bodyPr wrap="square" rtlCol="0">
            <a:spAutoFit/>
          </a:bodyPr>
          <a:lstStyle/>
          <a:p>
            <a:r>
              <a:rPr lang="fr-FR" sz="2000" b="1" dirty="0">
                <a:solidFill>
                  <a:srgbClr val="C00000"/>
                </a:solidFill>
              </a:rPr>
              <a:t>Tu es la terre et la mort.</a:t>
            </a:r>
          </a:p>
          <a:p>
            <a:r>
              <a:rPr lang="fr-FR" sz="2000" b="1" dirty="0">
                <a:solidFill>
                  <a:srgbClr val="C00000"/>
                </a:solidFill>
              </a:rPr>
              <a:t>Ta saison est ténèbres</a:t>
            </a:r>
          </a:p>
          <a:p>
            <a:r>
              <a:rPr lang="fr-FR" sz="2000" b="1" dirty="0">
                <a:solidFill>
                  <a:srgbClr val="C00000"/>
                </a:solidFill>
              </a:rPr>
              <a:t>et silence. Rien ne vit</a:t>
            </a:r>
          </a:p>
          <a:p>
            <a:r>
              <a:rPr lang="fr-FR" sz="2000" b="1" dirty="0">
                <a:solidFill>
                  <a:srgbClr val="C00000"/>
                </a:solidFill>
              </a:rPr>
              <a:t>qui soit plus étranger</a:t>
            </a:r>
          </a:p>
          <a:p>
            <a:r>
              <a:rPr lang="fr-FR" sz="2000" b="1" dirty="0">
                <a:solidFill>
                  <a:srgbClr val="C00000"/>
                </a:solidFill>
              </a:rPr>
              <a:t>à l’aube que tu n’es</a:t>
            </a:r>
            <a:r>
              <a:rPr lang="fr-FR" b="1" dirty="0">
                <a:solidFill>
                  <a:schemeClr val="accent2">
                    <a:lumMod val="50000"/>
                  </a:schemeClr>
                </a:solidFill>
              </a:rPr>
              <a:t>. </a:t>
            </a:r>
          </a:p>
        </p:txBody>
      </p:sp>
      <p:sp>
        <p:nvSpPr>
          <p:cNvPr id="10" name="ZoneTexte 9">
            <a:extLst>
              <a:ext uri="{FF2B5EF4-FFF2-40B4-BE49-F238E27FC236}">
                <a16:creationId xmlns:a16="http://schemas.microsoft.com/office/drawing/2014/main" id="{51A97336-3DFA-18AE-85D5-7B82F5A12FD7}"/>
              </a:ext>
            </a:extLst>
          </p:cNvPr>
          <p:cNvSpPr txBox="1"/>
          <p:nvPr/>
        </p:nvSpPr>
        <p:spPr>
          <a:xfrm>
            <a:off x="2190974" y="6125497"/>
            <a:ext cx="5701554" cy="646331"/>
          </a:xfrm>
          <a:prstGeom prst="rect">
            <a:avLst/>
          </a:prstGeom>
          <a:solidFill>
            <a:schemeClr val="accent6">
              <a:lumMod val="20000"/>
              <a:lumOff val="80000"/>
            </a:schemeClr>
          </a:solidFill>
        </p:spPr>
        <p:txBody>
          <a:bodyPr wrap="square" rtlCol="0">
            <a:spAutoFit/>
          </a:bodyPr>
          <a:lstStyle/>
          <a:p>
            <a:pPr algn="ctr"/>
            <a:r>
              <a:rPr lang="fr-FR" b="1" dirty="0"/>
              <a:t>Poèmes écrits du 29 octobre 45 au 3 décembre 1945 (extraits) pour </a:t>
            </a:r>
            <a:r>
              <a:rPr lang="fr-FR" b="1"/>
              <a:t>Bianca Garufi</a:t>
            </a:r>
            <a:endParaRPr lang="fr-FR" b="1" dirty="0"/>
          </a:p>
        </p:txBody>
      </p:sp>
      <p:sp>
        <p:nvSpPr>
          <p:cNvPr id="13" name="ZoneTexte 12">
            <a:extLst>
              <a:ext uri="{FF2B5EF4-FFF2-40B4-BE49-F238E27FC236}">
                <a16:creationId xmlns:a16="http://schemas.microsoft.com/office/drawing/2014/main" id="{C8BB901F-2D2B-B47F-B960-9014BB044E88}"/>
              </a:ext>
            </a:extLst>
          </p:cNvPr>
          <p:cNvSpPr txBox="1"/>
          <p:nvPr/>
        </p:nvSpPr>
        <p:spPr>
          <a:xfrm>
            <a:off x="8204500" y="2540591"/>
            <a:ext cx="3227294" cy="1754326"/>
          </a:xfrm>
          <a:prstGeom prst="rect">
            <a:avLst/>
          </a:prstGeom>
          <a:noFill/>
        </p:spPr>
        <p:txBody>
          <a:bodyPr wrap="square" rtlCol="0">
            <a:spAutoFit/>
          </a:bodyPr>
          <a:lstStyle/>
          <a:p>
            <a:r>
              <a:rPr lang="fr-FR" dirty="0">
                <a:solidFill>
                  <a:srgbClr val="FFC000"/>
                </a:solidFill>
              </a:rPr>
              <a:t>De saumure et de terre</a:t>
            </a:r>
          </a:p>
          <a:p>
            <a:r>
              <a:rPr lang="fr-FR" dirty="0">
                <a:solidFill>
                  <a:srgbClr val="FFC000"/>
                </a:solidFill>
              </a:rPr>
              <a:t>est ton regard. Un jour</a:t>
            </a:r>
          </a:p>
          <a:p>
            <a:r>
              <a:rPr lang="fr-FR" dirty="0">
                <a:solidFill>
                  <a:srgbClr val="FFC000"/>
                </a:solidFill>
              </a:rPr>
              <a:t>tu as ruisselé de mer.</a:t>
            </a:r>
          </a:p>
          <a:p>
            <a:r>
              <a:rPr lang="fr-FR" dirty="0">
                <a:solidFill>
                  <a:srgbClr val="FFC000"/>
                </a:solidFill>
              </a:rPr>
              <a:t>Il y a eu des plantes</a:t>
            </a:r>
          </a:p>
          <a:p>
            <a:r>
              <a:rPr lang="fr-FR" dirty="0">
                <a:solidFill>
                  <a:srgbClr val="FFC000"/>
                </a:solidFill>
              </a:rPr>
              <a:t>qui, chaudes, t’entouraient,</a:t>
            </a:r>
          </a:p>
          <a:p>
            <a:r>
              <a:rPr lang="fr-FR" dirty="0">
                <a:solidFill>
                  <a:srgbClr val="FFC000"/>
                </a:solidFill>
              </a:rPr>
              <a:t>elles gardent ton empreinte</a:t>
            </a:r>
          </a:p>
        </p:txBody>
      </p:sp>
    </p:spTree>
    <p:extLst>
      <p:ext uri="{BB962C8B-B14F-4D97-AF65-F5344CB8AC3E}">
        <p14:creationId xmlns:p14="http://schemas.microsoft.com/office/powerpoint/2010/main" val="207628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297007A-8C31-B5AF-5FB2-5811230A1E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1076" y="437244"/>
            <a:ext cx="4840924" cy="4992203"/>
          </a:xfrm>
          <a:prstGeom prst="rect">
            <a:avLst/>
          </a:prstGeom>
        </p:spPr>
      </p:pic>
      <p:sp>
        <p:nvSpPr>
          <p:cNvPr id="3" name="ZoneTexte 2">
            <a:extLst>
              <a:ext uri="{FF2B5EF4-FFF2-40B4-BE49-F238E27FC236}">
                <a16:creationId xmlns:a16="http://schemas.microsoft.com/office/drawing/2014/main" id="{974E044C-7127-473F-4CED-F9683337D956}"/>
              </a:ext>
            </a:extLst>
          </p:cNvPr>
          <p:cNvSpPr txBox="1"/>
          <p:nvPr/>
        </p:nvSpPr>
        <p:spPr>
          <a:xfrm>
            <a:off x="407014" y="149955"/>
            <a:ext cx="6944062" cy="6634958"/>
          </a:xfrm>
          <a:prstGeom prst="rect">
            <a:avLst/>
          </a:prstGeom>
          <a:noFill/>
        </p:spPr>
        <p:txBody>
          <a:bodyPr wrap="square">
            <a:spAutoFit/>
          </a:bodyPr>
          <a:lstStyle/>
          <a:p>
            <a:pPr indent="270510" algn="just">
              <a:lnSpc>
                <a:spcPct val="200000"/>
              </a:lnSpc>
            </a:pPr>
            <a:r>
              <a:rPr lang="fr-FR" sz="2400" b="1" kern="100" dirty="0">
                <a:solidFill>
                  <a:schemeClr val="tx1">
                    <a:lumMod val="50000"/>
                    <a:lumOff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BACCHANTE</a:t>
            </a:r>
            <a:r>
              <a:rPr lang="fr-FR"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kern="100" dirty="0">
                <a:solidFill>
                  <a:schemeClr val="tx1">
                    <a:lumMod val="50000"/>
                    <a:lumOff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fr-FR" sz="2400" b="1" kern="100" dirty="0">
                <a:effectLst/>
                <a:latin typeface="Times New Roman" panose="02020603050405020304" pitchFamily="18" charset="0"/>
                <a:ea typeface="Calibri" panose="020F0502020204030204" pitchFamily="34" charset="0"/>
                <a:cs typeface="Times New Roman" panose="02020603050405020304" pitchFamily="18" charset="0"/>
              </a:rPr>
              <a:t> « Orphée, ce ne fut pas de ta faute si le destin t’a trahi. »</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200000"/>
              </a:lnSpc>
            </a:pPr>
            <a:r>
              <a:rPr lang="fr-FR" sz="2400" b="1" kern="100" dirty="0">
                <a:solidFill>
                  <a:schemeClr val="tx1">
                    <a:lumMod val="50000"/>
                    <a:lumOff val="50000"/>
                  </a:schemeClr>
                </a:solidFill>
                <a:effectLst/>
                <a:latin typeface="Times New Roman" panose="02020603050405020304" pitchFamily="18" charset="0"/>
                <a:ea typeface="Calibri" panose="020F0502020204030204" pitchFamily="34" charset="0"/>
                <a:cs typeface="Times New Roman" panose="02020603050405020304" pitchFamily="18" charset="0"/>
              </a:rPr>
              <a:t>ORPHÉE : </a:t>
            </a:r>
            <a:r>
              <a:rPr lang="fr-FR"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2400" b="1" kern="100" dirty="0">
                <a:solidFill>
                  <a:schemeClr val="tx1">
                    <a:lumMod val="50000"/>
                    <a:lumOff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kern="100" dirty="0">
                <a:effectLst/>
                <a:latin typeface="Times New Roman" panose="02020603050405020304" pitchFamily="18" charset="0"/>
                <a:ea typeface="Calibri" panose="020F0502020204030204" pitchFamily="34" charset="0"/>
                <a:cs typeface="Times New Roman" panose="02020603050405020304" pitchFamily="18" charset="0"/>
              </a:rPr>
              <a:t>Le destin n’a rien à faire ici. Mon destin ne trahit pas. Il aurait été ridicule qu’après ce voyage, après avoir vu le néant en face, je me retourne par erreur ou par caprice. »</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200000"/>
              </a:lnSpc>
            </a:pPr>
            <a:r>
              <a:rPr lang="fr-FR" sz="2400" b="1" kern="100" dirty="0">
                <a:solidFill>
                  <a:schemeClr val="tx1">
                    <a:lumMod val="50000"/>
                    <a:lumOff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BACCHANTE : </a:t>
            </a:r>
            <a:r>
              <a:rPr lang="fr-FR" sz="24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2400" b="1" kern="100" dirty="0">
                <a:solidFill>
                  <a:schemeClr val="tx1">
                    <a:lumMod val="50000"/>
                    <a:lumOff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kern="100" dirty="0">
                <a:effectLst/>
                <a:latin typeface="Times New Roman" panose="02020603050405020304" pitchFamily="18" charset="0"/>
                <a:ea typeface="Calibri" panose="020F0502020204030204" pitchFamily="34" charset="0"/>
                <a:cs typeface="Times New Roman" panose="02020603050405020304" pitchFamily="18" charset="0"/>
              </a:rPr>
              <a:t>Ici on dit que ce fut par amour.</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200000"/>
              </a:lnSpc>
            </a:pPr>
            <a:r>
              <a:rPr lang="fr-FR" sz="2400" b="1" kern="100" dirty="0">
                <a:solidFill>
                  <a:schemeClr val="tx1">
                    <a:lumMod val="50000"/>
                    <a:lumOff val="50000"/>
                  </a:schemeClr>
                </a:solidFill>
                <a:effectLst/>
                <a:latin typeface="Times New Roman" panose="02020603050405020304" pitchFamily="18" charset="0"/>
                <a:ea typeface="Calibri" panose="020F0502020204030204" pitchFamily="34" charset="0"/>
                <a:cs typeface="Times New Roman" panose="02020603050405020304" pitchFamily="18" charset="0"/>
              </a:rPr>
              <a:t>ORPHÉE : </a:t>
            </a:r>
            <a:r>
              <a:rPr lang="fr-FR" sz="2400" b="1" kern="100" dirty="0">
                <a:effectLst/>
                <a:latin typeface="Times New Roman" panose="02020603050405020304" pitchFamily="18" charset="0"/>
                <a:ea typeface="Calibri" panose="020F0502020204030204" pitchFamily="34" charset="0"/>
                <a:cs typeface="Times New Roman" panose="02020603050405020304" pitchFamily="18" charset="0"/>
              </a:rPr>
              <a:t>On n’aime pas quelqu’un qui est mort. »</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Ellipse 1">
            <a:extLst>
              <a:ext uri="{FF2B5EF4-FFF2-40B4-BE49-F238E27FC236}">
                <a16:creationId xmlns:a16="http://schemas.microsoft.com/office/drawing/2014/main" id="{785C06A1-190D-7254-3E14-AF3870FDAD86}"/>
              </a:ext>
            </a:extLst>
          </p:cNvPr>
          <p:cNvSpPr/>
          <p:nvPr/>
        </p:nvSpPr>
        <p:spPr>
          <a:xfrm>
            <a:off x="7813638" y="4007224"/>
            <a:ext cx="4378362" cy="18632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 Nous sommes au monde pour transformer notre destin en liberté</a:t>
            </a:r>
            <a:r>
              <a:rPr lang="fr-FR" b="1" dirty="0">
                <a:solidFill>
                  <a:schemeClr val="bg1"/>
                </a:solidFill>
              </a:rPr>
              <a:t>. »</a:t>
            </a:r>
            <a:endParaRPr lang="fr-FR" sz="1800" b="1" dirty="0">
              <a:solidFill>
                <a:schemeClr val="bg1"/>
              </a:solidFill>
            </a:endParaRPr>
          </a:p>
          <a:p>
            <a:pPr algn="ctr"/>
            <a:r>
              <a:rPr lang="fr-FR" b="1" i="1" dirty="0">
                <a:solidFill>
                  <a:schemeClr val="bg1"/>
                </a:solidFill>
              </a:rPr>
              <a:t>Le métier de vivre </a:t>
            </a:r>
            <a:r>
              <a:rPr lang="fr-FR" b="1" dirty="0">
                <a:solidFill>
                  <a:schemeClr val="bg1"/>
                </a:solidFill>
              </a:rPr>
              <a:t>17.01.</a:t>
            </a:r>
            <a:r>
              <a:rPr lang="fr-FR" sz="1800" b="1" dirty="0">
                <a:solidFill>
                  <a:schemeClr val="bg1"/>
                </a:solidFill>
              </a:rPr>
              <a:t>1950</a:t>
            </a:r>
            <a:endParaRPr lang="fr-FR" dirty="0">
              <a:solidFill>
                <a:schemeClr val="bg1"/>
              </a:solidFill>
            </a:endParaRPr>
          </a:p>
        </p:txBody>
      </p:sp>
    </p:spTree>
    <p:extLst>
      <p:ext uri="{BB962C8B-B14F-4D97-AF65-F5344CB8AC3E}">
        <p14:creationId xmlns:p14="http://schemas.microsoft.com/office/powerpoint/2010/main" val="280974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3263025-4034-0218-DC0E-A40B5288A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25" y="274320"/>
            <a:ext cx="3441850" cy="4583919"/>
          </a:xfrm>
          <a:prstGeom prst="rect">
            <a:avLst/>
          </a:prstGeom>
        </p:spPr>
      </p:pic>
      <p:sp>
        <p:nvSpPr>
          <p:cNvPr id="5" name="ZoneTexte 4">
            <a:extLst>
              <a:ext uri="{FF2B5EF4-FFF2-40B4-BE49-F238E27FC236}">
                <a16:creationId xmlns:a16="http://schemas.microsoft.com/office/drawing/2014/main" id="{0472E4D2-FC1E-1EA3-D9B6-A9A34A8DCBDB}"/>
              </a:ext>
            </a:extLst>
          </p:cNvPr>
          <p:cNvSpPr txBox="1"/>
          <p:nvPr/>
        </p:nvSpPr>
        <p:spPr>
          <a:xfrm>
            <a:off x="8257926" y="190741"/>
            <a:ext cx="3790638" cy="6476517"/>
          </a:xfrm>
          <a:prstGeom prst="rect">
            <a:avLst/>
          </a:prstGeom>
          <a:solidFill>
            <a:schemeClr val="accent2"/>
          </a:solidFill>
        </p:spPr>
        <p:txBody>
          <a:bodyPr wrap="square" rtlCol="0">
            <a:spAutoFit/>
          </a:bodyPr>
          <a:lstStyle/>
          <a:p>
            <a:pPr algn="ctr">
              <a:lnSpc>
                <a:spcPct val="150000"/>
              </a:lnSpc>
            </a:pPr>
            <a:r>
              <a:rPr lang="fr-FR" sz="2800" b="1" dirty="0">
                <a:solidFill>
                  <a:schemeClr val="bg1"/>
                </a:solidFill>
              </a:rPr>
              <a:t>Vilma BANKY née le 9 janvier 1901 en Autriche-Hongrie</a:t>
            </a:r>
          </a:p>
          <a:p>
            <a:pPr algn="ctr">
              <a:lnSpc>
                <a:spcPct val="150000"/>
              </a:lnSpc>
            </a:pPr>
            <a:r>
              <a:rPr lang="fr-FR" sz="2800" b="1" dirty="0">
                <a:solidFill>
                  <a:schemeClr val="bg1"/>
                </a:solidFill>
              </a:rPr>
              <a:t>Décédée le 18 mars 1991 à Los Angeles </a:t>
            </a:r>
          </a:p>
          <a:p>
            <a:pPr algn="ctr">
              <a:lnSpc>
                <a:spcPct val="150000"/>
              </a:lnSpc>
            </a:pPr>
            <a:r>
              <a:rPr lang="fr-FR" sz="2800" b="1" dirty="0">
                <a:solidFill>
                  <a:schemeClr val="bg1"/>
                </a:solidFill>
              </a:rPr>
              <a:t>Actrice de films muets.</a:t>
            </a:r>
          </a:p>
          <a:p>
            <a:pPr algn="ctr">
              <a:lnSpc>
                <a:spcPct val="150000"/>
              </a:lnSpc>
            </a:pPr>
            <a:r>
              <a:rPr lang="fr-FR" sz="2800" b="1" dirty="0">
                <a:solidFill>
                  <a:schemeClr val="bg1"/>
                </a:solidFill>
              </a:rPr>
              <a:t>Sa carrière s’arrête avec l’avènement des films parlants</a:t>
            </a:r>
          </a:p>
        </p:txBody>
      </p:sp>
      <p:pic>
        <p:nvPicPr>
          <p:cNvPr id="4" name="Image 3">
            <a:extLst>
              <a:ext uri="{FF2B5EF4-FFF2-40B4-BE49-F238E27FC236}">
                <a16:creationId xmlns:a16="http://schemas.microsoft.com/office/drawing/2014/main" id="{C6052785-2809-CC79-9B05-0657C10A0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290" y="2202498"/>
            <a:ext cx="4664636" cy="3648412"/>
          </a:xfrm>
          <a:prstGeom prst="rect">
            <a:avLst/>
          </a:prstGeom>
        </p:spPr>
      </p:pic>
      <p:sp>
        <p:nvSpPr>
          <p:cNvPr id="2" name="ZoneTexte 1">
            <a:extLst>
              <a:ext uri="{FF2B5EF4-FFF2-40B4-BE49-F238E27FC236}">
                <a16:creationId xmlns:a16="http://schemas.microsoft.com/office/drawing/2014/main" id="{8E0CC347-37DD-C753-8530-55253B355006}"/>
              </a:ext>
            </a:extLst>
          </p:cNvPr>
          <p:cNvSpPr txBox="1"/>
          <p:nvPr/>
        </p:nvSpPr>
        <p:spPr>
          <a:xfrm>
            <a:off x="5100917" y="5496502"/>
            <a:ext cx="2786231" cy="1200329"/>
          </a:xfrm>
          <a:prstGeom prst="rect">
            <a:avLst/>
          </a:prstGeom>
          <a:solidFill>
            <a:srgbClr val="92D050"/>
          </a:solidFill>
        </p:spPr>
        <p:txBody>
          <a:bodyPr wrap="square" rtlCol="0">
            <a:spAutoFit/>
          </a:bodyPr>
          <a:lstStyle/>
          <a:p>
            <a:pPr algn="ctr"/>
            <a:r>
              <a:rPr lang="fr-FR" sz="2400" b="1" dirty="0">
                <a:solidFill>
                  <a:schemeClr val="bg1"/>
                </a:solidFill>
                <a:effectLst/>
                <a:latin typeface="Times New Roman" panose="02020603050405020304" pitchFamily="18" charset="0"/>
                <a:ea typeface="Calibri" panose="020F0502020204030204" pitchFamily="34" charset="0"/>
              </a:rPr>
              <a:t>Rudolf Valentino et Wilma Bánky</a:t>
            </a:r>
            <a:r>
              <a:rPr lang="fr-FR" sz="2400" dirty="0">
                <a:solidFill>
                  <a:schemeClr val="bg1"/>
                </a:solidFill>
                <a:effectLst/>
                <a:latin typeface="Times New Roman" panose="02020603050405020304" pitchFamily="18" charset="0"/>
                <a:ea typeface="Calibri" panose="020F0502020204030204" pitchFamily="34" charset="0"/>
              </a:rPr>
              <a:t> </a:t>
            </a:r>
            <a:r>
              <a:rPr lang="fr-FR" sz="2400" b="1" dirty="0">
                <a:solidFill>
                  <a:schemeClr val="bg1"/>
                </a:solidFill>
                <a:effectLst/>
                <a:latin typeface="Times New Roman" panose="02020603050405020304" pitchFamily="18" charset="0"/>
                <a:ea typeface="Calibri" panose="020F0502020204030204" pitchFamily="34" charset="0"/>
              </a:rPr>
              <a:t>dans </a:t>
            </a:r>
            <a:r>
              <a:rPr lang="fr-FR" sz="2400" b="1" i="1" dirty="0">
                <a:solidFill>
                  <a:schemeClr val="bg1"/>
                </a:solidFill>
                <a:effectLst/>
                <a:latin typeface="Times New Roman" panose="02020603050405020304" pitchFamily="18" charset="0"/>
                <a:ea typeface="Calibri" panose="020F0502020204030204" pitchFamily="34" charset="0"/>
              </a:rPr>
              <a:t>Le fils du Cheick</a:t>
            </a:r>
            <a:r>
              <a:rPr lang="fr-FR" sz="2400" b="1" dirty="0">
                <a:solidFill>
                  <a:schemeClr val="bg1"/>
                </a:solidFill>
                <a:effectLst/>
                <a:latin typeface="Times New Roman" panose="02020603050405020304" pitchFamily="18" charset="0"/>
                <a:ea typeface="Calibri" panose="020F0502020204030204" pitchFamily="34" charset="0"/>
              </a:rPr>
              <a:t> </a:t>
            </a:r>
            <a:endParaRPr lang="fr-FR" sz="2400" b="1" dirty="0">
              <a:solidFill>
                <a:schemeClr val="bg1"/>
              </a:solidFill>
            </a:endParaRPr>
          </a:p>
        </p:txBody>
      </p:sp>
    </p:spTree>
    <p:extLst>
      <p:ext uri="{BB962C8B-B14F-4D97-AF65-F5344CB8AC3E}">
        <p14:creationId xmlns:p14="http://schemas.microsoft.com/office/powerpoint/2010/main" val="351518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2E9F784-CAD1-888F-1E01-52B6C16C3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251" y="473075"/>
            <a:ext cx="4818435" cy="5911849"/>
          </a:xfrm>
          <a:prstGeom prst="rect">
            <a:avLst/>
          </a:prstGeom>
        </p:spPr>
      </p:pic>
      <p:sp>
        <p:nvSpPr>
          <p:cNvPr id="5" name="ZoneTexte 4">
            <a:extLst>
              <a:ext uri="{FF2B5EF4-FFF2-40B4-BE49-F238E27FC236}">
                <a16:creationId xmlns:a16="http://schemas.microsoft.com/office/drawing/2014/main" id="{901784F4-7243-C468-DC9C-DB319078F1BC}"/>
              </a:ext>
            </a:extLst>
          </p:cNvPr>
          <p:cNvSpPr txBox="1"/>
          <p:nvPr/>
        </p:nvSpPr>
        <p:spPr>
          <a:xfrm>
            <a:off x="7830107" y="366622"/>
            <a:ext cx="3371530" cy="6124754"/>
          </a:xfrm>
          <a:prstGeom prst="rect">
            <a:avLst/>
          </a:prstGeom>
          <a:solidFill>
            <a:schemeClr val="accent2"/>
          </a:solidFill>
        </p:spPr>
        <p:txBody>
          <a:bodyPr wrap="square">
            <a:spAutoFit/>
          </a:bodyPr>
          <a:lstStyle/>
          <a:p>
            <a:pPr algn="ctr"/>
            <a:r>
              <a:rPr lang="fr-FR" sz="2800" b="1" dirty="0">
                <a:solidFill>
                  <a:schemeClr val="bg1"/>
                </a:solidFill>
              </a:rPr>
              <a:t>Carla Mignone, connue sous son nom de scène Milly, née le 26 février 1905 à Alessandrie (Piémont) et morte le 22 septembre 1980 à Nepi (Latium), est une chanteuse, actrice et interprète de cabaret italienne</a:t>
            </a:r>
            <a:r>
              <a:rPr lang="fr-FR" sz="2400" b="1" dirty="0">
                <a:solidFill>
                  <a:schemeClr val="bg1"/>
                </a:solidFill>
              </a:rPr>
              <a:t>. </a:t>
            </a:r>
          </a:p>
        </p:txBody>
      </p:sp>
    </p:spTree>
    <p:extLst>
      <p:ext uri="{BB962C8B-B14F-4D97-AF65-F5344CB8AC3E}">
        <p14:creationId xmlns:p14="http://schemas.microsoft.com/office/powerpoint/2010/main" val="38072405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A0C646C-27CE-9A62-399C-F391F73436BE}"/>
              </a:ext>
            </a:extLst>
          </p:cNvPr>
          <p:cNvSpPr txBox="1"/>
          <p:nvPr/>
        </p:nvSpPr>
        <p:spPr>
          <a:xfrm>
            <a:off x="290456" y="0"/>
            <a:ext cx="11596744" cy="6740307"/>
          </a:xfrm>
          <a:prstGeom prst="rect">
            <a:avLst/>
          </a:prstGeom>
          <a:noFill/>
        </p:spPr>
        <p:txBody>
          <a:bodyPr wrap="square">
            <a:spAutoFit/>
          </a:bodyPr>
          <a:lstStyle/>
          <a:p>
            <a:pPr indent="180340" algn="just"/>
            <a:r>
              <a:rPr lang="fr-FR" sz="24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kern="100" dirty="0">
                <a:effectLst/>
                <a:latin typeface="Times New Roman" panose="02020603050405020304" pitchFamily="18" charset="0"/>
                <a:ea typeface="Calibri" panose="020F0502020204030204" pitchFamily="34" charset="0"/>
                <a:cs typeface="Times New Roman" panose="02020603050405020304" pitchFamily="18" charset="0"/>
              </a:rPr>
              <a:t>Et dire que nous allons sans doute bientôt devoir nous perdre, sans nous être presque rencontrés, sans connaître plus de nous-mêmes qu'un regard, un baiser sur les doigts, quelques caresses.  </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r>
              <a:rPr lang="fr-FR" sz="2400" b="1" kern="100" dirty="0">
                <a:effectLst/>
                <a:latin typeface="Times New Roman" panose="02020603050405020304" pitchFamily="18" charset="0"/>
                <a:ea typeface="Calibri" panose="020F0502020204030204" pitchFamily="34" charset="0"/>
                <a:cs typeface="Times New Roman" panose="02020603050405020304" pitchFamily="18" charset="0"/>
              </a:rPr>
              <a:t>Je ne sais pas pleurer d'amour, Elena - je pleure quand je ressens une injustice, une cruauté, une douleur d'enfant - et je ne peux même pas te consacrer des larmes pour tout l'immense cadeau que tu m'as fait ces jours-ci.</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r>
              <a:rPr lang="fr-FR" sz="2400" b="1" kern="100" dirty="0">
                <a:effectLst/>
                <a:latin typeface="Times New Roman" panose="02020603050405020304" pitchFamily="18" charset="0"/>
                <a:ea typeface="Calibri" panose="020F0502020204030204" pitchFamily="34" charset="0"/>
                <a:cs typeface="Times New Roman" panose="02020603050405020304" pitchFamily="18" charset="0"/>
              </a:rPr>
              <a:t>Ça ne sert à rien de mentir : en amour le corps et le sang comptent, l'emprise, la vie compte, et il faut rester détaché, il faut avoir du jugement, de la raison ; alors que la raison ne compte pas face à la vie. Tu gaspilles ton amour, Elena.</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r>
              <a:rPr lang="fr-FR" sz="2400" b="1" kern="100" dirty="0">
                <a:effectLst/>
                <a:latin typeface="Times New Roman" panose="02020603050405020304" pitchFamily="18" charset="0"/>
                <a:ea typeface="Calibri" panose="020F0502020204030204" pitchFamily="34" charset="0"/>
                <a:cs typeface="Times New Roman" panose="02020603050405020304" pitchFamily="18" charset="0"/>
              </a:rPr>
              <a:t>Mais où allons-nous finir Elena ? </a:t>
            </a:r>
            <a:r>
              <a:rPr lang="fr-FR"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Y a-t-il quelque chose de plus absurde que l'amour ? Si on en profite jusqu'au bout, on en devient aussitôt las, dégoûté ; si nous le tenons haut pour nous en souvenir sans remords, nous regretterons un jour notre bêtise et notre lâcheté de ne pas avoir osé. </a:t>
            </a:r>
            <a:endParaRPr lang="fr-FR"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indent="180340" algn="just"/>
            <a:r>
              <a:rPr lang="fr-FR"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L'amour ne demande qu'à devenir habitude, vie en commun, une seule chair en deux personnes, et dès qu'il est tel, il est mort.</a:t>
            </a:r>
            <a:endParaRPr lang="fr-FR"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indent="180340" algn="just"/>
            <a:r>
              <a:rPr lang="fr-FR" sz="2400" b="1" kern="100" dirty="0">
                <a:effectLst/>
                <a:latin typeface="Times New Roman" panose="02020603050405020304" pitchFamily="18" charset="0"/>
                <a:ea typeface="Calibri" panose="020F0502020204030204" pitchFamily="34" charset="0"/>
                <a:cs typeface="Times New Roman" panose="02020603050405020304" pitchFamily="18" charset="0"/>
              </a:rPr>
              <a:t>Y penser, ça rend fou ! Cela ne sert à rien, l'amour c'est la vie et la vie ne veut pas de raisonnement. » </a:t>
            </a:r>
          </a:p>
          <a:p>
            <a:pPr indent="180340" algn="just"/>
            <a:r>
              <a:rPr lang="fr-FR" sz="1800" b="1" u="sng" dirty="0">
                <a:solidFill>
                  <a:schemeClr val="accent1">
                    <a:lumMod val="50000"/>
                  </a:schemeClr>
                </a:solidFill>
                <a:effectLst/>
                <a:latin typeface="Times New Roman" panose="02020603050405020304" pitchFamily="18" charset="0"/>
                <a:ea typeface="Calibri" panose="020F0502020204030204" pitchFamily="34" charset="0"/>
              </a:rPr>
              <a:t>https://www.youtube.com/watch?v=Dv4YTq5Nxbo&amp;t=7s </a:t>
            </a:r>
            <a:r>
              <a:rPr lang="fr-FR" b="1" kern="100"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pour écouter le texte en italien</a:t>
            </a:r>
            <a:endParaRPr lang="fr-FR"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062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761C7D1-758F-EF12-440D-6BD486BA2A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44267"/>
          </a:xfrm>
          <a:prstGeom prst="rect">
            <a:avLst/>
          </a:prstGeom>
        </p:spPr>
      </p:pic>
      <p:sp>
        <p:nvSpPr>
          <p:cNvPr id="4" name="ZoneTexte 3">
            <a:extLst>
              <a:ext uri="{FF2B5EF4-FFF2-40B4-BE49-F238E27FC236}">
                <a16:creationId xmlns:a16="http://schemas.microsoft.com/office/drawing/2014/main" id="{9FCE7273-4BBB-4693-B8C3-9518A16B8CD3}"/>
              </a:ext>
            </a:extLst>
          </p:cNvPr>
          <p:cNvSpPr txBox="1"/>
          <p:nvPr/>
        </p:nvSpPr>
        <p:spPr>
          <a:xfrm>
            <a:off x="462579" y="5947568"/>
            <a:ext cx="5314277" cy="830997"/>
          </a:xfrm>
          <a:prstGeom prst="rect">
            <a:avLst/>
          </a:prstGeom>
          <a:noFill/>
        </p:spPr>
        <p:txBody>
          <a:bodyPr wrap="square" rtlCol="0">
            <a:spAutoFit/>
          </a:bodyPr>
          <a:lstStyle/>
          <a:p>
            <a:pPr algn="ctr"/>
            <a:r>
              <a:rPr lang="fr-FR" sz="2400" b="1" dirty="0">
                <a:solidFill>
                  <a:schemeClr val="accent2">
                    <a:lumMod val="40000"/>
                    <a:lumOff val="60000"/>
                  </a:schemeClr>
                </a:solidFill>
              </a:rPr>
              <a:t>Maison natale de Cesare</a:t>
            </a:r>
            <a:r>
              <a:rPr lang="fr-FR" b="1" dirty="0">
                <a:solidFill>
                  <a:schemeClr val="accent2">
                    <a:lumMod val="40000"/>
                    <a:lumOff val="60000"/>
                  </a:schemeClr>
                </a:solidFill>
              </a:rPr>
              <a:t> </a:t>
            </a:r>
            <a:r>
              <a:rPr lang="fr-FR" sz="2400" b="1" dirty="0">
                <a:solidFill>
                  <a:schemeClr val="accent2">
                    <a:lumMod val="40000"/>
                    <a:lumOff val="60000"/>
                  </a:schemeClr>
                </a:solidFill>
              </a:rPr>
              <a:t>Pavese </a:t>
            </a:r>
          </a:p>
          <a:p>
            <a:pPr algn="ctr"/>
            <a:r>
              <a:rPr lang="fr-FR" sz="2400" b="1" dirty="0">
                <a:solidFill>
                  <a:schemeClr val="accent2">
                    <a:lumMod val="40000"/>
                    <a:lumOff val="60000"/>
                  </a:schemeClr>
                </a:solidFill>
              </a:rPr>
              <a:t>a Santo Stefano Belbo</a:t>
            </a:r>
          </a:p>
        </p:txBody>
      </p:sp>
    </p:spTree>
    <p:extLst>
      <p:ext uri="{BB962C8B-B14F-4D97-AF65-F5344CB8AC3E}">
        <p14:creationId xmlns:p14="http://schemas.microsoft.com/office/powerpoint/2010/main" val="36026770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D5181F8-2848-7ACB-50CC-FA2BAF52D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2516" y="265190"/>
            <a:ext cx="3729597" cy="6114093"/>
          </a:xfrm>
          <a:prstGeom prst="rect">
            <a:avLst/>
          </a:prstGeom>
        </p:spPr>
      </p:pic>
      <p:pic>
        <p:nvPicPr>
          <p:cNvPr id="9" name="Image 8">
            <a:extLst>
              <a:ext uri="{FF2B5EF4-FFF2-40B4-BE49-F238E27FC236}">
                <a16:creationId xmlns:a16="http://schemas.microsoft.com/office/drawing/2014/main" id="{4DE1C4F5-DD0C-59E5-047E-77EC02E1C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75" y="294051"/>
            <a:ext cx="3933710" cy="5900566"/>
          </a:xfrm>
          <a:prstGeom prst="rect">
            <a:avLst/>
          </a:prstGeom>
        </p:spPr>
      </p:pic>
      <p:sp>
        <p:nvSpPr>
          <p:cNvPr id="11" name="ZoneTexte 10">
            <a:extLst>
              <a:ext uri="{FF2B5EF4-FFF2-40B4-BE49-F238E27FC236}">
                <a16:creationId xmlns:a16="http://schemas.microsoft.com/office/drawing/2014/main" id="{6E3CE852-B25C-0209-A42B-E01EFAE25BC0}"/>
              </a:ext>
            </a:extLst>
          </p:cNvPr>
          <p:cNvSpPr txBox="1"/>
          <p:nvPr/>
        </p:nvSpPr>
        <p:spPr>
          <a:xfrm>
            <a:off x="650838" y="6194617"/>
            <a:ext cx="2070847" cy="369332"/>
          </a:xfrm>
          <a:prstGeom prst="rect">
            <a:avLst/>
          </a:prstGeom>
          <a:noFill/>
        </p:spPr>
        <p:txBody>
          <a:bodyPr wrap="square">
            <a:spAutoFit/>
          </a:bodyPr>
          <a:lstStyle/>
          <a:p>
            <a:r>
              <a:rPr lang="fr-FR" dirty="0" err="1">
                <a:hlinkClick r:id="rId4"/>
              </a:rPr>
              <a:t>Pubblico</a:t>
            </a:r>
            <a:r>
              <a:rPr lang="fr-FR" dirty="0">
                <a:hlinkClick r:id="rId4"/>
              </a:rPr>
              <a:t> </a:t>
            </a:r>
            <a:r>
              <a:rPr lang="fr-FR" dirty="0" err="1">
                <a:hlinkClick r:id="rId4"/>
              </a:rPr>
              <a:t>dominio</a:t>
            </a:r>
            <a:endParaRPr lang="fr-FR" dirty="0"/>
          </a:p>
        </p:txBody>
      </p:sp>
      <p:sp>
        <p:nvSpPr>
          <p:cNvPr id="2" name="ZoneTexte 1">
            <a:extLst>
              <a:ext uri="{FF2B5EF4-FFF2-40B4-BE49-F238E27FC236}">
                <a16:creationId xmlns:a16="http://schemas.microsoft.com/office/drawing/2014/main" id="{463113DA-BD10-62BC-2C96-91437292DD6F}"/>
              </a:ext>
            </a:extLst>
          </p:cNvPr>
          <p:cNvSpPr txBox="1"/>
          <p:nvPr/>
        </p:nvSpPr>
        <p:spPr>
          <a:xfrm>
            <a:off x="4169485" y="151179"/>
            <a:ext cx="3356385" cy="6555641"/>
          </a:xfrm>
          <a:prstGeom prst="rect">
            <a:avLst/>
          </a:prstGeom>
          <a:noFill/>
        </p:spPr>
        <p:txBody>
          <a:bodyPr wrap="square" rtlCol="0">
            <a:spAutoFit/>
          </a:bodyPr>
          <a:lstStyle/>
          <a:p>
            <a:pPr algn="ctr"/>
            <a:r>
              <a:rPr lang="fr-FR" sz="2800" b="1" dirty="0">
                <a:solidFill>
                  <a:schemeClr val="accent2"/>
                </a:solidFill>
                <a:latin typeface="Times New Roman" panose="02020603050405020304" pitchFamily="18" charset="0"/>
                <a:cs typeface="Times New Roman" panose="02020603050405020304" pitchFamily="18" charset="0"/>
              </a:rPr>
              <a:t>Née à Turin le 5 février 1903 et décédée dans cette même ville le 15 février 1989.</a:t>
            </a:r>
          </a:p>
          <a:p>
            <a:pPr algn="ctr"/>
            <a:r>
              <a:rPr lang="fr-FR" sz="2800" b="1" dirty="0">
                <a:solidFill>
                  <a:schemeClr val="accent2"/>
                </a:solidFill>
                <a:latin typeface="Times New Roman" panose="02020603050405020304" pitchFamily="18" charset="0"/>
                <a:cs typeface="Times New Roman" panose="02020603050405020304" pitchFamily="18" charset="0"/>
              </a:rPr>
              <a:t>Diplômée en mathématiques, elle est militante antifasciste et inscrite au PCI.</a:t>
            </a:r>
          </a:p>
          <a:p>
            <a:pPr algn="ctr"/>
            <a:r>
              <a:rPr lang="fr-FR" sz="2800" b="1" i="1" dirty="0">
                <a:solidFill>
                  <a:schemeClr val="accent2"/>
                </a:solidFill>
                <a:latin typeface="Times New Roman" panose="02020603050405020304" pitchFamily="18" charset="0"/>
                <a:cs typeface="Times New Roman" panose="02020603050405020304" pitchFamily="18" charset="0"/>
              </a:rPr>
              <a:t>Sans y réfléchir à deux fois </a:t>
            </a:r>
            <a:r>
              <a:rPr lang="fr-FR" sz="2800" b="1" dirty="0">
                <a:solidFill>
                  <a:schemeClr val="accent2"/>
                </a:solidFill>
                <a:latin typeface="Times New Roman" panose="02020603050405020304" pitchFamily="18" charset="0"/>
                <a:cs typeface="Times New Roman" panose="02020603050405020304" pitchFamily="18" charset="0"/>
              </a:rPr>
              <a:t>est une autobiographie qui a été publiée en 1996 après sa mort.</a:t>
            </a:r>
          </a:p>
        </p:txBody>
      </p:sp>
    </p:spTree>
    <p:extLst>
      <p:ext uri="{BB962C8B-B14F-4D97-AF65-F5344CB8AC3E}">
        <p14:creationId xmlns:p14="http://schemas.microsoft.com/office/powerpoint/2010/main" val="9788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D3635F2-9925-F795-DCB1-379AFB93922F}"/>
              </a:ext>
            </a:extLst>
          </p:cNvPr>
          <p:cNvSpPr txBox="1"/>
          <p:nvPr/>
        </p:nvSpPr>
        <p:spPr>
          <a:xfrm>
            <a:off x="428978" y="180622"/>
            <a:ext cx="11300177" cy="4524315"/>
          </a:xfrm>
          <a:prstGeom prst="rect">
            <a:avLst/>
          </a:prstGeom>
          <a:noFill/>
        </p:spPr>
        <p:txBody>
          <a:bodyPr wrap="square">
            <a:spAutoFit/>
          </a:bodyPr>
          <a:lstStyle/>
          <a:p>
            <a:pPr indent="270510" algn="just"/>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L’homme</a:t>
            </a:r>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 éjacule toujours et avec n’importe quelle femme, tandis qu’elles atteignent rarement au plaisir libérateur […] et si elles y parviennent  une fois, elles ne rêvent plus de rien d’autre. À cause du désir – légitime – de ce plaisir, elles sont prêtes à commettre n’importe quelle iniquité. </a:t>
            </a:r>
            <a:r>
              <a:rPr lang="fr-FR" sz="3200" b="1" i="1" kern="100" dirty="0">
                <a:effectLst/>
                <a:latin typeface="Times New Roman" panose="02020603050405020304" pitchFamily="18" charset="0"/>
                <a:ea typeface="Calibri" panose="020F0502020204030204" pitchFamily="34" charset="0"/>
                <a:cs typeface="Times New Roman" panose="02020603050405020304" pitchFamily="18" charset="0"/>
              </a:rPr>
              <a:t>Elles sont</a:t>
            </a:r>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b="1" i="1" kern="100" dirty="0">
                <a:effectLst/>
                <a:latin typeface="Times New Roman" panose="02020603050405020304" pitchFamily="18" charset="0"/>
                <a:ea typeface="Calibri" panose="020F0502020204030204" pitchFamily="34" charset="0"/>
                <a:cs typeface="Times New Roman" panose="02020603050405020304" pitchFamily="18" charset="0"/>
              </a:rPr>
              <a:t>contraintes</a:t>
            </a:r>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 de la commettre. C’est le tragique fondamental de la vie, et </a:t>
            </a:r>
            <a:r>
              <a:rPr lang="fr-FR"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l’homme</a:t>
            </a:r>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 qui éjacule trop rapidement, il vaudrait mieux qu’il ne fût jamais né. C’est là un défaut pour lequel il vaut la peine de se tuer. »</a:t>
            </a:r>
            <a:r>
              <a:rPr lang="fr-FR" sz="32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b="1" i="1" kern="100" dirty="0">
                <a:effectLst/>
                <a:latin typeface="Times New Roman" panose="02020603050405020304" pitchFamily="18" charset="0"/>
                <a:ea typeface="Calibri" panose="020F0502020204030204" pitchFamily="34" charset="0"/>
                <a:cs typeface="Times New Roman" panose="02020603050405020304" pitchFamily="18" charset="0"/>
              </a:rPr>
              <a:t>(In Le métier de vivre</a:t>
            </a:r>
            <a:r>
              <a:rPr lang="fr-FR" sz="28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fr-FR" sz="2800" b="1" i="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CED2ACBB-9969-B7FC-DB49-B8146133A007}"/>
              </a:ext>
            </a:extLst>
          </p:cNvPr>
          <p:cNvSpPr txBox="1"/>
          <p:nvPr/>
        </p:nvSpPr>
        <p:spPr>
          <a:xfrm>
            <a:off x="316089" y="5012267"/>
            <a:ext cx="11266312" cy="1292662"/>
          </a:xfrm>
          <a:prstGeom prst="rect">
            <a:avLst/>
          </a:prstGeom>
          <a:noFill/>
        </p:spPr>
        <p:txBody>
          <a:bodyPr wrap="square" rtlCol="0">
            <a:spAutoFit/>
          </a:bodyPr>
          <a:lstStyle/>
          <a:p>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 C’est que </a:t>
            </a:r>
            <a:r>
              <a:rPr lang="fr-FR"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je</a:t>
            </a:r>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 pars trop vite et qu’il n’y a rien à faire. » </a:t>
            </a:r>
            <a:r>
              <a:rPr lang="fr-FR" sz="2800" b="1" kern="100" dirty="0">
                <a:effectLst/>
                <a:latin typeface="Times New Roman" panose="02020603050405020304" pitchFamily="18" charset="0"/>
                <a:ea typeface="Calibri" panose="020F0502020204030204" pitchFamily="34" charset="0"/>
                <a:cs typeface="Times New Roman" panose="02020603050405020304" pitchFamily="18" charset="0"/>
              </a:rPr>
              <a:t>(Lettre à Enzo Monferini)</a:t>
            </a:r>
            <a:r>
              <a:rPr lang="fr-FR" sz="2800" b="1" i="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fr-FR"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cxnSp>
        <p:nvCxnSpPr>
          <p:cNvPr id="6" name="Connecteur droit 5">
            <a:extLst>
              <a:ext uri="{FF2B5EF4-FFF2-40B4-BE49-F238E27FC236}">
                <a16:creationId xmlns:a16="http://schemas.microsoft.com/office/drawing/2014/main" id="{97E95289-441B-BD97-6FE3-28DD4FDE72D7}"/>
              </a:ext>
            </a:extLst>
          </p:cNvPr>
          <p:cNvCxnSpPr>
            <a:cxnSpLocks/>
          </p:cNvCxnSpPr>
          <p:nvPr/>
        </p:nvCxnSpPr>
        <p:spPr>
          <a:xfrm>
            <a:off x="454378" y="4836023"/>
            <a:ext cx="11283244" cy="0"/>
          </a:xfrm>
          <a:prstGeom prst="line">
            <a:avLst/>
          </a:prstGeom>
          <a:ln w="57150">
            <a:solidFill>
              <a:schemeClr val="accent5"/>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0215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C5DDFED-3D0E-FF2B-C963-251E96816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261" y="243512"/>
            <a:ext cx="4513562" cy="6416872"/>
          </a:xfrm>
          <a:prstGeom prst="rect">
            <a:avLst/>
          </a:prstGeom>
        </p:spPr>
      </p:pic>
      <p:sp>
        <p:nvSpPr>
          <p:cNvPr id="9" name="ZoneTexte 8">
            <a:extLst>
              <a:ext uri="{FF2B5EF4-FFF2-40B4-BE49-F238E27FC236}">
                <a16:creationId xmlns:a16="http://schemas.microsoft.com/office/drawing/2014/main" id="{E0969115-E4E6-4616-F3AA-BD58F8B523DF}"/>
              </a:ext>
            </a:extLst>
          </p:cNvPr>
          <p:cNvSpPr txBox="1"/>
          <p:nvPr/>
        </p:nvSpPr>
        <p:spPr>
          <a:xfrm>
            <a:off x="6325497" y="243512"/>
            <a:ext cx="4796847" cy="6370975"/>
          </a:xfrm>
          <a:prstGeom prst="rect">
            <a:avLst/>
          </a:prstGeom>
          <a:solidFill>
            <a:schemeClr val="accent2"/>
          </a:solidFill>
        </p:spPr>
        <p:txBody>
          <a:bodyPr wrap="square" rtlCol="0">
            <a:spAutoFit/>
          </a:bodyPr>
          <a:lstStyle/>
          <a:p>
            <a:pPr algn="ctr"/>
            <a:r>
              <a:rPr lang="fr-FR" sz="3200" b="1" dirty="0">
                <a:solidFill>
                  <a:schemeClr val="bg1"/>
                </a:solidFill>
                <a:latin typeface="Times New Roman" panose="02020603050405020304" pitchFamily="18" charset="0"/>
                <a:cs typeface="Times New Roman" panose="02020603050405020304" pitchFamily="18" charset="0"/>
              </a:rPr>
              <a:t>Fernanda Pivano,</a:t>
            </a:r>
          </a:p>
          <a:p>
            <a:pPr algn="ctr"/>
            <a:r>
              <a:rPr lang="fr-FR" sz="3200" b="1" dirty="0">
                <a:solidFill>
                  <a:schemeClr val="bg1"/>
                </a:solidFill>
                <a:latin typeface="Times New Roman" panose="02020603050405020304" pitchFamily="18" charset="0"/>
                <a:cs typeface="Times New Roman" panose="02020603050405020304" pitchFamily="18" charset="0"/>
              </a:rPr>
              <a:t>née à Gênes le 18 juillet 1917 et morte à Milan le 18 août 2009, est une écrivaine, journaliste, traductrice (Francis Scott Fitzgerald, Ernest, William Faulkner…) et critique musicale italienne.</a:t>
            </a:r>
          </a:p>
          <a:p>
            <a:pPr algn="ctr"/>
            <a:r>
              <a:rPr lang="fr-FR" sz="3200" b="1" dirty="0">
                <a:solidFill>
                  <a:schemeClr val="bg1"/>
                </a:solidFill>
                <a:latin typeface="Times New Roman" panose="02020603050405020304" pitchFamily="18" charset="0"/>
                <a:cs typeface="Times New Roman" panose="02020603050405020304" pitchFamily="18" charset="0"/>
              </a:rPr>
              <a:t>Elle a fait une sur thèse sur </a:t>
            </a:r>
            <a:r>
              <a:rPr lang="fr-FR" sz="3200" b="1" i="1" dirty="0">
                <a:solidFill>
                  <a:schemeClr val="bg1"/>
                </a:solidFill>
                <a:latin typeface="Times New Roman" panose="02020603050405020304" pitchFamily="18" charset="0"/>
                <a:cs typeface="Times New Roman" panose="02020603050405020304" pitchFamily="18" charset="0"/>
              </a:rPr>
              <a:t>Moby Dick </a:t>
            </a:r>
            <a:endParaRPr lang="fr-FR" sz="3200" b="1" dirty="0">
              <a:solidFill>
                <a:schemeClr val="bg1"/>
              </a:solidFill>
              <a:latin typeface="Times New Roman" panose="02020603050405020304" pitchFamily="18" charset="0"/>
              <a:cs typeface="Times New Roman" panose="02020603050405020304" pitchFamily="18" charset="0"/>
            </a:endParaRPr>
          </a:p>
          <a:p>
            <a:pPr algn="ct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560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B973A87-BD30-71A1-29A8-7BCA7DA75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54" y="469584"/>
            <a:ext cx="6594569" cy="5426388"/>
          </a:xfrm>
          <a:prstGeom prst="rect">
            <a:avLst/>
          </a:prstGeom>
        </p:spPr>
      </p:pic>
      <p:sp>
        <p:nvSpPr>
          <p:cNvPr id="2" name="ZoneTexte 1">
            <a:extLst>
              <a:ext uri="{FF2B5EF4-FFF2-40B4-BE49-F238E27FC236}">
                <a16:creationId xmlns:a16="http://schemas.microsoft.com/office/drawing/2014/main" id="{DD089D72-4747-F332-00A7-5707B1161325}"/>
              </a:ext>
            </a:extLst>
          </p:cNvPr>
          <p:cNvSpPr txBox="1"/>
          <p:nvPr/>
        </p:nvSpPr>
        <p:spPr>
          <a:xfrm>
            <a:off x="7006945" y="89624"/>
            <a:ext cx="4869497" cy="6247864"/>
          </a:xfrm>
          <a:prstGeom prst="rect">
            <a:avLst/>
          </a:prstGeom>
          <a:solidFill>
            <a:schemeClr val="accent2"/>
          </a:solidFill>
        </p:spPr>
        <p:txBody>
          <a:bodyPr wrap="square" rtlCol="0">
            <a:spAutoFit/>
          </a:bodyPr>
          <a:lstStyle/>
          <a:p>
            <a:pPr algn="ctr"/>
            <a:r>
              <a:rPr lang="fr-FR" sz="4000" b="1" dirty="0">
                <a:solidFill>
                  <a:schemeClr val="bg1"/>
                </a:solidFill>
                <a:latin typeface="Times New Roman" panose="02020603050405020304" pitchFamily="18" charset="0"/>
                <a:cs typeface="Times New Roman" panose="02020603050405020304" pitchFamily="18" charset="0"/>
              </a:rPr>
              <a:t>Bianca Garufi </a:t>
            </a:r>
          </a:p>
          <a:p>
            <a:pPr algn="ctr"/>
            <a:endParaRPr lang="fr-FR" sz="3600" b="1" dirty="0">
              <a:solidFill>
                <a:schemeClr val="bg1"/>
              </a:solidFill>
              <a:latin typeface="Times New Roman" panose="02020603050405020304" pitchFamily="18" charset="0"/>
              <a:cs typeface="Times New Roman" panose="02020603050405020304" pitchFamily="18" charset="0"/>
            </a:endParaRPr>
          </a:p>
          <a:p>
            <a:pPr algn="ctr"/>
            <a:r>
              <a:rPr lang="fr-FR" sz="3600" b="1" dirty="0">
                <a:solidFill>
                  <a:schemeClr val="bg1"/>
                </a:solidFill>
                <a:latin typeface="Times New Roman" panose="02020603050405020304" pitchFamily="18" charset="0"/>
                <a:cs typeface="Times New Roman" panose="02020603050405020304" pitchFamily="18" charset="0"/>
              </a:rPr>
              <a:t>Rome le 21 juillet 1918 Rome 26 mai 2006</a:t>
            </a:r>
          </a:p>
          <a:p>
            <a:pPr algn="ctr"/>
            <a:r>
              <a:rPr lang="fr-FR" sz="3600" b="1" dirty="0">
                <a:solidFill>
                  <a:schemeClr val="bg1"/>
                </a:solidFill>
                <a:latin typeface="Times New Roman" panose="02020603050405020304" pitchFamily="18" charset="0"/>
                <a:cs typeface="Times New Roman" panose="02020603050405020304" pitchFamily="18" charset="0"/>
              </a:rPr>
              <a:t>Écrivaine, poétesse, traductrice (Claude Lévi-Strauss, Simone de Beauvoir). </a:t>
            </a:r>
          </a:p>
          <a:p>
            <a:pPr algn="ctr"/>
            <a:r>
              <a:rPr lang="fr-FR" sz="3600" b="1" dirty="0">
                <a:solidFill>
                  <a:schemeClr val="bg1"/>
                </a:solidFill>
                <a:latin typeface="Times New Roman" panose="02020603050405020304" pitchFamily="18" charset="0"/>
                <a:cs typeface="Times New Roman" panose="02020603050405020304" pitchFamily="18" charset="0"/>
              </a:rPr>
              <a:t>Et enfin psychanalyste : en 1951 elle a soutenu une thèse sur Jung. </a:t>
            </a:r>
          </a:p>
        </p:txBody>
      </p:sp>
    </p:spTree>
    <p:extLst>
      <p:ext uri="{BB962C8B-B14F-4D97-AF65-F5344CB8AC3E}">
        <p14:creationId xmlns:p14="http://schemas.microsoft.com/office/powerpoint/2010/main" val="69899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E6869D3-F00F-71AB-2140-23F30E8FB970}"/>
              </a:ext>
            </a:extLst>
          </p:cNvPr>
          <p:cNvSpPr txBox="1"/>
          <p:nvPr/>
        </p:nvSpPr>
        <p:spPr>
          <a:xfrm>
            <a:off x="688489" y="335845"/>
            <a:ext cx="10488706" cy="6186309"/>
          </a:xfrm>
          <a:prstGeom prst="rect">
            <a:avLst/>
          </a:prstGeom>
          <a:noFill/>
        </p:spPr>
        <p:txBody>
          <a:bodyPr wrap="square">
            <a:spAutoFit/>
          </a:bodyPr>
          <a:lstStyle/>
          <a:p>
            <a:pPr indent="270510" algn="just"/>
            <a:r>
              <a:rPr lang="fr-FR" sz="3600" b="1" kern="100" dirty="0">
                <a:effectLst/>
                <a:latin typeface="Times New Roman" panose="02020603050405020304" pitchFamily="18" charset="0"/>
                <a:ea typeface="Calibri" panose="020F0502020204030204" pitchFamily="34" charset="0"/>
                <a:cs typeface="Times New Roman" panose="02020603050405020304" pitchFamily="18" charset="0"/>
              </a:rPr>
              <a:t>« Aujourd’hui premier exemplaire de l’Été. Bel exemplaire. Virginal. Fête respectueuse des collègues. Position d’homme arrivé. Donné des conseils, du haut de mon âge, au jeune Calvino : je me suis excusé de travailler très bien : moi aussi, à ton âge, j’étais en retard et en crise. Quelqu’un m’a-t-il jamais tenu ces propos quand j’avais 25 ans ? Non, j’ai grandi dans une contrée sauvage, sans contacts, avec l’orgueil de préparer mon atoll dans cet inconnu et de surgir un jour et, quand les autres s’en apercevraient, d’être déjà très grand. »</a:t>
            </a:r>
            <a:endParaRPr lang="fr-FR" sz="36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80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CCAA897-0056-4962-F269-C16966762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458" y="534595"/>
            <a:ext cx="4817035" cy="6021294"/>
          </a:xfrm>
          <a:prstGeom prst="rect">
            <a:avLst/>
          </a:prstGeom>
        </p:spPr>
      </p:pic>
      <p:sp>
        <p:nvSpPr>
          <p:cNvPr id="4" name="ZoneTexte 3">
            <a:extLst>
              <a:ext uri="{FF2B5EF4-FFF2-40B4-BE49-F238E27FC236}">
                <a16:creationId xmlns:a16="http://schemas.microsoft.com/office/drawing/2014/main" id="{637CFAD9-6A75-FAF8-CA48-9D19FA7F7946}"/>
              </a:ext>
            </a:extLst>
          </p:cNvPr>
          <p:cNvSpPr txBox="1"/>
          <p:nvPr/>
        </p:nvSpPr>
        <p:spPr>
          <a:xfrm>
            <a:off x="6594437" y="147320"/>
            <a:ext cx="4905487" cy="6555641"/>
          </a:xfrm>
          <a:prstGeom prst="rect">
            <a:avLst/>
          </a:prstGeom>
          <a:solidFill>
            <a:schemeClr val="accent2"/>
          </a:solidFill>
        </p:spPr>
        <p:txBody>
          <a:bodyPr wrap="square" rtlCol="0">
            <a:spAutoFit/>
          </a:bodyPr>
          <a:lstStyle/>
          <a:p>
            <a:pPr algn="ctr"/>
            <a:r>
              <a:rPr lang="fr-FR" sz="3200" b="1" dirty="0">
                <a:solidFill>
                  <a:schemeClr val="bg1"/>
                </a:solidFill>
              </a:rPr>
              <a:t>Constance Dowling</a:t>
            </a:r>
          </a:p>
          <a:p>
            <a:pPr algn="ctr"/>
            <a:r>
              <a:rPr lang="fr-FR" sz="2800" b="1" dirty="0">
                <a:solidFill>
                  <a:schemeClr val="bg1"/>
                </a:solidFill>
              </a:rPr>
              <a:t> actrice dans les années 40/50</a:t>
            </a:r>
          </a:p>
          <a:p>
            <a:pPr algn="ctr"/>
            <a:r>
              <a:rPr lang="fr-FR" sz="2800" b="1" dirty="0">
                <a:solidFill>
                  <a:schemeClr val="bg1"/>
                </a:solidFill>
              </a:rPr>
              <a:t>Née à New-York le 24 juillet 1920, elle décèdera à Los-Angeles le 28 octobre 1969 d’une crise cardiaque.</a:t>
            </a:r>
          </a:p>
          <a:p>
            <a:pPr algn="ctr"/>
            <a:r>
              <a:rPr lang="fr-FR" sz="2800" b="1" dirty="0">
                <a:solidFill>
                  <a:schemeClr val="bg1"/>
                </a:solidFill>
              </a:rPr>
              <a:t>Elle vit en Italie de 1947 à 1950.</a:t>
            </a:r>
          </a:p>
          <a:p>
            <a:pPr algn="ctr"/>
            <a:r>
              <a:rPr lang="fr-FR" sz="2800" b="1" dirty="0">
                <a:solidFill>
                  <a:schemeClr val="bg1"/>
                </a:solidFill>
              </a:rPr>
              <a:t>Précédemment elle a eu une liaison avec Elia Kazan qui alors était marié.</a:t>
            </a:r>
          </a:p>
          <a:p>
            <a:pPr algn="ctr"/>
            <a:r>
              <a:rPr lang="fr-FR" sz="2800" b="1" dirty="0">
                <a:solidFill>
                  <a:schemeClr val="bg1"/>
                </a:solidFill>
              </a:rPr>
              <a:t>Rentrée aux Etats-Unis, elle épouse en 1955 le producteur Ivan Tors. </a:t>
            </a:r>
          </a:p>
        </p:txBody>
      </p:sp>
    </p:spTree>
    <p:extLst>
      <p:ext uri="{BB962C8B-B14F-4D97-AF65-F5344CB8AC3E}">
        <p14:creationId xmlns:p14="http://schemas.microsoft.com/office/powerpoint/2010/main" val="142857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80FE18A-EB49-FF0E-1C5F-15B11AB1D6CE}"/>
              </a:ext>
            </a:extLst>
          </p:cNvPr>
          <p:cNvPicPr>
            <a:picLocks noChangeAspect="1"/>
          </p:cNvPicPr>
          <p:nvPr/>
        </p:nvPicPr>
        <p:blipFill>
          <a:blip r:embed="rId2"/>
          <a:stretch>
            <a:fillRect/>
          </a:stretch>
        </p:blipFill>
        <p:spPr>
          <a:xfrm>
            <a:off x="1222113" y="0"/>
            <a:ext cx="5143500" cy="6858000"/>
          </a:xfrm>
          <a:prstGeom prst="rect">
            <a:avLst/>
          </a:prstGeom>
        </p:spPr>
      </p:pic>
      <p:sp>
        <p:nvSpPr>
          <p:cNvPr id="4" name="ZoneTexte 3">
            <a:extLst>
              <a:ext uri="{FF2B5EF4-FFF2-40B4-BE49-F238E27FC236}">
                <a16:creationId xmlns:a16="http://schemas.microsoft.com/office/drawing/2014/main" id="{BE854B00-BAA7-203A-0CCC-783663FDDD0E}"/>
              </a:ext>
            </a:extLst>
          </p:cNvPr>
          <p:cNvSpPr txBox="1"/>
          <p:nvPr/>
        </p:nvSpPr>
        <p:spPr>
          <a:xfrm>
            <a:off x="6960198" y="335845"/>
            <a:ext cx="4604273" cy="6186309"/>
          </a:xfrm>
          <a:prstGeom prst="rect">
            <a:avLst/>
          </a:prstGeom>
          <a:noFill/>
        </p:spPr>
        <p:txBody>
          <a:bodyPr wrap="square" rtlCol="0">
            <a:spAutoFit/>
          </a:bodyPr>
          <a:lstStyle/>
          <a:p>
            <a:r>
              <a:rPr lang="fr-FR" sz="3600" b="1" dirty="0">
                <a:latin typeface="Times New Roman" panose="02020603050405020304" pitchFamily="18" charset="0"/>
                <a:cs typeface="Times New Roman" panose="02020603050405020304" pitchFamily="18" charset="0"/>
              </a:rPr>
              <a:t>Perdono tutti e</a:t>
            </a:r>
          </a:p>
          <a:p>
            <a:endParaRPr lang="fr-FR" sz="3600" b="1" dirty="0">
              <a:latin typeface="Times New Roman" panose="02020603050405020304" pitchFamily="18" charset="0"/>
              <a:cs typeface="Times New Roman" panose="02020603050405020304" pitchFamily="18" charset="0"/>
            </a:endParaRPr>
          </a:p>
          <a:p>
            <a:r>
              <a:rPr lang="fr-FR" sz="3600" b="1" dirty="0">
                <a:latin typeface="Times New Roman" panose="02020603050405020304" pitchFamily="18" charset="0"/>
                <a:cs typeface="Times New Roman" panose="02020603050405020304" pitchFamily="18" charset="0"/>
              </a:rPr>
              <a:t>    a tutti chiedo </a:t>
            </a:r>
          </a:p>
          <a:p>
            <a:pPr algn="r"/>
            <a:r>
              <a:rPr lang="fr-FR" sz="3600" b="1" dirty="0">
                <a:latin typeface="Times New Roman" panose="02020603050405020304" pitchFamily="18" charset="0"/>
                <a:cs typeface="Times New Roman" panose="02020603050405020304" pitchFamily="18" charset="0"/>
              </a:rPr>
              <a:t>                               perdono</a:t>
            </a:r>
          </a:p>
          <a:p>
            <a:endParaRPr lang="fr-FR" sz="3600" b="1" dirty="0">
              <a:latin typeface="Times New Roman" panose="02020603050405020304" pitchFamily="18" charset="0"/>
              <a:cs typeface="Times New Roman" panose="02020603050405020304" pitchFamily="18" charset="0"/>
            </a:endParaRPr>
          </a:p>
          <a:p>
            <a:r>
              <a:rPr lang="fr-FR" sz="3600" b="1" dirty="0">
                <a:latin typeface="Times New Roman" panose="02020603050405020304" pitchFamily="18" charset="0"/>
                <a:cs typeface="Times New Roman" panose="02020603050405020304" pitchFamily="18" charset="0"/>
              </a:rPr>
              <a:t>  Va bene ?</a:t>
            </a:r>
          </a:p>
          <a:p>
            <a:endParaRPr lang="fr-FR" sz="3600" b="1" dirty="0">
              <a:latin typeface="Times New Roman" panose="02020603050405020304" pitchFamily="18" charset="0"/>
              <a:cs typeface="Times New Roman" panose="02020603050405020304" pitchFamily="18" charset="0"/>
            </a:endParaRPr>
          </a:p>
          <a:p>
            <a:r>
              <a:rPr lang="fr-FR" sz="3600" b="1" dirty="0">
                <a:latin typeface="Times New Roman" panose="02020603050405020304" pitchFamily="18" charset="0"/>
                <a:cs typeface="Times New Roman" panose="02020603050405020304" pitchFamily="18" charset="0"/>
              </a:rPr>
              <a:t>Non fate troppi </a:t>
            </a:r>
          </a:p>
          <a:p>
            <a:pPr algn="ctr"/>
            <a:r>
              <a:rPr lang="fr-FR" sz="3600" b="1" dirty="0">
                <a:latin typeface="Times New Roman" panose="02020603050405020304" pitchFamily="18" charset="0"/>
                <a:cs typeface="Times New Roman" panose="02020603050405020304" pitchFamily="18" charset="0"/>
              </a:rPr>
              <a:t>                                                      pettegolezzi</a:t>
            </a:r>
          </a:p>
        </p:txBody>
      </p:sp>
    </p:spTree>
    <p:extLst>
      <p:ext uri="{BB962C8B-B14F-4D97-AF65-F5344CB8AC3E}">
        <p14:creationId xmlns:p14="http://schemas.microsoft.com/office/powerpoint/2010/main" val="212451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6FBDF34-85ED-38AB-2788-0B1208744465}"/>
              </a:ext>
            </a:extLst>
          </p:cNvPr>
          <p:cNvSpPr txBox="1"/>
          <p:nvPr/>
        </p:nvSpPr>
        <p:spPr>
          <a:xfrm>
            <a:off x="530712" y="-54005"/>
            <a:ext cx="5464885" cy="6966010"/>
          </a:xfrm>
          <a:prstGeom prst="rect">
            <a:avLst/>
          </a:prstGeom>
          <a:solidFill>
            <a:schemeClr val="tx1">
              <a:lumMod val="65000"/>
              <a:lumOff val="35000"/>
            </a:schemeClr>
          </a:solidFill>
        </p:spPr>
        <p:txBody>
          <a:bodyPr wrap="square">
            <a:spAutoFit/>
          </a:bodyPr>
          <a:lstStyle/>
          <a:p>
            <a:pPr>
              <a:spcAft>
                <a:spcPts val="800"/>
              </a:spcAft>
            </a:pPr>
            <a:endParaRPr lang="fr-FR" sz="14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800"/>
              </a:spcAft>
            </a:pPr>
            <a: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La mort viendra et elle aura tes yeux –</a:t>
            </a:r>
            <a:b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cette mort qui est notre compagne</a:t>
            </a:r>
            <a:b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du matin jusqu’au soir, sans sommeil,</a:t>
            </a:r>
            <a:b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sourde, comme un vieux remords</a:t>
            </a:r>
            <a:b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ou un vice absurde. Tes yeux</a:t>
            </a:r>
            <a:b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seront une vaine parole,</a:t>
            </a:r>
            <a:b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un cri réprimé, un silence.</a:t>
            </a:r>
            <a:b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Ainsi les vois-tu le matin</a:t>
            </a:r>
            <a:b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quand sur toi seule tu te penches</a:t>
            </a:r>
            <a:b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au miroir. Ô chère espérance,</a:t>
            </a:r>
            <a:b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ce jour-là nous saurons nous aussi</a:t>
            </a:r>
            <a:b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que tu es la vie et que tu es le néant.</a:t>
            </a:r>
            <a:b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La mort a pour tous un regard.</a:t>
            </a:r>
            <a:b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La mort viendra et elle aura tes yeux.</a:t>
            </a:r>
            <a:b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Ce sera comme cesser un vice,</a:t>
            </a:r>
            <a:b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comme voir resurgir</a:t>
            </a:r>
            <a:b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au miroir un visage défunt,</a:t>
            </a:r>
            <a:b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comme écouter des lèvres closes.</a:t>
            </a:r>
            <a:b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fr-FR" sz="2200" b="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Nous descendrons dans le gouffre muets.</a:t>
            </a:r>
            <a:endParaRPr lang="fr-FR" sz="2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409CDA6F-B1DB-93DB-206C-00743D95134A}"/>
              </a:ext>
            </a:extLst>
          </p:cNvPr>
          <p:cNvSpPr txBox="1"/>
          <p:nvPr/>
        </p:nvSpPr>
        <p:spPr>
          <a:xfrm>
            <a:off x="10553253" y="1075765"/>
            <a:ext cx="1161826" cy="1938992"/>
          </a:xfrm>
          <a:prstGeom prst="rect">
            <a:avLst/>
          </a:prstGeom>
          <a:noFill/>
        </p:spPr>
        <p:txBody>
          <a:bodyPr wrap="square" rtlCol="0">
            <a:spAutoFit/>
          </a:bodyPr>
          <a:lstStyle/>
          <a:p>
            <a:pPr algn="ctr"/>
            <a:r>
              <a:rPr lang="fr-FR" sz="2400" b="1" dirty="0">
                <a:solidFill>
                  <a:schemeClr val="bg1"/>
                </a:solidFill>
                <a:latin typeface="Times New Roman" panose="02020603050405020304" pitchFamily="18" charset="0"/>
                <a:cs typeface="Times New Roman" panose="02020603050405020304" pitchFamily="18" charset="0"/>
              </a:rPr>
              <a:t>Poème daté du 22 mars 1950</a:t>
            </a:r>
          </a:p>
        </p:txBody>
      </p:sp>
      <p:sp>
        <p:nvSpPr>
          <p:cNvPr id="2" name="ZoneTexte 1">
            <a:extLst>
              <a:ext uri="{FF2B5EF4-FFF2-40B4-BE49-F238E27FC236}">
                <a16:creationId xmlns:a16="http://schemas.microsoft.com/office/drawing/2014/main" id="{0706CB5F-3C5C-4443-204F-800E56925640}"/>
              </a:ext>
            </a:extLst>
          </p:cNvPr>
          <p:cNvSpPr txBox="1"/>
          <p:nvPr/>
        </p:nvSpPr>
        <p:spPr>
          <a:xfrm>
            <a:off x="6196404" y="-5417"/>
            <a:ext cx="4356849" cy="6863417"/>
          </a:xfrm>
          <a:prstGeom prst="rect">
            <a:avLst/>
          </a:prstGeom>
          <a:solidFill>
            <a:schemeClr val="bg2"/>
          </a:solidFill>
        </p:spPr>
        <p:txBody>
          <a:bodyPr wrap="square" rtlCol="0">
            <a:spAutoFit/>
          </a:bodyPr>
          <a:lstStyle/>
          <a:p>
            <a:endParaRPr lang="it-IT" sz="2200" b="1" dirty="0">
              <a:solidFill>
                <a:schemeClr val="accent4">
                  <a:lumMod val="75000"/>
                </a:schemeClr>
              </a:solidFill>
              <a:latin typeface="Times New Roman" panose="02020603050405020304" pitchFamily="18" charset="0"/>
              <a:cs typeface="Times New Roman" panose="02020603050405020304" pitchFamily="18" charset="0"/>
            </a:endParaRPr>
          </a:p>
          <a:p>
            <a:r>
              <a:rPr lang="it-IT" sz="2200" b="1" dirty="0">
                <a:latin typeface="Times New Roman" panose="02020603050405020304" pitchFamily="18" charset="0"/>
                <a:cs typeface="Times New Roman" panose="02020603050405020304" pitchFamily="18" charset="0"/>
              </a:rPr>
              <a:t>Verrà la morte e avrà i tuoi occhi –  </a:t>
            </a:r>
            <a:br>
              <a:rPr lang="it-IT" sz="2200" b="1" dirty="0">
                <a:latin typeface="Times New Roman" panose="02020603050405020304" pitchFamily="18" charset="0"/>
                <a:cs typeface="Times New Roman" panose="02020603050405020304" pitchFamily="18" charset="0"/>
              </a:rPr>
            </a:br>
            <a:r>
              <a:rPr lang="it-IT" sz="2200" b="1" dirty="0">
                <a:latin typeface="Times New Roman" panose="02020603050405020304" pitchFamily="18" charset="0"/>
                <a:cs typeface="Times New Roman" panose="02020603050405020304" pitchFamily="18" charset="0"/>
              </a:rPr>
              <a:t>questa morte che ci accompagna</a:t>
            </a:r>
            <a:br>
              <a:rPr lang="it-IT" sz="2200" b="1" dirty="0">
                <a:latin typeface="Times New Roman" panose="02020603050405020304" pitchFamily="18" charset="0"/>
                <a:cs typeface="Times New Roman" panose="02020603050405020304" pitchFamily="18" charset="0"/>
              </a:rPr>
            </a:br>
            <a:r>
              <a:rPr lang="it-IT" sz="2200" b="1" dirty="0">
                <a:latin typeface="Times New Roman" panose="02020603050405020304" pitchFamily="18" charset="0"/>
                <a:cs typeface="Times New Roman" panose="02020603050405020304" pitchFamily="18" charset="0"/>
              </a:rPr>
              <a:t>dal mattino alla sera, insonne,</a:t>
            </a:r>
            <a:br>
              <a:rPr lang="it-IT" sz="2200" b="1" dirty="0">
                <a:latin typeface="Times New Roman" panose="02020603050405020304" pitchFamily="18" charset="0"/>
                <a:cs typeface="Times New Roman" panose="02020603050405020304" pitchFamily="18" charset="0"/>
              </a:rPr>
            </a:br>
            <a:r>
              <a:rPr lang="it-IT" sz="2200" b="1" dirty="0">
                <a:latin typeface="Times New Roman" panose="02020603050405020304" pitchFamily="18" charset="0"/>
                <a:cs typeface="Times New Roman" panose="02020603050405020304" pitchFamily="18" charset="0"/>
              </a:rPr>
              <a:t>sorda, come un vecchio rimorso</a:t>
            </a:r>
            <a:br>
              <a:rPr lang="it-IT" sz="2200" b="1" dirty="0">
                <a:latin typeface="Times New Roman" panose="02020603050405020304" pitchFamily="18" charset="0"/>
                <a:cs typeface="Times New Roman" panose="02020603050405020304" pitchFamily="18" charset="0"/>
              </a:rPr>
            </a:br>
            <a:r>
              <a:rPr lang="it-IT" sz="2200" b="1" dirty="0">
                <a:latin typeface="Times New Roman" panose="02020603050405020304" pitchFamily="18" charset="0"/>
                <a:cs typeface="Times New Roman" panose="02020603050405020304" pitchFamily="18" charset="0"/>
              </a:rPr>
              <a:t>o un vizio assurdo. I tuoi occhi</a:t>
            </a:r>
            <a:br>
              <a:rPr lang="it-IT" sz="2200" b="1" dirty="0">
                <a:latin typeface="Times New Roman" panose="02020603050405020304" pitchFamily="18" charset="0"/>
                <a:cs typeface="Times New Roman" panose="02020603050405020304" pitchFamily="18" charset="0"/>
              </a:rPr>
            </a:br>
            <a:r>
              <a:rPr lang="it-IT" sz="2200" b="1" dirty="0">
                <a:latin typeface="Times New Roman" panose="02020603050405020304" pitchFamily="18" charset="0"/>
                <a:cs typeface="Times New Roman" panose="02020603050405020304" pitchFamily="18" charset="0"/>
              </a:rPr>
              <a:t>saranno una vana parola,</a:t>
            </a:r>
            <a:br>
              <a:rPr lang="it-IT" sz="2200" b="1" dirty="0">
                <a:latin typeface="Times New Roman" panose="02020603050405020304" pitchFamily="18" charset="0"/>
                <a:cs typeface="Times New Roman" panose="02020603050405020304" pitchFamily="18" charset="0"/>
              </a:rPr>
            </a:br>
            <a:r>
              <a:rPr lang="it-IT" sz="2200" b="1" dirty="0">
                <a:latin typeface="Times New Roman" panose="02020603050405020304" pitchFamily="18" charset="0"/>
                <a:cs typeface="Times New Roman" panose="02020603050405020304" pitchFamily="18" charset="0"/>
              </a:rPr>
              <a:t>un grido taciuto, un silenzio.</a:t>
            </a:r>
          </a:p>
          <a:p>
            <a:r>
              <a:rPr lang="it-IT" sz="2200" b="1" dirty="0">
                <a:latin typeface="Times New Roman" panose="02020603050405020304" pitchFamily="18" charset="0"/>
                <a:cs typeface="Times New Roman" panose="02020603050405020304" pitchFamily="18" charset="0"/>
              </a:rPr>
              <a:t>Cosí li vedi ogni mattina</a:t>
            </a:r>
            <a:br>
              <a:rPr lang="it-IT" sz="2200" b="1" dirty="0">
                <a:latin typeface="Times New Roman" panose="02020603050405020304" pitchFamily="18" charset="0"/>
                <a:cs typeface="Times New Roman" panose="02020603050405020304" pitchFamily="18" charset="0"/>
              </a:rPr>
            </a:br>
            <a:r>
              <a:rPr lang="it-IT" sz="2200" b="1" dirty="0">
                <a:latin typeface="Times New Roman" panose="02020603050405020304" pitchFamily="18" charset="0"/>
                <a:cs typeface="Times New Roman" panose="02020603050405020304" pitchFamily="18" charset="0"/>
              </a:rPr>
              <a:t>quando su te sola ti pieghi</a:t>
            </a:r>
            <a:br>
              <a:rPr lang="it-IT" sz="2200" b="1" dirty="0">
                <a:latin typeface="Times New Roman" panose="02020603050405020304" pitchFamily="18" charset="0"/>
                <a:cs typeface="Times New Roman" panose="02020603050405020304" pitchFamily="18" charset="0"/>
              </a:rPr>
            </a:br>
            <a:r>
              <a:rPr lang="it-IT" sz="2200" b="1" dirty="0">
                <a:latin typeface="Times New Roman" panose="02020603050405020304" pitchFamily="18" charset="0"/>
                <a:cs typeface="Times New Roman" panose="02020603050405020304" pitchFamily="18" charset="0"/>
              </a:rPr>
              <a:t>nello specchio. O cara speranza,</a:t>
            </a:r>
            <a:br>
              <a:rPr lang="it-IT" sz="2200" b="1" dirty="0">
                <a:latin typeface="Times New Roman" panose="02020603050405020304" pitchFamily="18" charset="0"/>
                <a:cs typeface="Times New Roman" panose="02020603050405020304" pitchFamily="18" charset="0"/>
              </a:rPr>
            </a:br>
            <a:r>
              <a:rPr lang="it-IT" sz="2200" b="1" dirty="0">
                <a:latin typeface="Times New Roman" panose="02020603050405020304" pitchFamily="18" charset="0"/>
                <a:cs typeface="Times New Roman" panose="02020603050405020304" pitchFamily="18" charset="0"/>
              </a:rPr>
              <a:t>quel giorno sapremo anche noi</a:t>
            </a:r>
            <a:br>
              <a:rPr lang="it-IT" sz="2200" b="1" dirty="0">
                <a:latin typeface="Times New Roman" panose="02020603050405020304" pitchFamily="18" charset="0"/>
                <a:cs typeface="Times New Roman" panose="02020603050405020304" pitchFamily="18" charset="0"/>
              </a:rPr>
            </a:br>
            <a:r>
              <a:rPr lang="it-IT" sz="2200" b="1" dirty="0">
                <a:latin typeface="Times New Roman" panose="02020603050405020304" pitchFamily="18" charset="0"/>
                <a:cs typeface="Times New Roman" panose="02020603050405020304" pitchFamily="18" charset="0"/>
              </a:rPr>
              <a:t>che sei la vita e sei il nulla.</a:t>
            </a:r>
            <a:br>
              <a:rPr lang="it-IT" sz="2200" b="1" dirty="0">
                <a:latin typeface="Times New Roman" panose="02020603050405020304" pitchFamily="18" charset="0"/>
                <a:cs typeface="Times New Roman" panose="02020603050405020304" pitchFamily="18" charset="0"/>
              </a:rPr>
            </a:br>
            <a:r>
              <a:rPr lang="it-IT" sz="2200" b="1" dirty="0">
                <a:latin typeface="Times New Roman" panose="02020603050405020304" pitchFamily="18" charset="0"/>
                <a:cs typeface="Times New Roman" panose="02020603050405020304" pitchFamily="18" charset="0"/>
              </a:rPr>
              <a:t>Per tutti la morte ha uno sguardo.</a:t>
            </a:r>
          </a:p>
          <a:p>
            <a:r>
              <a:rPr lang="it-IT" sz="2200" b="1" dirty="0">
                <a:latin typeface="Times New Roman" panose="02020603050405020304" pitchFamily="18" charset="0"/>
                <a:cs typeface="Times New Roman" panose="02020603050405020304" pitchFamily="18" charset="0"/>
              </a:rPr>
              <a:t>Verrà la morte e avrà i tuoi occhi.</a:t>
            </a:r>
            <a:br>
              <a:rPr lang="it-IT" sz="2200" b="1" dirty="0">
                <a:latin typeface="Times New Roman" panose="02020603050405020304" pitchFamily="18" charset="0"/>
                <a:cs typeface="Times New Roman" panose="02020603050405020304" pitchFamily="18" charset="0"/>
              </a:rPr>
            </a:br>
            <a:r>
              <a:rPr lang="it-IT" sz="2200" b="1" dirty="0">
                <a:latin typeface="Times New Roman" panose="02020603050405020304" pitchFamily="18" charset="0"/>
                <a:cs typeface="Times New Roman" panose="02020603050405020304" pitchFamily="18" charset="0"/>
              </a:rPr>
              <a:t>Sarà come smettere un vizio,</a:t>
            </a:r>
          </a:p>
          <a:p>
            <a:r>
              <a:rPr lang="it-IT" sz="2200" b="1" dirty="0">
                <a:latin typeface="Times New Roman" panose="02020603050405020304" pitchFamily="18" charset="0"/>
                <a:cs typeface="Times New Roman" panose="02020603050405020304" pitchFamily="18" charset="0"/>
              </a:rPr>
              <a:t>come vedere nello specchio</a:t>
            </a:r>
            <a:br>
              <a:rPr lang="it-IT" sz="2200" b="1" dirty="0">
                <a:latin typeface="Times New Roman" panose="02020603050405020304" pitchFamily="18" charset="0"/>
                <a:cs typeface="Times New Roman" panose="02020603050405020304" pitchFamily="18" charset="0"/>
              </a:rPr>
            </a:br>
            <a:r>
              <a:rPr lang="it-IT" sz="2200" b="1" dirty="0">
                <a:latin typeface="Times New Roman" panose="02020603050405020304" pitchFamily="18" charset="0"/>
                <a:cs typeface="Times New Roman" panose="02020603050405020304" pitchFamily="18" charset="0"/>
              </a:rPr>
              <a:t>riemergere un viso morto,</a:t>
            </a:r>
            <a:br>
              <a:rPr lang="it-IT" sz="2200" b="1" dirty="0">
                <a:latin typeface="Times New Roman" panose="02020603050405020304" pitchFamily="18" charset="0"/>
                <a:cs typeface="Times New Roman" panose="02020603050405020304" pitchFamily="18" charset="0"/>
              </a:rPr>
            </a:br>
            <a:r>
              <a:rPr lang="it-IT" sz="2200" b="1" dirty="0">
                <a:latin typeface="Times New Roman" panose="02020603050405020304" pitchFamily="18" charset="0"/>
                <a:cs typeface="Times New Roman" panose="02020603050405020304" pitchFamily="18" charset="0"/>
              </a:rPr>
              <a:t>come ascoltare un labbro chiuso.</a:t>
            </a:r>
            <a:br>
              <a:rPr lang="it-IT" sz="2200" b="1" dirty="0">
                <a:latin typeface="Times New Roman" panose="02020603050405020304" pitchFamily="18" charset="0"/>
                <a:cs typeface="Times New Roman" panose="02020603050405020304" pitchFamily="18" charset="0"/>
              </a:rPr>
            </a:br>
            <a:r>
              <a:rPr lang="it-IT" sz="2200" b="1" dirty="0">
                <a:latin typeface="Times New Roman" panose="02020603050405020304" pitchFamily="18" charset="0"/>
                <a:cs typeface="Times New Roman" panose="02020603050405020304" pitchFamily="18" charset="0"/>
              </a:rPr>
              <a:t>Scenderemo nel gorgo muti</a:t>
            </a:r>
            <a:r>
              <a:rPr lang="it-IT" b="1" dirty="0"/>
              <a:t>.</a:t>
            </a:r>
            <a:endParaRPr lang="fr-FR" b="1" dirty="0"/>
          </a:p>
        </p:txBody>
      </p:sp>
    </p:spTree>
    <p:extLst>
      <p:ext uri="{BB962C8B-B14F-4D97-AF65-F5344CB8AC3E}">
        <p14:creationId xmlns:p14="http://schemas.microsoft.com/office/powerpoint/2010/main" val="2882918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pattFill prst="pct50">
          <a:fgClr>
            <a:schemeClr val="accent1"/>
          </a:fgClr>
          <a:bgClr>
            <a:schemeClr val="bg1"/>
          </a:bgClr>
        </a:patt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97C0E80-8E95-56D1-478A-6E5DB1DBA9A7}"/>
              </a:ext>
            </a:extLst>
          </p:cNvPr>
          <p:cNvSpPr txBox="1"/>
          <p:nvPr/>
        </p:nvSpPr>
        <p:spPr>
          <a:xfrm>
            <a:off x="1540043" y="1153500"/>
            <a:ext cx="8483348" cy="5632311"/>
          </a:xfrm>
          <a:prstGeom prst="rect">
            <a:avLst/>
          </a:prstGeom>
          <a:ln w="38100" cmpd="dbl">
            <a:solidFill>
              <a:schemeClr val="accent1"/>
            </a:solidFill>
          </a:ln>
          <a:scene3d>
            <a:camera prst="perspectiveBelow"/>
            <a:lightRig rig="threePt" dir="t"/>
          </a:scene3d>
          <a:sp3d>
            <a:bevelT w="114300" prst="artDeco"/>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Nous sommes au monde pour transformer notre destin en liberté. »</a:t>
            </a:r>
          </a:p>
          <a:p>
            <a:pPr algn="ctr"/>
            <a:endParaRPr lang="fr-FR"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a:p>
            <a:pPr algn="ctr"/>
            <a:r>
              <a:rPr lang="fr-FR" sz="6000" b="1" i="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Le métier de vivre</a:t>
            </a:r>
            <a:r>
              <a:rPr lang="fr-FR"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journal 17 janvier 1950</a:t>
            </a:r>
          </a:p>
        </p:txBody>
      </p:sp>
    </p:spTree>
    <p:extLst>
      <p:ext uri="{BB962C8B-B14F-4D97-AF65-F5344CB8AC3E}">
        <p14:creationId xmlns:p14="http://schemas.microsoft.com/office/powerpoint/2010/main" val="37217423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4B977D8-E9A2-39F1-99FA-B5BEE9DE836B}"/>
              </a:ext>
            </a:extLst>
          </p:cNvPr>
          <p:cNvSpPr txBox="1"/>
          <p:nvPr/>
        </p:nvSpPr>
        <p:spPr>
          <a:xfrm>
            <a:off x="519290" y="210026"/>
            <a:ext cx="11334044" cy="6647974"/>
          </a:xfrm>
          <a:prstGeom prst="rect">
            <a:avLst/>
          </a:prstGeom>
          <a:noFill/>
        </p:spPr>
        <p:txBody>
          <a:bodyPr wrap="square" rtlCol="0">
            <a:spAutoFit/>
          </a:bodyPr>
          <a:lstStyle/>
          <a:p>
            <a:pPr indent="270510" algn="just"/>
            <a:r>
              <a:rPr lang="fr-FR" sz="2400" b="1" kern="100" dirty="0">
                <a:effectLst/>
                <a:latin typeface="Times New Roman" panose="02020603050405020304" pitchFamily="18" charset="0"/>
                <a:ea typeface="Calibri" panose="020F0502020204030204" pitchFamily="34" charset="0"/>
                <a:cs typeface="Times New Roman" panose="02020603050405020304" pitchFamily="18" charset="0"/>
              </a:rPr>
              <a:t>Bibliographie </a:t>
            </a:r>
          </a:p>
          <a:p>
            <a:pPr indent="270510" algn="just"/>
            <a:endParaRPr lang="fr-FR"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400" b="1" i="1" kern="100" dirty="0">
                <a:effectLst/>
                <a:latin typeface="Times New Roman" panose="02020603050405020304" pitchFamily="18" charset="0"/>
                <a:ea typeface="Calibri" panose="020F0502020204030204" pitchFamily="34" charset="0"/>
                <a:cs typeface="Times New Roman" panose="02020603050405020304" pitchFamily="18" charset="0"/>
              </a:rPr>
              <a:t>Cesare Pavese, Œuvres</a:t>
            </a:r>
            <a:r>
              <a:rPr lang="fr-FR" sz="24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kern="100" dirty="0">
                <a:effectLst/>
                <a:latin typeface="Times New Roman" panose="02020603050405020304" pitchFamily="18" charset="0"/>
                <a:ea typeface="Calibri" panose="020F0502020204030204" pitchFamily="34" charset="0"/>
                <a:cs typeface="Times New Roman" panose="02020603050405020304" pitchFamily="18" charset="0"/>
              </a:rPr>
              <a:t>Gallimard 2008, sous la direction de Martin Rueff. </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400" b="1" i="1" kern="100" dirty="0">
                <a:effectLst/>
                <a:latin typeface="Times New Roman" panose="02020603050405020304" pitchFamily="18" charset="0"/>
                <a:ea typeface="Calibri" panose="020F0502020204030204" pitchFamily="34" charset="0"/>
                <a:cs typeface="Times New Roman" panose="02020603050405020304" pitchFamily="18" charset="0"/>
              </a:rPr>
              <a:t>Travailler fatigue</a:t>
            </a:r>
            <a:r>
              <a:rPr lang="fr-FR" sz="2400" b="1" i="1"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2400" b="1" i="1" kern="100" dirty="0">
                <a:effectLst/>
                <a:latin typeface="Times New Roman" panose="02020603050405020304" pitchFamily="18" charset="0"/>
                <a:ea typeface="Calibri" panose="020F0502020204030204" pitchFamily="34" charset="0"/>
                <a:cs typeface="Times New Roman" panose="02020603050405020304" pitchFamily="18" charset="0"/>
              </a:rPr>
              <a:t>La mort viendra et elle aura tes yeux, Poésies variées</a:t>
            </a:r>
            <a:r>
              <a:rPr lang="fr-FR" sz="24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kern="100" dirty="0">
                <a:effectLst/>
                <a:latin typeface="Times New Roman" panose="02020603050405020304" pitchFamily="18" charset="0"/>
                <a:ea typeface="Calibri" panose="020F0502020204030204" pitchFamily="34" charset="0"/>
                <a:cs typeface="Times New Roman" panose="02020603050405020304" pitchFamily="18" charset="0"/>
              </a:rPr>
              <a:t>Édition établie par Italo Calvino en 1962</a:t>
            </a:r>
            <a:r>
              <a:rPr lang="fr-FR" sz="24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kern="100" dirty="0">
                <a:effectLst/>
                <a:latin typeface="Times New Roman" panose="02020603050405020304" pitchFamily="18" charset="0"/>
                <a:ea typeface="Calibri" panose="020F0502020204030204" pitchFamily="34" charset="0"/>
                <a:cs typeface="Times New Roman" panose="02020603050405020304" pitchFamily="18" charset="0"/>
              </a:rPr>
              <a:t>collection poésie chez Gallimard en 1969, traducteur Gilles de Van. Préface de Dominique Fernandez, 1979. </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400" b="1" i="1" kern="100" dirty="0">
                <a:effectLst/>
                <a:latin typeface="Times New Roman" panose="02020603050405020304" pitchFamily="18" charset="0"/>
                <a:ea typeface="Calibri" panose="020F0502020204030204" pitchFamily="34" charset="0"/>
                <a:cs typeface="Times New Roman" panose="02020603050405020304" pitchFamily="18" charset="0"/>
              </a:rPr>
              <a:t>L’idole et autres récits</a:t>
            </a:r>
            <a:r>
              <a:rPr lang="fr-FR" sz="2400" kern="100" dirty="0">
                <a:effectLst/>
                <a:latin typeface="Times New Roman" panose="02020603050405020304" pitchFamily="18" charset="0"/>
                <a:ea typeface="Calibri" panose="020F0502020204030204" pitchFamily="34" charset="0"/>
                <a:cs typeface="Times New Roman" panose="02020603050405020304" pitchFamily="18" charset="0"/>
              </a:rPr>
              <a:t>, folio bilingue, 2012, traduction Pierre Laroche, préface, notes et révisions : Mario Fusco.</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400" b="1" i="1" kern="100" dirty="0">
                <a:effectLst/>
                <a:latin typeface="Times New Roman" panose="02020603050405020304" pitchFamily="18" charset="0"/>
                <a:ea typeface="Calibri" panose="020F0502020204030204" pitchFamily="34" charset="0"/>
                <a:cs typeface="Times New Roman" panose="02020603050405020304" pitchFamily="18" charset="0"/>
              </a:rPr>
              <a:t>Je n’y comprends rien. Lettres d’une adolescence littéraire</a:t>
            </a:r>
            <a:r>
              <a:rPr lang="fr-FR" sz="2400" kern="100" dirty="0">
                <a:effectLst/>
                <a:latin typeface="Times New Roman" panose="02020603050405020304" pitchFamily="18" charset="0"/>
                <a:ea typeface="Calibri" panose="020F0502020204030204" pitchFamily="34" charset="0"/>
                <a:cs typeface="Times New Roman" panose="02020603050405020304" pitchFamily="18" charset="0"/>
              </a:rPr>
              <a:t>, Éditions L’Orma, avril 2023, traduction Margaux Bricler.</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400" b="1" i="1" kern="100" dirty="0">
                <a:effectLst/>
                <a:latin typeface="Times New Roman" panose="02020603050405020304" pitchFamily="18" charset="0"/>
                <a:ea typeface="Calibri" panose="020F0502020204030204" pitchFamily="34" charset="0"/>
                <a:cs typeface="Times New Roman" panose="02020603050405020304" pitchFamily="18" charset="0"/>
              </a:rPr>
              <a:t>Cesare Pavese, l’homme fatal</a:t>
            </a:r>
            <a:r>
              <a:rPr lang="fr-FR" sz="2400" kern="100" dirty="0">
                <a:effectLst/>
                <a:latin typeface="Times New Roman" panose="02020603050405020304" pitchFamily="18" charset="0"/>
                <a:ea typeface="Calibri" panose="020F0502020204030204" pitchFamily="34" charset="0"/>
                <a:cs typeface="Times New Roman" panose="02020603050405020304" pitchFamily="18" charset="0"/>
              </a:rPr>
              <a:t>, Jacques Beaudry, éditions Nota bene, 2002</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400" b="1" i="1" kern="100" dirty="0">
                <a:effectLst/>
                <a:latin typeface="Times New Roman" panose="02020603050405020304" pitchFamily="18" charset="0"/>
                <a:ea typeface="Calibri" panose="020F0502020204030204" pitchFamily="34" charset="0"/>
                <a:cs typeface="Times New Roman" panose="02020603050405020304" pitchFamily="18" charset="0"/>
              </a:rPr>
              <a:t>Cesare Pavese, une vie</a:t>
            </a:r>
            <a:r>
              <a:rPr lang="fr-FR" sz="24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kern="100" dirty="0">
                <a:effectLst/>
                <a:latin typeface="Times New Roman" panose="02020603050405020304" pitchFamily="18" charset="0"/>
                <a:ea typeface="Calibri" panose="020F0502020204030204" pitchFamily="34" charset="0"/>
                <a:cs typeface="Times New Roman" panose="02020603050405020304" pitchFamily="18" charset="0"/>
              </a:rPr>
              <a:t>Lorenzo Mondo, éditions Arléa, 2009, traduction Christophe Mileschi</a:t>
            </a:r>
            <a:r>
              <a:rPr lang="fr-FR"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400" b="1" i="1" kern="100" dirty="0">
                <a:effectLst/>
                <a:latin typeface="Times New Roman" panose="02020603050405020304" pitchFamily="18" charset="0"/>
                <a:ea typeface="Calibri" panose="020F0502020204030204" pitchFamily="34" charset="0"/>
                <a:cs typeface="Times New Roman" panose="02020603050405020304" pitchFamily="18" charset="0"/>
              </a:rPr>
              <a:t>Le pays de Pavese, </a:t>
            </a:r>
            <a:r>
              <a:rPr lang="fr-FR" sz="2400" kern="100" dirty="0">
                <a:effectLst/>
                <a:latin typeface="Times New Roman" panose="02020603050405020304" pitchFamily="18" charset="0"/>
                <a:ea typeface="Calibri" panose="020F0502020204030204" pitchFamily="34" charset="0"/>
                <a:cs typeface="Times New Roman" panose="02020603050405020304" pitchFamily="18" charset="0"/>
              </a:rPr>
              <a:t>Jean-Pierre Ferrini, Gallimard, 2009</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400" kern="100" dirty="0">
                <a:effectLst/>
                <a:latin typeface="Times New Roman" panose="02020603050405020304" pitchFamily="18" charset="0"/>
                <a:ea typeface="Calibri" panose="020F0502020204030204" pitchFamily="34" charset="0"/>
                <a:cs typeface="Times New Roman" panose="02020603050405020304" pitchFamily="18" charset="0"/>
              </a:rPr>
              <a:t>Et bien sûr… Wikipédia !</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400" kern="100" dirty="0">
                <a:effectLst/>
                <a:latin typeface="Times New Roman" panose="02020603050405020304" pitchFamily="18" charset="0"/>
                <a:ea typeface="Calibri" panose="020F0502020204030204" pitchFamily="34" charset="0"/>
                <a:cs typeface="Times New Roman" panose="02020603050405020304" pitchFamily="18" charset="0"/>
              </a:rPr>
              <a:t>Pour l’écoute en italien de la lettre à Fernanda Pivano : </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400" u="sng"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https://www.youtube.com/watch?v=Dv4YTq5Nxbo&amp;t=7s</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85872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0D5C156-F4FE-5838-A1A4-2947F78E8F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69" y="0"/>
            <a:ext cx="9143998" cy="6857999"/>
          </a:xfrm>
          <a:prstGeom prst="rect">
            <a:avLst/>
          </a:prstGeom>
        </p:spPr>
      </p:pic>
      <p:sp>
        <p:nvSpPr>
          <p:cNvPr id="8" name="ZoneTexte 7">
            <a:extLst>
              <a:ext uri="{FF2B5EF4-FFF2-40B4-BE49-F238E27FC236}">
                <a16:creationId xmlns:a16="http://schemas.microsoft.com/office/drawing/2014/main" id="{0C77213E-D4F1-9081-6BE1-D29C7BC9B5EF}"/>
              </a:ext>
            </a:extLst>
          </p:cNvPr>
          <p:cNvSpPr txBox="1"/>
          <p:nvPr/>
        </p:nvSpPr>
        <p:spPr>
          <a:xfrm>
            <a:off x="9742312" y="978415"/>
            <a:ext cx="1791878" cy="3539430"/>
          </a:xfrm>
          <a:prstGeom prst="rect">
            <a:avLst/>
          </a:prstGeom>
          <a:noFill/>
        </p:spPr>
        <p:txBody>
          <a:bodyPr wrap="square" rtlCol="0">
            <a:spAutoFit/>
          </a:bodyPr>
          <a:lstStyle/>
          <a:p>
            <a:pPr algn="ctr"/>
            <a:r>
              <a:rPr lang="fr-FR" sz="2800" b="1" dirty="0"/>
              <a:t>Santo Stefano Belbo</a:t>
            </a:r>
          </a:p>
          <a:p>
            <a:pPr algn="ctr"/>
            <a:endParaRPr lang="fr-FR" sz="2800" b="1" dirty="0"/>
          </a:p>
          <a:p>
            <a:pPr algn="ctr"/>
            <a:r>
              <a:rPr lang="fr-FR" sz="2800" b="1" dirty="0"/>
              <a:t>Province d’Osti</a:t>
            </a:r>
          </a:p>
          <a:p>
            <a:pPr algn="ctr"/>
            <a:endParaRPr lang="fr-FR" sz="2800" b="1" dirty="0"/>
          </a:p>
          <a:p>
            <a:pPr algn="ctr"/>
            <a:r>
              <a:rPr lang="fr-FR" sz="2800" b="1" dirty="0"/>
              <a:t>Piémont</a:t>
            </a:r>
          </a:p>
        </p:txBody>
      </p:sp>
    </p:spTree>
    <p:extLst>
      <p:ext uri="{BB962C8B-B14F-4D97-AF65-F5344CB8AC3E}">
        <p14:creationId xmlns:p14="http://schemas.microsoft.com/office/powerpoint/2010/main" val="69724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80FE18A-EB49-FF0E-1C5F-15B11AB1D6CE}"/>
              </a:ext>
            </a:extLst>
          </p:cNvPr>
          <p:cNvPicPr>
            <a:picLocks noChangeAspect="1"/>
          </p:cNvPicPr>
          <p:nvPr/>
        </p:nvPicPr>
        <p:blipFill>
          <a:blip r:embed="rId2"/>
          <a:stretch>
            <a:fillRect/>
          </a:stretch>
        </p:blipFill>
        <p:spPr>
          <a:xfrm>
            <a:off x="1985905" y="0"/>
            <a:ext cx="5143500" cy="6858000"/>
          </a:xfrm>
          <a:prstGeom prst="rect">
            <a:avLst/>
          </a:prstGeom>
        </p:spPr>
      </p:pic>
      <p:sp>
        <p:nvSpPr>
          <p:cNvPr id="4" name="ZoneTexte 3">
            <a:extLst>
              <a:ext uri="{FF2B5EF4-FFF2-40B4-BE49-F238E27FC236}">
                <a16:creationId xmlns:a16="http://schemas.microsoft.com/office/drawing/2014/main" id="{BE854B00-BAA7-203A-0CCC-783663FDDD0E}"/>
              </a:ext>
            </a:extLst>
          </p:cNvPr>
          <p:cNvSpPr txBox="1"/>
          <p:nvPr/>
        </p:nvSpPr>
        <p:spPr>
          <a:xfrm>
            <a:off x="7767021" y="376518"/>
            <a:ext cx="3980330" cy="5509200"/>
          </a:xfrm>
          <a:prstGeom prst="rect">
            <a:avLst/>
          </a:prstGeom>
          <a:noFill/>
        </p:spPr>
        <p:txBody>
          <a:bodyPr wrap="square" rtlCol="0">
            <a:spAutoFit/>
          </a:bodyPr>
          <a:lstStyle/>
          <a:p>
            <a:r>
              <a:rPr lang="fr-FR" sz="3200" b="1" dirty="0">
                <a:latin typeface="Times New Roman" panose="02020603050405020304" pitchFamily="18" charset="0"/>
                <a:cs typeface="Times New Roman" panose="02020603050405020304" pitchFamily="18" charset="0"/>
              </a:rPr>
              <a:t>Perdono tutti e</a:t>
            </a:r>
          </a:p>
          <a:p>
            <a:endParaRPr lang="fr-FR" sz="3200" b="1" dirty="0">
              <a:latin typeface="Times New Roman" panose="02020603050405020304" pitchFamily="18" charset="0"/>
              <a:cs typeface="Times New Roman" panose="02020603050405020304" pitchFamily="18" charset="0"/>
            </a:endParaRPr>
          </a:p>
          <a:p>
            <a:r>
              <a:rPr lang="fr-FR" sz="3200" b="1" dirty="0">
                <a:latin typeface="Times New Roman" panose="02020603050405020304" pitchFamily="18" charset="0"/>
                <a:cs typeface="Times New Roman" panose="02020603050405020304" pitchFamily="18" charset="0"/>
              </a:rPr>
              <a:t>    a tutti chiedo </a:t>
            </a:r>
          </a:p>
          <a:p>
            <a:pPr algn="r"/>
            <a:r>
              <a:rPr lang="fr-FR" sz="3200" b="1" dirty="0">
                <a:latin typeface="Times New Roman" panose="02020603050405020304" pitchFamily="18" charset="0"/>
                <a:cs typeface="Times New Roman" panose="02020603050405020304" pitchFamily="18" charset="0"/>
              </a:rPr>
              <a:t>                               perdono</a:t>
            </a:r>
          </a:p>
          <a:p>
            <a:endParaRPr lang="fr-FR" sz="3200" b="1" dirty="0">
              <a:latin typeface="Times New Roman" panose="02020603050405020304" pitchFamily="18" charset="0"/>
              <a:cs typeface="Times New Roman" panose="02020603050405020304" pitchFamily="18" charset="0"/>
            </a:endParaRPr>
          </a:p>
          <a:p>
            <a:r>
              <a:rPr lang="fr-FR" sz="3200" b="1" dirty="0">
                <a:latin typeface="Times New Roman" panose="02020603050405020304" pitchFamily="18" charset="0"/>
                <a:cs typeface="Times New Roman" panose="02020603050405020304" pitchFamily="18" charset="0"/>
              </a:rPr>
              <a:t>  Va bene ?</a:t>
            </a:r>
          </a:p>
          <a:p>
            <a:endParaRPr lang="fr-FR" sz="3200" b="1" dirty="0">
              <a:latin typeface="Times New Roman" panose="02020603050405020304" pitchFamily="18" charset="0"/>
              <a:cs typeface="Times New Roman" panose="02020603050405020304" pitchFamily="18" charset="0"/>
            </a:endParaRPr>
          </a:p>
          <a:p>
            <a:r>
              <a:rPr lang="fr-FR" sz="3200" b="1" dirty="0">
                <a:latin typeface="Times New Roman" panose="02020603050405020304" pitchFamily="18" charset="0"/>
                <a:cs typeface="Times New Roman" panose="02020603050405020304" pitchFamily="18" charset="0"/>
              </a:rPr>
              <a:t>Non fate troppi </a:t>
            </a:r>
          </a:p>
          <a:p>
            <a:pPr algn="ctr"/>
            <a:r>
              <a:rPr lang="fr-FR" sz="3200" b="1" dirty="0">
                <a:latin typeface="Times New Roman" panose="02020603050405020304" pitchFamily="18" charset="0"/>
                <a:cs typeface="Times New Roman" panose="02020603050405020304" pitchFamily="18" charset="0"/>
              </a:rPr>
              <a:t>                                                      pettegolezzi</a:t>
            </a:r>
          </a:p>
        </p:txBody>
      </p:sp>
    </p:spTree>
    <p:extLst>
      <p:ext uri="{BB962C8B-B14F-4D97-AF65-F5344CB8AC3E}">
        <p14:creationId xmlns:p14="http://schemas.microsoft.com/office/powerpoint/2010/main" val="365777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F0FA298-82C5-1EF7-B67D-2538B810AE99}"/>
              </a:ext>
            </a:extLst>
          </p:cNvPr>
          <p:cNvSpPr txBox="1"/>
          <p:nvPr/>
        </p:nvSpPr>
        <p:spPr>
          <a:xfrm>
            <a:off x="206187" y="10758"/>
            <a:ext cx="11607501" cy="6986528"/>
          </a:xfrm>
          <a:prstGeom prst="rect">
            <a:avLst/>
          </a:prstGeom>
          <a:noFill/>
        </p:spPr>
        <p:txBody>
          <a:bodyPr wrap="square">
            <a:spAutoFit/>
          </a:bodyPr>
          <a:lstStyle/>
          <a:p>
            <a:pPr indent="270510" algn="just"/>
            <a:r>
              <a:rPr lang="fr-FR" sz="3200" b="1" i="1" kern="100" dirty="0">
                <a:effectLst/>
                <a:latin typeface="Times New Roman" panose="02020603050405020304" pitchFamily="18" charset="0"/>
                <a:ea typeface="Calibri" panose="020F0502020204030204" pitchFamily="34" charset="0"/>
                <a:cs typeface="Times New Roman" panose="02020603050405020304" pitchFamily="18" charset="0"/>
              </a:rPr>
              <a:t>Travailler fatigue </a:t>
            </a:r>
            <a:r>
              <a:rPr lang="fr-FR" sz="28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2800" b="1" i="1" kern="100" dirty="0">
                <a:effectLst/>
                <a:latin typeface="Times New Roman" panose="02020603050405020304" pitchFamily="18" charset="0"/>
                <a:ea typeface="Calibri" panose="020F0502020204030204" pitchFamily="34" charset="0"/>
                <a:cs typeface="Times New Roman" panose="02020603050405020304" pitchFamily="18" charset="0"/>
              </a:rPr>
              <a:t>Lavorare stanca</a:t>
            </a:r>
            <a:r>
              <a:rPr lang="fr-FR" sz="2800" b="1" kern="100" dirty="0">
                <a:latin typeface="Times New Roman" panose="02020603050405020304" pitchFamily="18" charset="0"/>
                <a:ea typeface="Calibri" panose="020F0502020204030204" pitchFamily="34" charset="0"/>
                <a:cs typeface="Times New Roman" panose="02020603050405020304" pitchFamily="18" charset="0"/>
              </a:rPr>
              <a:t>), recueil de poèmes</a:t>
            </a:r>
            <a:r>
              <a:rPr lang="fr-FR" sz="2800" b="1" kern="100" dirty="0">
                <a:latin typeface="Calibri" panose="020F0502020204030204" pitchFamily="34" charset="0"/>
                <a:ea typeface="Calibri" panose="020F0502020204030204" pitchFamily="34" charset="0"/>
                <a:cs typeface="Times New Roman" panose="02020603050405020304" pitchFamily="18" charset="0"/>
              </a:rPr>
              <a:t> </a:t>
            </a:r>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 1936 </a:t>
            </a:r>
          </a:p>
          <a:p>
            <a:pPr indent="270510" algn="just"/>
            <a:r>
              <a:rPr lang="fr-FR" sz="3200" b="1" i="1" kern="100" dirty="0">
                <a:effectLst/>
                <a:latin typeface="Times New Roman" panose="02020603050405020304" pitchFamily="18" charset="0"/>
                <a:ea typeface="Calibri" panose="020F0502020204030204" pitchFamily="34" charset="0"/>
                <a:cs typeface="Times New Roman" panose="02020603050405020304" pitchFamily="18" charset="0"/>
              </a:rPr>
              <a:t>Par chez toi </a:t>
            </a:r>
            <a:r>
              <a:rPr lang="fr-FR" sz="28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2800" b="1" i="1" kern="100" dirty="0">
                <a:effectLst/>
                <a:latin typeface="Times New Roman" panose="02020603050405020304" pitchFamily="18" charset="0"/>
                <a:ea typeface="Calibri" panose="020F0502020204030204" pitchFamily="34" charset="0"/>
                <a:cs typeface="Times New Roman" panose="02020603050405020304" pitchFamily="18" charset="0"/>
              </a:rPr>
              <a:t>Paesi tuoi</a:t>
            </a:r>
            <a:r>
              <a:rPr lang="fr-FR"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 1939  </a:t>
            </a:r>
            <a:endParaRPr lang="fr-FR" sz="3200" b="1"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3200" b="1" i="1" kern="100" dirty="0">
                <a:effectLst/>
                <a:latin typeface="Times New Roman" panose="02020603050405020304" pitchFamily="18" charset="0"/>
                <a:ea typeface="Calibri" panose="020F0502020204030204" pitchFamily="34" charset="0"/>
                <a:cs typeface="Times New Roman" panose="02020603050405020304" pitchFamily="18" charset="0"/>
              </a:rPr>
              <a:t>La plage </a:t>
            </a:r>
            <a:r>
              <a:rPr lang="fr-FR" sz="28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2800" b="1" i="1" kern="100" dirty="0">
                <a:effectLst/>
                <a:latin typeface="Times New Roman" panose="02020603050405020304" pitchFamily="18" charset="0"/>
                <a:ea typeface="Calibri" panose="020F0502020204030204" pitchFamily="34" charset="0"/>
                <a:cs typeface="Times New Roman" panose="02020603050405020304" pitchFamily="18" charset="0"/>
              </a:rPr>
              <a:t>La spiaggia</a:t>
            </a:r>
            <a:r>
              <a:rPr lang="fr-FR" sz="28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28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 1942 </a:t>
            </a:r>
            <a:endParaRPr lang="fr-FR" sz="3200" b="1" i="1"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3200" b="1" i="1" kern="100" dirty="0">
                <a:effectLst/>
                <a:latin typeface="Times New Roman" panose="02020603050405020304" pitchFamily="18" charset="0"/>
                <a:ea typeface="Calibri" panose="020F0502020204030204" pitchFamily="34" charset="0"/>
                <a:cs typeface="Times New Roman" panose="02020603050405020304" pitchFamily="18" charset="0"/>
              </a:rPr>
              <a:t>Le camarade </a:t>
            </a:r>
            <a:r>
              <a:rPr lang="fr-FR" sz="28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2800" b="1" i="1" kern="100" dirty="0">
                <a:effectLst/>
                <a:latin typeface="Times New Roman" panose="02020603050405020304" pitchFamily="18" charset="0"/>
                <a:ea typeface="Calibri" panose="020F0502020204030204" pitchFamily="34" charset="0"/>
                <a:cs typeface="Times New Roman" panose="02020603050405020304" pitchFamily="18" charset="0"/>
              </a:rPr>
              <a:t>Il compagno</a:t>
            </a:r>
            <a:r>
              <a:rPr lang="fr-FR" sz="28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28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 1947 </a:t>
            </a:r>
            <a:endParaRPr lang="fr-FR" sz="3200" b="1"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3200" b="1" i="1" kern="100" dirty="0">
                <a:effectLst/>
                <a:latin typeface="Times New Roman" panose="02020603050405020304" pitchFamily="18" charset="0"/>
                <a:ea typeface="Calibri" panose="020F0502020204030204" pitchFamily="34" charset="0"/>
                <a:cs typeface="Times New Roman" panose="02020603050405020304" pitchFamily="18" charset="0"/>
              </a:rPr>
              <a:t>Dialogues avec Leuco</a:t>
            </a:r>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2800" b="1" i="1" kern="100" dirty="0">
                <a:effectLst/>
                <a:latin typeface="Times New Roman" panose="02020603050405020304" pitchFamily="18" charset="0"/>
                <a:ea typeface="Calibri" panose="020F0502020204030204" pitchFamily="34" charset="0"/>
                <a:cs typeface="Times New Roman" panose="02020603050405020304" pitchFamily="18" charset="0"/>
              </a:rPr>
              <a:t>Dialoghi con Leuco</a:t>
            </a:r>
            <a:r>
              <a:rPr lang="fr-FR"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:1947 </a:t>
            </a:r>
            <a:endParaRPr lang="fr-FR" sz="3200" b="1"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3200" b="1" i="1" kern="100" dirty="0">
                <a:effectLst/>
                <a:latin typeface="Times New Roman" panose="02020603050405020304" pitchFamily="18" charset="0"/>
                <a:ea typeface="Calibri" panose="020F0502020204030204" pitchFamily="34" charset="0"/>
                <a:cs typeface="Times New Roman" panose="02020603050405020304" pitchFamily="18" charset="0"/>
              </a:rPr>
              <a:t>Avant que le coq chante </a:t>
            </a:r>
            <a:r>
              <a:rPr lang="fr-FR" sz="28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2800" b="1" i="1" kern="100" dirty="0">
                <a:effectLst/>
                <a:latin typeface="Times New Roman" panose="02020603050405020304" pitchFamily="18" charset="0"/>
                <a:ea typeface="Calibri" panose="020F0502020204030204" pitchFamily="34" charset="0"/>
                <a:cs typeface="Times New Roman" panose="02020603050405020304" pitchFamily="18" charset="0"/>
              </a:rPr>
              <a:t>Prima che il gallo canti</a:t>
            </a:r>
            <a:r>
              <a:rPr lang="fr-FR" sz="2800" b="1" kern="100">
                <a:effectLst/>
                <a:latin typeface="Times New Roman" panose="02020603050405020304" pitchFamily="18" charset="0"/>
                <a:ea typeface="Calibri" panose="020F0502020204030204" pitchFamily="34" charset="0"/>
                <a:cs typeface="Times New Roman" panose="02020603050405020304" pitchFamily="18" charset="0"/>
              </a:rPr>
              <a:t>)</a:t>
            </a:r>
            <a:r>
              <a:rPr lang="fr-FR" sz="3200" b="1" i="1" kern="100">
                <a:latin typeface="Times New Roman" panose="02020603050405020304" pitchFamily="18" charset="0"/>
                <a:ea typeface="Calibri" panose="020F0502020204030204" pitchFamily="34" charset="0"/>
                <a:cs typeface="Times New Roman" panose="02020603050405020304" pitchFamily="18" charset="0"/>
              </a:rPr>
              <a:t> </a:t>
            </a:r>
            <a:r>
              <a:rPr lang="fr-FR" sz="3200" b="1" kern="100">
                <a:latin typeface="Times New Roman" panose="02020603050405020304" pitchFamily="18" charset="0"/>
                <a:ea typeface="Calibri" panose="020F0502020204030204" pitchFamily="34" charset="0"/>
                <a:cs typeface="Times New Roman" panose="02020603050405020304" pitchFamily="18" charset="0"/>
              </a:rPr>
              <a:t>diptyque</a:t>
            </a:r>
            <a:r>
              <a:rPr lang="fr-FR" sz="3200" b="1" i="1" kern="100">
                <a:latin typeface="Times New Roman" panose="02020603050405020304" pitchFamily="18" charset="0"/>
                <a:ea typeface="Calibri" panose="020F0502020204030204" pitchFamily="34" charset="0"/>
                <a:cs typeface="Times New Roman" panose="02020603050405020304" pitchFamily="18" charset="0"/>
              </a:rPr>
              <a:t> </a:t>
            </a:r>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b="1" i="1" kern="100" dirty="0">
                <a:effectLst/>
                <a:latin typeface="Times New Roman" panose="02020603050405020304" pitchFamily="18" charset="0"/>
                <a:ea typeface="Calibri" panose="020F0502020204030204" pitchFamily="34" charset="0"/>
                <a:cs typeface="Times New Roman" panose="02020603050405020304" pitchFamily="18" charset="0"/>
              </a:rPr>
              <a:t>La prison </a:t>
            </a:r>
            <a:r>
              <a:rPr lang="fr-FR" sz="28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2800" b="1" i="1" kern="100" dirty="0">
                <a:latin typeface="Times New Roman" panose="02020603050405020304" pitchFamily="18" charset="0"/>
                <a:ea typeface="Calibri" panose="020F0502020204030204" pitchFamily="34" charset="0"/>
                <a:cs typeface="Times New Roman" panose="02020603050405020304" pitchFamily="18" charset="0"/>
              </a:rPr>
              <a:t>Il carcere</a:t>
            </a:r>
            <a:r>
              <a:rPr lang="fr-FR" sz="2800" b="1" kern="100" dirty="0">
                <a:latin typeface="Times New Roman" panose="02020603050405020304" pitchFamily="18" charset="0"/>
                <a:ea typeface="Calibri" panose="020F0502020204030204" pitchFamily="34" charset="0"/>
                <a:cs typeface="Times New Roman" panose="02020603050405020304" pitchFamily="18" charset="0"/>
              </a:rPr>
              <a:t>), </a:t>
            </a:r>
            <a:r>
              <a:rPr lang="fr-FR" sz="3200" b="1" i="1" kern="100" dirty="0">
                <a:effectLst/>
                <a:latin typeface="Times New Roman" panose="02020603050405020304" pitchFamily="18" charset="0"/>
                <a:ea typeface="Calibri" panose="020F0502020204030204" pitchFamily="34" charset="0"/>
                <a:cs typeface="Times New Roman" panose="02020603050405020304" pitchFamily="18" charset="0"/>
              </a:rPr>
              <a:t>La maison dans les collines</a:t>
            </a:r>
            <a:r>
              <a:rPr lang="fr-FR" sz="3200" b="1" i="1" kern="100" dirty="0">
                <a:latin typeface="Times New Roman" panose="02020603050405020304" pitchFamily="18" charset="0"/>
                <a:ea typeface="Calibri" panose="020F0502020204030204" pitchFamily="34" charset="0"/>
                <a:cs typeface="Times New Roman" panose="02020603050405020304" pitchFamily="18" charset="0"/>
              </a:rPr>
              <a:t> </a:t>
            </a:r>
            <a:r>
              <a:rPr lang="fr-FR" sz="2800" b="1" kern="100" dirty="0">
                <a:latin typeface="Times New Roman" panose="02020603050405020304" pitchFamily="18" charset="0"/>
                <a:ea typeface="Calibri" panose="020F0502020204030204" pitchFamily="34" charset="0"/>
                <a:cs typeface="Times New Roman" panose="02020603050405020304" pitchFamily="18" charset="0"/>
              </a:rPr>
              <a:t>(</a:t>
            </a:r>
            <a:r>
              <a:rPr lang="fr-FR" sz="2800" b="1" i="1" kern="100" dirty="0">
                <a:latin typeface="Times New Roman" panose="02020603050405020304" pitchFamily="18" charset="0"/>
                <a:ea typeface="Calibri" panose="020F0502020204030204" pitchFamily="34" charset="0"/>
                <a:cs typeface="Times New Roman" panose="02020603050405020304" pitchFamily="18" charset="0"/>
              </a:rPr>
              <a:t>La casa sulla collina</a:t>
            </a:r>
            <a:r>
              <a:rPr lang="fr-FR" sz="2800" b="1" kern="100" dirty="0">
                <a:latin typeface="Times New Roman" panose="02020603050405020304" pitchFamily="18" charset="0"/>
                <a:ea typeface="Calibri" panose="020F0502020204030204" pitchFamily="34" charset="0"/>
                <a:cs typeface="Times New Roman" panose="02020603050405020304" pitchFamily="18" charset="0"/>
              </a:rPr>
              <a:t>)</a:t>
            </a:r>
            <a:r>
              <a:rPr lang="fr-FR" sz="3200" b="1" kern="100" dirty="0">
                <a:latin typeface="Times New Roman" panose="02020603050405020304" pitchFamily="18" charset="0"/>
                <a:ea typeface="Calibri" panose="020F0502020204030204" pitchFamily="34" charset="0"/>
                <a:cs typeface="Times New Roman" panose="02020603050405020304" pitchFamily="18" charset="0"/>
              </a:rPr>
              <a:t> : 1948</a:t>
            </a:r>
            <a:endParaRPr lang="fr-FR" sz="3200" b="1"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3200" b="1" i="1" kern="100" dirty="0">
                <a:effectLst/>
                <a:latin typeface="Times New Roman" panose="02020603050405020304" pitchFamily="18" charset="0"/>
                <a:ea typeface="Calibri" panose="020F0502020204030204" pitchFamily="34" charset="0"/>
                <a:cs typeface="Times New Roman" panose="02020603050405020304" pitchFamily="18" charset="0"/>
              </a:rPr>
              <a:t>Le bel été</a:t>
            </a:r>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 triptyque : </a:t>
            </a:r>
            <a:r>
              <a:rPr lang="fr-FR" sz="3200" b="1" i="1" kern="100" dirty="0">
                <a:effectLst/>
                <a:latin typeface="Times New Roman" panose="02020603050405020304" pitchFamily="18" charset="0"/>
                <a:ea typeface="Calibri" panose="020F0502020204030204" pitchFamily="34" charset="0"/>
                <a:cs typeface="Times New Roman" panose="02020603050405020304" pitchFamily="18" charset="0"/>
              </a:rPr>
              <a:t>Le bel été </a:t>
            </a:r>
            <a:r>
              <a:rPr lang="fr-FR" sz="28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2800" b="1" i="1" kern="100" dirty="0">
                <a:effectLst/>
                <a:latin typeface="Times New Roman" panose="02020603050405020304" pitchFamily="18" charset="0"/>
                <a:ea typeface="Calibri" panose="020F0502020204030204" pitchFamily="34" charset="0"/>
                <a:cs typeface="Times New Roman" panose="02020603050405020304" pitchFamily="18" charset="0"/>
              </a:rPr>
              <a:t>La bella estate) </a:t>
            </a:r>
            <a:r>
              <a:rPr lang="fr-FR" sz="3200" b="1" i="1" kern="100" dirty="0">
                <a:effectLst/>
                <a:latin typeface="Times New Roman" panose="02020603050405020304" pitchFamily="18" charset="0"/>
                <a:ea typeface="Calibri" panose="020F0502020204030204" pitchFamily="34" charset="0"/>
                <a:cs typeface="Times New Roman" panose="02020603050405020304" pitchFamily="18" charset="0"/>
              </a:rPr>
              <a:t>Le diable sur les collines </a:t>
            </a:r>
            <a:r>
              <a:rPr lang="fr-FR" sz="2800" b="1" i="1" kern="100" dirty="0">
                <a:effectLst/>
                <a:latin typeface="Times New Roman" panose="02020603050405020304" pitchFamily="18" charset="0"/>
                <a:ea typeface="Calibri" panose="020F0502020204030204" pitchFamily="34" charset="0"/>
                <a:cs typeface="Times New Roman" panose="02020603050405020304" pitchFamily="18" charset="0"/>
              </a:rPr>
              <a:t>(Il diavolo sulle colline</a:t>
            </a:r>
            <a:r>
              <a:rPr lang="fr-FR" sz="28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3200" b="1" i="1" kern="100" dirty="0">
                <a:effectLst/>
                <a:latin typeface="Times New Roman" panose="02020603050405020304" pitchFamily="18" charset="0"/>
                <a:ea typeface="Calibri" panose="020F0502020204030204" pitchFamily="34" charset="0"/>
                <a:cs typeface="Times New Roman" panose="02020603050405020304" pitchFamily="18" charset="0"/>
              </a:rPr>
              <a:t>, Entre femmes seules </a:t>
            </a:r>
            <a:r>
              <a:rPr lang="fr-FR" sz="28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2800" b="1" i="1" kern="100" dirty="0">
                <a:effectLst/>
                <a:latin typeface="Times New Roman" panose="02020603050405020304" pitchFamily="18" charset="0"/>
                <a:ea typeface="Calibri" panose="020F0502020204030204" pitchFamily="34" charset="0"/>
                <a:cs typeface="Times New Roman" panose="02020603050405020304" pitchFamily="18" charset="0"/>
              </a:rPr>
              <a:t>Tra donne sole</a:t>
            </a:r>
            <a:r>
              <a:rPr lang="fr-FR" sz="28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28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3200" b="1" i="1" kern="100" dirty="0">
                <a:latin typeface="Times New Roman" panose="02020603050405020304" pitchFamily="18" charset="0"/>
                <a:ea typeface="Calibri" panose="020F0502020204030204" pitchFamily="34" charset="0"/>
                <a:cs typeface="Times New Roman" panose="02020603050405020304" pitchFamily="18" charset="0"/>
              </a:rPr>
              <a:t> </a:t>
            </a:r>
            <a:r>
              <a:rPr lang="fr-FR" sz="3200" b="1" kern="100" dirty="0">
                <a:latin typeface="Times New Roman" panose="02020603050405020304" pitchFamily="18" charset="0"/>
                <a:ea typeface="Calibri" panose="020F0502020204030204" pitchFamily="34" charset="0"/>
                <a:cs typeface="Times New Roman" panose="02020603050405020304" pitchFamily="18" charset="0"/>
              </a:rPr>
              <a:t>1949</a:t>
            </a:r>
            <a:r>
              <a:rPr lang="fr-FR" sz="3200" b="1" i="1" kern="100" dirty="0">
                <a:latin typeface="Times New Roman" panose="02020603050405020304" pitchFamily="18" charset="0"/>
                <a:ea typeface="Calibri" panose="020F0502020204030204" pitchFamily="34" charset="0"/>
                <a:cs typeface="Times New Roman" panose="02020603050405020304" pitchFamily="18" charset="0"/>
              </a:rPr>
              <a:t>, </a:t>
            </a:r>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prix Strega 24 mai 1950</a:t>
            </a:r>
            <a:endParaRPr lang="fr-FR" sz="3200" b="1"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3200" b="1" i="1" kern="100" dirty="0">
                <a:effectLst/>
                <a:latin typeface="Times New Roman" panose="02020603050405020304" pitchFamily="18" charset="0"/>
                <a:ea typeface="Calibri" panose="020F0502020204030204" pitchFamily="34" charset="0"/>
                <a:cs typeface="Times New Roman" panose="02020603050405020304" pitchFamily="18" charset="0"/>
              </a:rPr>
              <a:t>La lune et les feux</a:t>
            </a:r>
            <a:r>
              <a:rPr lang="fr-FR" sz="3200" b="1" i="1" kern="100" dirty="0">
                <a:latin typeface="Times New Roman" panose="02020603050405020304" pitchFamily="18" charset="0"/>
                <a:ea typeface="Calibri" panose="020F0502020204030204" pitchFamily="34" charset="0"/>
                <a:cs typeface="Times New Roman" panose="02020603050405020304" pitchFamily="18" charset="0"/>
              </a:rPr>
              <a:t> </a:t>
            </a:r>
            <a:r>
              <a:rPr lang="fr-FR" sz="2800" b="1" kern="100" dirty="0">
                <a:latin typeface="Times New Roman" panose="02020603050405020304" pitchFamily="18" charset="0"/>
                <a:ea typeface="Calibri" panose="020F0502020204030204" pitchFamily="34" charset="0"/>
                <a:cs typeface="Times New Roman" panose="02020603050405020304" pitchFamily="18" charset="0"/>
              </a:rPr>
              <a:t>(</a:t>
            </a:r>
            <a:r>
              <a:rPr lang="fr-FR" sz="2800" b="1" i="1" kern="100" dirty="0">
                <a:effectLst/>
                <a:latin typeface="Times New Roman" panose="02020603050405020304" pitchFamily="18" charset="0"/>
                <a:ea typeface="Calibri" panose="020F0502020204030204" pitchFamily="34" charset="0"/>
                <a:cs typeface="Times New Roman" panose="02020603050405020304" pitchFamily="18" charset="0"/>
              </a:rPr>
              <a:t>La luna e i falò</a:t>
            </a:r>
            <a:r>
              <a:rPr lang="fr-FR" sz="28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28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 1950</a:t>
            </a:r>
            <a:endParaRPr lang="fr-FR" sz="3200" b="1" kern="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3200" b="1" i="1" kern="100" dirty="0">
                <a:effectLst/>
                <a:latin typeface="Times New Roman" panose="02020603050405020304" pitchFamily="18" charset="0"/>
                <a:ea typeface="Calibri" panose="020F0502020204030204" pitchFamily="34" charset="0"/>
                <a:cs typeface="Times New Roman" panose="02020603050405020304" pitchFamily="18" charset="0"/>
              </a:rPr>
              <a:t>Le métier de vivre </a:t>
            </a:r>
            <a:r>
              <a:rPr lang="fr-FR" sz="28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2800" b="1" i="1" kern="100" dirty="0">
                <a:effectLst/>
                <a:latin typeface="Times New Roman" panose="02020603050405020304" pitchFamily="18" charset="0"/>
                <a:ea typeface="Calibri" panose="020F0502020204030204" pitchFamily="34" charset="0"/>
                <a:cs typeface="Times New Roman" panose="02020603050405020304" pitchFamily="18" charset="0"/>
              </a:rPr>
              <a:t>Il mestiere di vivere</a:t>
            </a:r>
            <a:r>
              <a:rPr lang="fr-FR" sz="28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28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journal,</a:t>
            </a:r>
            <a:r>
              <a:rPr lang="fr-FR" sz="32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b="1" kern="100" dirty="0">
                <a:effectLst/>
                <a:latin typeface="Times New Roman" panose="02020603050405020304" pitchFamily="18" charset="0"/>
                <a:ea typeface="Calibri" panose="020F0502020204030204" pitchFamily="34" charset="0"/>
                <a:cs typeface="Times New Roman" panose="02020603050405020304" pitchFamily="18" charset="0"/>
              </a:rPr>
              <a:t>publié en 1952 à titre posthume.</a:t>
            </a:r>
            <a:endParaRPr lang="fr-FR" sz="32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232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A87ADA4-5D73-57B2-1E8A-C992D237065A}"/>
              </a:ext>
            </a:extLst>
          </p:cNvPr>
          <p:cNvSpPr txBox="1"/>
          <p:nvPr/>
        </p:nvSpPr>
        <p:spPr>
          <a:xfrm>
            <a:off x="10449651" y="3466360"/>
            <a:ext cx="1742349" cy="1815882"/>
          </a:xfrm>
          <a:prstGeom prst="rect">
            <a:avLst/>
          </a:prstGeom>
          <a:noFill/>
        </p:spPr>
        <p:txBody>
          <a:bodyPr wrap="square">
            <a:spAutoFit/>
          </a:bodyPr>
          <a:lstStyle/>
          <a:p>
            <a:pPr algn="ctr"/>
            <a:r>
              <a:rPr lang="fr-FR" sz="1400" b="1" dirty="0"/>
              <a:t>Par Phalaénopsis Aphrodite from Italy — Langhe, CC BY 2.0, https://commons.wikimedia.org/w/index.php?curid=20319479</a:t>
            </a:r>
          </a:p>
        </p:txBody>
      </p:sp>
      <p:pic>
        <p:nvPicPr>
          <p:cNvPr id="6" name="Image 5">
            <a:extLst>
              <a:ext uri="{FF2B5EF4-FFF2-40B4-BE49-F238E27FC236}">
                <a16:creationId xmlns:a16="http://schemas.microsoft.com/office/drawing/2014/main" id="{CEA309A6-0760-99CE-8355-C3EF2BB1E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0281979" cy="6858000"/>
          </a:xfrm>
          <a:prstGeom prst="rect">
            <a:avLst/>
          </a:prstGeom>
        </p:spPr>
      </p:pic>
      <p:sp>
        <p:nvSpPr>
          <p:cNvPr id="2" name="ZoneTexte 1">
            <a:extLst>
              <a:ext uri="{FF2B5EF4-FFF2-40B4-BE49-F238E27FC236}">
                <a16:creationId xmlns:a16="http://schemas.microsoft.com/office/drawing/2014/main" id="{C9FDC75D-91EC-6651-1A26-CC8E829F6AF0}"/>
              </a:ext>
            </a:extLst>
          </p:cNvPr>
          <p:cNvSpPr txBox="1"/>
          <p:nvPr/>
        </p:nvSpPr>
        <p:spPr>
          <a:xfrm>
            <a:off x="10316584" y="279699"/>
            <a:ext cx="1595717" cy="1384995"/>
          </a:xfrm>
          <a:prstGeom prst="rect">
            <a:avLst/>
          </a:prstGeom>
          <a:noFill/>
        </p:spPr>
        <p:txBody>
          <a:bodyPr wrap="square" rtlCol="0">
            <a:spAutoFit/>
          </a:bodyPr>
          <a:lstStyle/>
          <a:p>
            <a:pPr algn="ctr"/>
            <a:r>
              <a:rPr lang="fr-FR" sz="2800" b="1" dirty="0"/>
              <a:t>Paysage des Langhe</a:t>
            </a:r>
          </a:p>
        </p:txBody>
      </p:sp>
    </p:spTree>
    <p:extLst>
      <p:ext uri="{BB962C8B-B14F-4D97-AF65-F5344CB8AC3E}">
        <p14:creationId xmlns:p14="http://schemas.microsoft.com/office/powerpoint/2010/main" val="211879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C1071D8-096C-E92A-E5B4-A78F11220F74}"/>
              </a:ext>
            </a:extLst>
          </p:cNvPr>
          <p:cNvSpPr txBox="1"/>
          <p:nvPr/>
        </p:nvSpPr>
        <p:spPr>
          <a:xfrm>
            <a:off x="1608266" y="3854"/>
            <a:ext cx="7266792" cy="6863417"/>
          </a:xfrm>
          <a:prstGeom prst="rect">
            <a:avLst/>
          </a:prstGeom>
          <a:noFill/>
        </p:spPr>
        <p:txBody>
          <a:bodyPr wrap="square">
            <a:spAutoFit/>
          </a:bodyPr>
          <a:lstStyle/>
          <a:p>
            <a:pPr indent="270510" algn="just"/>
            <a:r>
              <a:rPr lang="fr-FR" sz="2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Mais la nuit houleuse, la nuit transparente,</a:t>
            </a:r>
            <a:endParaRPr lang="fr-FR" sz="2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Que le souvenir ne faisait qu’effleurer, est bien loin,</a:t>
            </a:r>
            <a:endParaRPr lang="fr-FR" sz="2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C’est un souvenir. Un calme persiste stupéfait,</a:t>
            </a:r>
            <a:endParaRPr lang="fr-FR" sz="2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Fait aussi de feuilles et de néant. Seule reste,</a:t>
            </a:r>
            <a:endParaRPr lang="fr-FR" sz="2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De ce temps au-delà des souvenirs, une quête </a:t>
            </a:r>
            <a:endParaRPr lang="fr-FR" sz="2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Incertaine du souvenir.</a:t>
            </a:r>
            <a:endParaRPr lang="fr-FR" sz="2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Parfois revient au jour</a:t>
            </a:r>
            <a:endParaRPr lang="fr-FR" sz="2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Dans la lumière immobile du jour d’été</a:t>
            </a:r>
            <a:endParaRPr lang="fr-FR" sz="2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Cette stupeur lointaine.</a:t>
            </a:r>
            <a:endParaRPr lang="fr-FR" sz="2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Par la fenêtre vide</a:t>
            </a:r>
            <a:endParaRPr lang="fr-FR" sz="2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L’enfant regardait la nuit sur les collines</a:t>
            </a:r>
            <a:endParaRPr lang="fr-FR" sz="2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Fraîches et noires, stupéfait de les voir amassées :</a:t>
            </a:r>
            <a:endParaRPr lang="fr-FR" sz="2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Immobilité vague et limpide. Au milieu du feuillage</a:t>
            </a:r>
            <a:endParaRPr lang="fr-FR" sz="2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Qui bruissait dans le noir, se montraient les collines</a:t>
            </a:r>
            <a:endParaRPr lang="fr-FR" sz="2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Où les choses du jour, versants, arbres et vignes,</a:t>
            </a:r>
            <a:endParaRPr lang="fr-FR" sz="2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Etaient nettes et mortes, et la vie était autre</a:t>
            </a:r>
            <a:endParaRPr lang="fr-FR" sz="2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Faite de vent, de ciel, de feuilles et de néant.</a:t>
            </a:r>
            <a:endParaRPr lang="fr-FR" sz="2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Parfois</a:t>
            </a:r>
            <a:endParaRPr lang="fr-FR" sz="2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Dans le calme immobile du jour revient le souvenir</a:t>
            </a:r>
            <a:endParaRPr lang="fr-FR" sz="2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indent="270510" algn="just"/>
            <a:r>
              <a:rPr lang="fr-FR" sz="2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De cette vie pensive, dans la lumière stupéfaite.</a:t>
            </a:r>
            <a:endParaRPr lang="fr-FR" sz="2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38EF3F1A-E460-E1C6-6977-33D8D4D55062}"/>
              </a:ext>
            </a:extLst>
          </p:cNvPr>
          <p:cNvSpPr txBox="1"/>
          <p:nvPr/>
        </p:nvSpPr>
        <p:spPr>
          <a:xfrm>
            <a:off x="10035092" y="305068"/>
            <a:ext cx="1613647" cy="6740307"/>
          </a:xfrm>
          <a:prstGeom prst="rect">
            <a:avLst/>
          </a:prstGeom>
          <a:noFill/>
        </p:spPr>
        <p:txBody>
          <a:bodyPr wrap="square" rtlCol="0">
            <a:spAutoFit/>
          </a:bodyPr>
          <a:lstStyle/>
          <a:p>
            <a:pPr indent="270510" algn="ctr"/>
            <a:r>
              <a:rPr lang="fr-FR" sz="1800" b="1" kern="100" dirty="0">
                <a:latin typeface="Times New Roman" panose="02020603050405020304" pitchFamily="18" charset="0"/>
                <a:ea typeface="Calibri" panose="020F0502020204030204" pitchFamily="34" charset="0"/>
                <a:cs typeface="Times New Roman" panose="02020603050405020304" pitchFamily="18" charset="0"/>
              </a:rPr>
              <a:t>LA NUIT</a:t>
            </a:r>
            <a:endParaRPr lang="fr-FR" sz="1800" b="1" kern="100" dirty="0">
              <a:latin typeface="Calibri" panose="020F0502020204030204" pitchFamily="34" charset="0"/>
              <a:ea typeface="Calibri" panose="020F0502020204030204" pitchFamily="34" charset="0"/>
              <a:cs typeface="Times New Roman" panose="02020603050405020304" pitchFamily="18" charset="0"/>
            </a:endParaRPr>
          </a:p>
          <a:p>
            <a:pPr indent="270510" algn="ctr"/>
            <a:endParaRPr lang="fr-FR" sz="1800" b="1" i="1" kern="100" dirty="0">
              <a:latin typeface="Times New Roman" panose="02020603050405020304" pitchFamily="18" charset="0"/>
              <a:ea typeface="Calibri" panose="020F0502020204030204" pitchFamily="34" charset="0"/>
              <a:cs typeface="Times New Roman" panose="02020603050405020304" pitchFamily="18" charset="0"/>
            </a:endParaRPr>
          </a:p>
          <a:p>
            <a:pPr indent="270510" algn="ctr"/>
            <a:endParaRPr lang="fr-FR" sz="1800" b="1" i="1" kern="100" dirty="0">
              <a:latin typeface="Times New Roman" panose="02020603050405020304" pitchFamily="18" charset="0"/>
              <a:ea typeface="Calibri" panose="020F0502020204030204" pitchFamily="34" charset="0"/>
              <a:cs typeface="Times New Roman" panose="02020603050405020304" pitchFamily="18" charset="0"/>
            </a:endParaRPr>
          </a:p>
          <a:p>
            <a:pPr indent="270510" algn="ctr"/>
            <a:r>
              <a:rPr lang="fr-FR" sz="2000" b="1" kern="100" dirty="0">
                <a:latin typeface="Times New Roman" panose="02020603050405020304" pitchFamily="18" charset="0"/>
                <a:ea typeface="Calibri" panose="020F0502020204030204" pitchFamily="34" charset="0"/>
                <a:cs typeface="Times New Roman" panose="02020603050405020304" pitchFamily="18" charset="0"/>
              </a:rPr>
              <a:t>Dernier  poème de la 1</a:t>
            </a:r>
            <a:r>
              <a:rPr lang="fr-FR" sz="2000" b="1" kern="100" baseline="30000" dirty="0">
                <a:latin typeface="Times New Roman" panose="02020603050405020304" pitchFamily="18" charset="0"/>
                <a:ea typeface="Calibri" panose="020F0502020204030204" pitchFamily="34" charset="0"/>
                <a:cs typeface="Times New Roman" panose="02020603050405020304" pitchFamily="18" charset="0"/>
              </a:rPr>
              <a:t>ère</a:t>
            </a:r>
            <a:r>
              <a:rPr lang="fr-FR" sz="2000" b="1" kern="100" dirty="0">
                <a:latin typeface="Times New Roman" panose="02020603050405020304" pitchFamily="18" charset="0"/>
                <a:ea typeface="Calibri" panose="020F0502020204030204" pitchFamily="34" charset="0"/>
                <a:cs typeface="Times New Roman" panose="02020603050405020304" pitchFamily="18" charset="0"/>
              </a:rPr>
              <a:t> partie ANCETRES</a:t>
            </a:r>
          </a:p>
          <a:p>
            <a:pPr indent="270510" algn="ctr"/>
            <a:endParaRPr lang="fr-FR" sz="2000" b="1" kern="100" dirty="0">
              <a:latin typeface="Times New Roman" panose="02020603050405020304" pitchFamily="18" charset="0"/>
              <a:ea typeface="Calibri" panose="020F0502020204030204" pitchFamily="34" charset="0"/>
              <a:cs typeface="Times New Roman" panose="02020603050405020304" pitchFamily="18" charset="0"/>
            </a:endParaRPr>
          </a:p>
          <a:p>
            <a:pPr indent="270510" algn="ctr"/>
            <a:r>
              <a:rPr lang="fr-FR" sz="2000" b="1" i="1" kern="100" dirty="0">
                <a:latin typeface="Times New Roman" panose="02020603050405020304" pitchFamily="18" charset="0"/>
                <a:ea typeface="Calibri" panose="020F0502020204030204" pitchFamily="34" charset="0"/>
                <a:cs typeface="Times New Roman" panose="02020603050405020304" pitchFamily="18" charset="0"/>
              </a:rPr>
              <a:t>In</a:t>
            </a:r>
            <a:r>
              <a:rPr lang="fr-FR" sz="2000" b="1" kern="100" dirty="0">
                <a:latin typeface="Times New Roman" panose="02020603050405020304" pitchFamily="18" charset="0"/>
                <a:ea typeface="Calibri" panose="020F0502020204030204" pitchFamily="34" charset="0"/>
                <a:cs typeface="Times New Roman" panose="02020603050405020304" pitchFamily="18" charset="0"/>
              </a:rPr>
              <a:t> </a:t>
            </a:r>
            <a:r>
              <a:rPr lang="fr-FR" sz="2000" b="1" i="1" kern="100" dirty="0">
                <a:latin typeface="Times New Roman" panose="02020603050405020304" pitchFamily="18" charset="0"/>
                <a:ea typeface="Calibri" panose="020F0502020204030204" pitchFamily="34" charset="0"/>
                <a:cs typeface="Times New Roman" panose="02020603050405020304" pitchFamily="18" charset="0"/>
              </a:rPr>
              <a:t>Travailler fatigue </a:t>
            </a:r>
          </a:p>
          <a:p>
            <a:pPr indent="270510" algn="ctr"/>
            <a:r>
              <a:rPr lang="fr-FR" sz="2000" b="1" i="1" kern="100" dirty="0">
                <a:latin typeface="Times New Roman" panose="02020603050405020304" pitchFamily="18" charset="0"/>
                <a:ea typeface="Calibri" panose="020F0502020204030204" pitchFamily="34" charset="0"/>
                <a:cs typeface="Times New Roman" panose="02020603050405020304" pitchFamily="18" charset="0"/>
              </a:rPr>
              <a:t>La mort viendra et elle aura tes yeux</a:t>
            </a:r>
          </a:p>
          <a:p>
            <a:pPr indent="270510" algn="ctr"/>
            <a:r>
              <a:rPr lang="fr-FR" sz="2000" b="1" i="1" kern="100" dirty="0">
                <a:latin typeface="Times New Roman" panose="02020603050405020304" pitchFamily="18" charset="0"/>
                <a:ea typeface="Calibri" panose="020F0502020204030204" pitchFamily="34" charset="0"/>
                <a:cs typeface="Times New Roman" panose="02020603050405020304" pitchFamily="18" charset="0"/>
              </a:rPr>
              <a:t>Poésies variées,</a:t>
            </a:r>
          </a:p>
          <a:p>
            <a:pPr indent="270510" algn="ctr"/>
            <a:r>
              <a:rPr lang="fr-FR" sz="2000" b="1" kern="100" dirty="0">
                <a:latin typeface="Times New Roman" panose="02020603050405020304" pitchFamily="18" charset="0"/>
                <a:ea typeface="Calibri" panose="020F0502020204030204" pitchFamily="34" charset="0"/>
                <a:cs typeface="Times New Roman" panose="02020603050405020304" pitchFamily="18" charset="0"/>
              </a:rPr>
              <a:t>Édition établie par Italo Calvino en 1962</a:t>
            </a:r>
          </a:p>
          <a:p>
            <a:pPr indent="270510" algn="ctr"/>
            <a:endParaRPr lang="fr-FR" b="1"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3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9C194D7-D366-F9CD-78DA-3D7F3073E633}"/>
              </a:ext>
            </a:extLst>
          </p:cNvPr>
          <p:cNvSpPr txBox="1"/>
          <p:nvPr/>
        </p:nvSpPr>
        <p:spPr>
          <a:xfrm>
            <a:off x="1201271" y="-10403"/>
            <a:ext cx="9789458" cy="6878806"/>
          </a:xfrm>
          <a:prstGeom prst="rect">
            <a:avLst/>
          </a:prstGeom>
          <a:noFill/>
        </p:spPr>
        <p:txBody>
          <a:bodyPr wrap="square">
            <a:spAutoFit/>
          </a:bodyPr>
          <a:lstStyle/>
          <a:p>
            <a:r>
              <a:rPr lang="it-IT" sz="2100" b="1" dirty="0">
                <a:solidFill>
                  <a:schemeClr val="accent1">
                    <a:lumMod val="50000"/>
                  </a:schemeClr>
                </a:solidFill>
                <a:latin typeface="Times New Roman" panose="02020603050405020304" pitchFamily="18" charset="0"/>
                <a:cs typeface="Times New Roman" panose="02020603050405020304" pitchFamily="18" charset="0"/>
              </a:rPr>
              <a:t>Ma la notte ventosa, la limpida notte</a:t>
            </a:r>
            <a:br>
              <a:rPr lang="it-IT" sz="2100" b="1" dirty="0">
                <a:solidFill>
                  <a:schemeClr val="accent1">
                    <a:lumMod val="50000"/>
                  </a:schemeClr>
                </a:solidFill>
                <a:latin typeface="Times New Roman" panose="02020603050405020304" pitchFamily="18" charset="0"/>
                <a:cs typeface="Times New Roman" panose="02020603050405020304" pitchFamily="18" charset="0"/>
              </a:rPr>
            </a:br>
            <a:r>
              <a:rPr lang="it-IT" sz="2100" b="1" dirty="0">
                <a:solidFill>
                  <a:schemeClr val="accent1">
                    <a:lumMod val="50000"/>
                  </a:schemeClr>
                </a:solidFill>
                <a:latin typeface="Times New Roman" panose="02020603050405020304" pitchFamily="18" charset="0"/>
                <a:cs typeface="Times New Roman" panose="02020603050405020304" pitchFamily="18" charset="0"/>
              </a:rPr>
              <a:t>che il </a:t>
            </a:r>
            <a:r>
              <a:rPr lang="it-IT" sz="21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ricordo</a:t>
            </a:r>
            <a:r>
              <a:rPr lang="it-IT" sz="2100" b="1" dirty="0">
                <a:solidFill>
                  <a:schemeClr val="accent1">
                    <a:lumMod val="50000"/>
                  </a:schemeClr>
                </a:solidFill>
                <a:latin typeface="Times New Roman" panose="02020603050405020304" pitchFamily="18" charset="0"/>
                <a:cs typeface="Times New Roman" panose="02020603050405020304" pitchFamily="18" charset="0"/>
              </a:rPr>
              <a:t> sfiorava soltanto, è remota,</a:t>
            </a:r>
            <a:br>
              <a:rPr lang="it-IT" sz="2100" b="1" dirty="0">
                <a:solidFill>
                  <a:schemeClr val="accent1">
                    <a:lumMod val="50000"/>
                  </a:schemeClr>
                </a:solidFill>
                <a:latin typeface="Times New Roman" panose="02020603050405020304" pitchFamily="18" charset="0"/>
                <a:cs typeface="Times New Roman" panose="02020603050405020304" pitchFamily="18" charset="0"/>
              </a:rPr>
            </a:br>
            <a:r>
              <a:rPr lang="it-IT" sz="2100" b="1" dirty="0">
                <a:solidFill>
                  <a:schemeClr val="accent1">
                    <a:lumMod val="50000"/>
                  </a:schemeClr>
                </a:solidFill>
                <a:latin typeface="Times New Roman" panose="02020603050405020304" pitchFamily="18" charset="0"/>
                <a:cs typeface="Times New Roman" panose="02020603050405020304" pitchFamily="18" charset="0"/>
              </a:rPr>
              <a:t>è un </a:t>
            </a:r>
            <a:r>
              <a:rPr lang="it-IT" sz="21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ricordo</a:t>
            </a:r>
            <a:r>
              <a:rPr lang="it-IT" sz="2100" b="1" dirty="0">
                <a:solidFill>
                  <a:schemeClr val="accent1">
                    <a:lumMod val="50000"/>
                  </a:schemeClr>
                </a:solidFill>
                <a:latin typeface="Times New Roman" panose="02020603050405020304" pitchFamily="18" charset="0"/>
                <a:cs typeface="Times New Roman" panose="02020603050405020304" pitchFamily="18" charset="0"/>
              </a:rPr>
              <a:t>. Perdura una calma </a:t>
            </a:r>
            <a:r>
              <a:rPr lang="it-IT" sz="21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stupita</a:t>
            </a:r>
            <a:br>
              <a:rPr lang="it-IT" sz="2100" b="1" dirty="0">
                <a:solidFill>
                  <a:schemeClr val="accent1">
                    <a:lumMod val="50000"/>
                  </a:schemeClr>
                </a:solidFill>
                <a:latin typeface="Times New Roman" panose="02020603050405020304" pitchFamily="18" charset="0"/>
                <a:cs typeface="Times New Roman" panose="02020603050405020304" pitchFamily="18" charset="0"/>
              </a:rPr>
            </a:br>
            <a:r>
              <a:rPr lang="it-IT" sz="2100" b="1" dirty="0">
                <a:solidFill>
                  <a:schemeClr val="accent1">
                    <a:lumMod val="50000"/>
                  </a:schemeClr>
                </a:solidFill>
                <a:latin typeface="Times New Roman" panose="02020603050405020304" pitchFamily="18" charset="0"/>
                <a:cs typeface="Times New Roman" panose="02020603050405020304" pitchFamily="18" charset="0"/>
              </a:rPr>
              <a:t>fatta anch’essa di foglie e di nulla. Non resta,</a:t>
            </a:r>
            <a:br>
              <a:rPr lang="it-IT" sz="2100" b="1" dirty="0">
                <a:solidFill>
                  <a:schemeClr val="accent1">
                    <a:lumMod val="50000"/>
                  </a:schemeClr>
                </a:solidFill>
                <a:latin typeface="Times New Roman" panose="02020603050405020304" pitchFamily="18" charset="0"/>
                <a:cs typeface="Times New Roman" panose="02020603050405020304" pitchFamily="18" charset="0"/>
              </a:rPr>
            </a:br>
            <a:r>
              <a:rPr lang="it-IT" sz="2100" b="1" dirty="0">
                <a:solidFill>
                  <a:schemeClr val="accent1">
                    <a:lumMod val="50000"/>
                  </a:schemeClr>
                </a:solidFill>
                <a:latin typeface="Times New Roman" panose="02020603050405020304" pitchFamily="18" charset="0"/>
                <a:cs typeface="Times New Roman" panose="02020603050405020304" pitchFamily="18" charset="0"/>
              </a:rPr>
              <a:t>di quel tempo di là dai </a:t>
            </a:r>
            <a:r>
              <a:rPr lang="it-IT" sz="21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ricordi</a:t>
            </a:r>
            <a:r>
              <a:rPr lang="it-IT" sz="2100" b="1" dirty="0">
                <a:solidFill>
                  <a:schemeClr val="accent1">
                    <a:lumMod val="50000"/>
                  </a:schemeClr>
                </a:solidFill>
                <a:latin typeface="Times New Roman" panose="02020603050405020304" pitchFamily="18" charset="0"/>
                <a:cs typeface="Times New Roman" panose="02020603050405020304" pitchFamily="18" charset="0"/>
              </a:rPr>
              <a:t>, che un vago</a:t>
            </a:r>
            <a:br>
              <a:rPr lang="it-IT" sz="2100" b="1" dirty="0">
                <a:solidFill>
                  <a:schemeClr val="accent1">
                    <a:lumMod val="50000"/>
                  </a:schemeClr>
                </a:solidFill>
                <a:latin typeface="Times New Roman" panose="02020603050405020304" pitchFamily="18" charset="0"/>
                <a:cs typeface="Times New Roman" panose="02020603050405020304" pitchFamily="18" charset="0"/>
              </a:rPr>
            </a:br>
            <a:r>
              <a:rPr lang="it-IT" sz="21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ricordare</a:t>
            </a:r>
            <a:r>
              <a:rPr lang="it-IT" sz="2100" b="1" dirty="0">
                <a:solidFill>
                  <a:schemeClr val="accent1">
                    <a:lumMod val="50000"/>
                  </a:schemeClr>
                </a:solidFill>
                <a:latin typeface="Times New Roman" panose="02020603050405020304" pitchFamily="18" charset="0"/>
                <a:cs typeface="Times New Roman" panose="02020603050405020304" pitchFamily="18" charset="0"/>
              </a:rPr>
              <a:t>.</a:t>
            </a:r>
            <a:br>
              <a:rPr lang="it-IT" sz="2100" b="1" dirty="0">
                <a:solidFill>
                  <a:schemeClr val="accent1">
                    <a:lumMod val="50000"/>
                  </a:schemeClr>
                </a:solidFill>
                <a:latin typeface="Times New Roman" panose="02020603050405020304" pitchFamily="18" charset="0"/>
                <a:cs typeface="Times New Roman" panose="02020603050405020304" pitchFamily="18" charset="0"/>
              </a:rPr>
            </a:br>
            <a:r>
              <a:rPr lang="it-IT" sz="2100" b="1" dirty="0">
                <a:solidFill>
                  <a:schemeClr val="accent1">
                    <a:lumMod val="50000"/>
                  </a:schemeClr>
                </a:solidFill>
                <a:effectLst/>
                <a:latin typeface="Times New Roman" panose="02020603050405020304" pitchFamily="18" charset="0"/>
                <a:cs typeface="Times New Roman" panose="02020603050405020304" pitchFamily="18" charset="0"/>
              </a:rPr>
              <a:t>                            </a:t>
            </a:r>
            <a:r>
              <a:rPr lang="it-IT" sz="2100" b="1" dirty="0">
                <a:solidFill>
                  <a:schemeClr val="accent1">
                    <a:lumMod val="50000"/>
                  </a:schemeClr>
                </a:solidFill>
                <a:latin typeface="Times New Roman" panose="02020603050405020304" pitchFamily="18" charset="0"/>
                <a:cs typeface="Times New Roman" panose="02020603050405020304" pitchFamily="18" charset="0"/>
              </a:rPr>
              <a:t>Talvolta ritorna nel giorno</a:t>
            </a:r>
            <a:br>
              <a:rPr lang="it-IT" sz="2100" b="1" dirty="0">
                <a:solidFill>
                  <a:schemeClr val="accent1">
                    <a:lumMod val="50000"/>
                  </a:schemeClr>
                </a:solidFill>
                <a:latin typeface="Times New Roman" panose="02020603050405020304" pitchFamily="18" charset="0"/>
                <a:cs typeface="Times New Roman" panose="02020603050405020304" pitchFamily="18" charset="0"/>
              </a:rPr>
            </a:br>
            <a:r>
              <a:rPr lang="it-IT" sz="2100" b="1" dirty="0">
                <a:solidFill>
                  <a:schemeClr val="accent1">
                    <a:lumMod val="50000"/>
                  </a:schemeClr>
                </a:solidFill>
                <a:latin typeface="Times New Roman" panose="02020603050405020304" pitchFamily="18" charset="0"/>
                <a:cs typeface="Times New Roman" panose="02020603050405020304" pitchFamily="18" charset="0"/>
              </a:rPr>
              <a:t>nell’immobile luce del giorno d’estate,</a:t>
            </a:r>
            <a:br>
              <a:rPr lang="it-IT" sz="2100" b="1" dirty="0">
                <a:solidFill>
                  <a:schemeClr val="accent1">
                    <a:lumMod val="50000"/>
                  </a:schemeClr>
                </a:solidFill>
                <a:latin typeface="Times New Roman" panose="02020603050405020304" pitchFamily="18" charset="0"/>
                <a:cs typeface="Times New Roman" panose="02020603050405020304" pitchFamily="18" charset="0"/>
              </a:rPr>
            </a:br>
            <a:r>
              <a:rPr lang="it-IT" sz="2100" b="1" dirty="0">
                <a:solidFill>
                  <a:schemeClr val="accent1">
                    <a:lumMod val="50000"/>
                  </a:schemeClr>
                </a:solidFill>
                <a:latin typeface="Times New Roman" panose="02020603050405020304" pitchFamily="18" charset="0"/>
                <a:cs typeface="Times New Roman" panose="02020603050405020304" pitchFamily="18" charset="0"/>
              </a:rPr>
              <a:t>quel remoto </a:t>
            </a:r>
            <a:r>
              <a:rPr lang="it-IT" sz="21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stupore</a:t>
            </a:r>
            <a:r>
              <a:rPr lang="it-IT" sz="2100" b="1" dirty="0">
                <a:solidFill>
                  <a:schemeClr val="accent1">
                    <a:lumMod val="50000"/>
                  </a:schemeClr>
                </a:solidFill>
                <a:latin typeface="Times New Roman" panose="02020603050405020304" pitchFamily="18" charset="0"/>
                <a:cs typeface="Times New Roman" panose="02020603050405020304" pitchFamily="18" charset="0"/>
              </a:rPr>
              <a:t>.</a:t>
            </a:r>
            <a:br>
              <a:rPr lang="it-IT" sz="2100" b="1" dirty="0">
                <a:solidFill>
                  <a:schemeClr val="accent1">
                    <a:lumMod val="50000"/>
                  </a:schemeClr>
                </a:solidFill>
                <a:latin typeface="Times New Roman" panose="02020603050405020304" pitchFamily="18" charset="0"/>
                <a:cs typeface="Times New Roman" panose="02020603050405020304" pitchFamily="18" charset="0"/>
              </a:rPr>
            </a:br>
            <a:r>
              <a:rPr lang="it-IT" sz="2100" b="1" dirty="0">
                <a:solidFill>
                  <a:schemeClr val="accent1">
                    <a:lumMod val="50000"/>
                  </a:schemeClr>
                </a:solidFill>
                <a:effectLst/>
                <a:latin typeface="Times New Roman" panose="02020603050405020304" pitchFamily="18" charset="0"/>
                <a:cs typeface="Times New Roman" panose="02020603050405020304" pitchFamily="18" charset="0"/>
              </a:rPr>
              <a:t>                             </a:t>
            </a:r>
            <a:r>
              <a:rPr lang="it-IT" sz="2100" b="1" dirty="0">
                <a:solidFill>
                  <a:schemeClr val="accent1">
                    <a:lumMod val="50000"/>
                  </a:schemeClr>
                </a:solidFill>
                <a:latin typeface="Times New Roman" panose="02020603050405020304" pitchFamily="18" charset="0"/>
                <a:cs typeface="Times New Roman" panose="02020603050405020304" pitchFamily="18" charset="0"/>
              </a:rPr>
              <a:t>Per la vuota finestra</a:t>
            </a:r>
            <a:br>
              <a:rPr lang="it-IT" sz="2100" b="1" dirty="0">
                <a:solidFill>
                  <a:schemeClr val="accent1">
                    <a:lumMod val="50000"/>
                  </a:schemeClr>
                </a:solidFill>
                <a:latin typeface="Times New Roman" panose="02020603050405020304" pitchFamily="18" charset="0"/>
                <a:cs typeface="Times New Roman" panose="02020603050405020304" pitchFamily="18" charset="0"/>
              </a:rPr>
            </a:br>
            <a:r>
              <a:rPr lang="it-IT" sz="2100" b="1" dirty="0">
                <a:solidFill>
                  <a:schemeClr val="accent1">
                    <a:lumMod val="50000"/>
                  </a:schemeClr>
                </a:solidFill>
                <a:latin typeface="Times New Roman" panose="02020603050405020304" pitchFamily="18" charset="0"/>
                <a:cs typeface="Times New Roman" panose="02020603050405020304" pitchFamily="18" charset="0"/>
              </a:rPr>
              <a:t>il bambino guardava la notte sui colli</a:t>
            </a:r>
            <a:br>
              <a:rPr lang="it-IT" sz="2100" b="1" dirty="0">
                <a:solidFill>
                  <a:schemeClr val="accent1">
                    <a:lumMod val="50000"/>
                  </a:schemeClr>
                </a:solidFill>
                <a:latin typeface="Times New Roman" panose="02020603050405020304" pitchFamily="18" charset="0"/>
                <a:cs typeface="Times New Roman" panose="02020603050405020304" pitchFamily="18" charset="0"/>
              </a:rPr>
            </a:br>
            <a:r>
              <a:rPr lang="it-IT" sz="2100" b="1" dirty="0">
                <a:solidFill>
                  <a:schemeClr val="accent1">
                    <a:lumMod val="50000"/>
                  </a:schemeClr>
                </a:solidFill>
                <a:latin typeface="Times New Roman" panose="02020603050405020304" pitchFamily="18" charset="0"/>
                <a:cs typeface="Times New Roman" panose="02020603050405020304" pitchFamily="18" charset="0"/>
              </a:rPr>
              <a:t>freschi e neri, e </a:t>
            </a:r>
            <a:r>
              <a:rPr lang="it-IT" sz="21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stupiva</a:t>
            </a:r>
            <a:r>
              <a:rPr lang="it-IT" sz="2100" b="1" dirty="0">
                <a:solidFill>
                  <a:schemeClr val="accent1">
                    <a:lumMod val="50000"/>
                  </a:schemeClr>
                </a:solidFill>
                <a:latin typeface="Times New Roman" panose="02020603050405020304" pitchFamily="18" charset="0"/>
                <a:cs typeface="Times New Roman" panose="02020603050405020304" pitchFamily="18" charset="0"/>
              </a:rPr>
              <a:t> di trovarli ammassati:</a:t>
            </a:r>
            <a:br>
              <a:rPr lang="it-IT" sz="2100" b="1" dirty="0">
                <a:solidFill>
                  <a:schemeClr val="accent1">
                    <a:lumMod val="50000"/>
                  </a:schemeClr>
                </a:solidFill>
                <a:latin typeface="Times New Roman" panose="02020603050405020304" pitchFamily="18" charset="0"/>
                <a:cs typeface="Times New Roman" panose="02020603050405020304" pitchFamily="18" charset="0"/>
              </a:rPr>
            </a:br>
            <a:r>
              <a:rPr lang="it-IT" sz="2100" b="1" dirty="0">
                <a:solidFill>
                  <a:schemeClr val="accent1">
                    <a:lumMod val="50000"/>
                  </a:schemeClr>
                </a:solidFill>
                <a:latin typeface="Times New Roman" panose="02020603050405020304" pitchFamily="18" charset="0"/>
                <a:cs typeface="Times New Roman" panose="02020603050405020304" pitchFamily="18" charset="0"/>
              </a:rPr>
              <a:t>vaga e limpida immobilità. Fra le foglie</a:t>
            </a:r>
            <a:br>
              <a:rPr lang="it-IT" sz="2100" b="1" dirty="0">
                <a:solidFill>
                  <a:schemeClr val="accent1">
                    <a:lumMod val="50000"/>
                  </a:schemeClr>
                </a:solidFill>
                <a:latin typeface="Times New Roman" panose="02020603050405020304" pitchFamily="18" charset="0"/>
                <a:cs typeface="Times New Roman" panose="02020603050405020304" pitchFamily="18" charset="0"/>
              </a:rPr>
            </a:br>
            <a:r>
              <a:rPr lang="it-IT" sz="2100" b="1" dirty="0">
                <a:solidFill>
                  <a:schemeClr val="accent1">
                    <a:lumMod val="50000"/>
                  </a:schemeClr>
                </a:solidFill>
                <a:latin typeface="Times New Roman" panose="02020603050405020304" pitchFamily="18" charset="0"/>
                <a:cs typeface="Times New Roman" panose="02020603050405020304" pitchFamily="18" charset="0"/>
              </a:rPr>
              <a:t>che stormivano al buio, apparivano i colli</a:t>
            </a:r>
            <a:br>
              <a:rPr lang="it-IT" sz="2100" b="1" dirty="0">
                <a:solidFill>
                  <a:schemeClr val="accent1">
                    <a:lumMod val="50000"/>
                  </a:schemeClr>
                </a:solidFill>
                <a:latin typeface="Times New Roman" panose="02020603050405020304" pitchFamily="18" charset="0"/>
                <a:cs typeface="Times New Roman" panose="02020603050405020304" pitchFamily="18" charset="0"/>
              </a:rPr>
            </a:br>
            <a:r>
              <a:rPr lang="it-IT" sz="2100" b="1" dirty="0">
                <a:solidFill>
                  <a:schemeClr val="accent1">
                    <a:lumMod val="50000"/>
                  </a:schemeClr>
                </a:solidFill>
                <a:latin typeface="Times New Roman" panose="02020603050405020304" pitchFamily="18" charset="0"/>
                <a:cs typeface="Times New Roman" panose="02020603050405020304" pitchFamily="18" charset="0"/>
              </a:rPr>
              <a:t>dove tutte le cose del giorno, le coste</a:t>
            </a:r>
            <a:br>
              <a:rPr lang="it-IT" sz="2100" b="1" dirty="0">
                <a:solidFill>
                  <a:schemeClr val="accent1">
                    <a:lumMod val="50000"/>
                  </a:schemeClr>
                </a:solidFill>
                <a:latin typeface="Times New Roman" panose="02020603050405020304" pitchFamily="18" charset="0"/>
                <a:cs typeface="Times New Roman" panose="02020603050405020304" pitchFamily="18" charset="0"/>
              </a:rPr>
            </a:br>
            <a:r>
              <a:rPr lang="it-IT" sz="2100" b="1" dirty="0">
                <a:solidFill>
                  <a:schemeClr val="accent1">
                    <a:lumMod val="50000"/>
                  </a:schemeClr>
                </a:solidFill>
                <a:latin typeface="Times New Roman" panose="02020603050405020304" pitchFamily="18" charset="0"/>
                <a:cs typeface="Times New Roman" panose="02020603050405020304" pitchFamily="18" charset="0"/>
              </a:rPr>
              <a:t>e le piante e le vigne, eran nitide e morte</a:t>
            </a:r>
            <a:br>
              <a:rPr lang="it-IT" sz="2100" b="1" dirty="0">
                <a:solidFill>
                  <a:schemeClr val="accent1">
                    <a:lumMod val="50000"/>
                  </a:schemeClr>
                </a:solidFill>
                <a:latin typeface="Times New Roman" panose="02020603050405020304" pitchFamily="18" charset="0"/>
                <a:cs typeface="Times New Roman" panose="02020603050405020304" pitchFamily="18" charset="0"/>
              </a:rPr>
            </a:br>
            <a:r>
              <a:rPr lang="it-IT" sz="2100" b="1" dirty="0">
                <a:solidFill>
                  <a:schemeClr val="accent1">
                    <a:lumMod val="50000"/>
                  </a:schemeClr>
                </a:solidFill>
                <a:latin typeface="Times New Roman" panose="02020603050405020304" pitchFamily="18" charset="0"/>
                <a:cs typeface="Times New Roman" panose="02020603050405020304" pitchFamily="18" charset="0"/>
              </a:rPr>
              <a:t>e la vita era un’altra, di vento, di cielo,</a:t>
            </a:r>
            <a:br>
              <a:rPr lang="it-IT" sz="2100" b="1" dirty="0">
                <a:solidFill>
                  <a:schemeClr val="accent1">
                    <a:lumMod val="50000"/>
                  </a:schemeClr>
                </a:solidFill>
                <a:latin typeface="Times New Roman" panose="02020603050405020304" pitchFamily="18" charset="0"/>
                <a:cs typeface="Times New Roman" panose="02020603050405020304" pitchFamily="18" charset="0"/>
              </a:rPr>
            </a:br>
            <a:r>
              <a:rPr lang="it-IT" sz="2100" b="1" dirty="0">
                <a:solidFill>
                  <a:schemeClr val="accent1">
                    <a:lumMod val="50000"/>
                  </a:schemeClr>
                </a:solidFill>
                <a:latin typeface="Times New Roman" panose="02020603050405020304" pitchFamily="18" charset="0"/>
                <a:cs typeface="Times New Roman" panose="02020603050405020304" pitchFamily="18" charset="0"/>
              </a:rPr>
              <a:t>e di foglie e di nulla.</a:t>
            </a:r>
            <a:br>
              <a:rPr lang="it-IT" sz="2100" b="1" dirty="0">
                <a:solidFill>
                  <a:schemeClr val="accent1">
                    <a:lumMod val="50000"/>
                  </a:schemeClr>
                </a:solidFill>
                <a:latin typeface="Times New Roman" panose="02020603050405020304" pitchFamily="18" charset="0"/>
                <a:cs typeface="Times New Roman" panose="02020603050405020304" pitchFamily="18" charset="0"/>
              </a:rPr>
            </a:br>
            <a:r>
              <a:rPr lang="it-IT" sz="2100" b="1" dirty="0">
                <a:solidFill>
                  <a:schemeClr val="accent1">
                    <a:lumMod val="50000"/>
                  </a:schemeClr>
                </a:solidFill>
                <a:effectLst/>
                <a:latin typeface="Times New Roman" panose="02020603050405020304" pitchFamily="18" charset="0"/>
                <a:cs typeface="Times New Roman" panose="02020603050405020304" pitchFamily="18" charset="0"/>
              </a:rPr>
              <a:t>                              </a:t>
            </a:r>
            <a:r>
              <a:rPr lang="it-IT" sz="2100" b="1" dirty="0">
                <a:solidFill>
                  <a:schemeClr val="accent1">
                    <a:lumMod val="50000"/>
                  </a:schemeClr>
                </a:solidFill>
                <a:latin typeface="Times New Roman" panose="02020603050405020304" pitchFamily="18" charset="0"/>
                <a:cs typeface="Times New Roman" panose="02020603050405020304" pitchFamily="18" charset="0"/>
              </a:rPr>
              <a:t>Talvolta ritorna</a:t>
            </a:r>
            <a:br>
              <a:rPr lang="it-IT" sz="2100" b="1" dirty="0">
                <a:solidFill>
                  <a:schemeClr val="accent1">
                    <a:lumMod val="50000"/>
                  </a:schemeClr>
                </a:solidFill>
                <a:latin typeface="Times New Roman" panose="02020603050405020304" pitchFamily="18" charset="0"/>
                <a:cs typeface="Times New Roman" panose="02020603050405020304" pitchFamily="18" charset="0"/>
              </a:rPr>
            </a:br>
            <a:r>
              <a:rPr lang="it-IT" sz="2100" b="1" dirty="0">
                <a:solidFill>
                  <a:schemeClr val="accent1">
                    <a:lumMod val="50000"/>
                  </a:schemeClr>
                </a:solidFill>
                <a:latin typeface="Times New Roman" panose="02020603050405020304" pitchFamily="18" charset="0"/>
                <a:cs typeface="Times New Roman" panose="02020603050405020304" pitchFamily="18" charset="0"/>
              </a:rPr>
              <a:t>nell’immobile calma del giorno il </a:t>
            </a:r>
            <a:r>
              <a:rPr lang="it-IT" sz="21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ricordo</a:t>
            </a:r>
            <a:br>
              <a:rPr lang="it-IT" sz="2100" b="1" dirty="0">
                <a:solidFill>
                  <a:schemeClr val="accent1">
                    <a:lumMod val="50000"/>
                  </a:schemeClr>
                </a:solidFill>
                <a:latin typeface="Times New Roman" panose="02020603050405020304" pitchFamily="18" charset="0"/>
                <a:cs typeface="Times New Roman" panose="02020603050405020304" pitchFamily="18" charset="0"/>
              </a:rPr>
            </a:br>
            <a:r>
              <a:rPr lang="it-IT" sz="2100" b="1" dirty="0">
                <a:solidFill>
                  <a:schemeClr val="accent1">
                    <a:lumMod val="50000"/>
                  </a:schemeClr>
                </a:solidFill>
                <a:latin typeface="Times New Roman" panose="02020603050405020304" pitchFamily="18" charset="0"/>
                <a:cs typeface="Times New Roman" panose="02020603050405020304" pitchFamily="18" charset="0"/>
              </a:rPr>
              <a:t>di quel vivere assorto, nella luce </a:t>
            </a:r>
            <a:r>
              <a:rPr lang="it-IT" sz="21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stupita</a:t>
            </a:r>
          </a:p>
        </p:txBody>
      </p:sp>
      <p:sp>
        <p:nvSpPr>
          <p:cNvPr id="4" name="ZoneTexte 3">
            <a:extLst>
              <a:ext uri="{FF2B5EF4-FFF2-40B4-BE49-F238E27FC236}">
                <a16:creationId xmlns:a16="http://schemas.microsoft.com/office/drawing/2014/main" id="{73204F84-95D1-A087-B8DB-EC612E5AF3B4}"/>
              </a:ext>
            </a:extLst>
          </p:cNvPr>
          <p:cNvSpPr txBox="1"/>
          <p:nvPr/>
        </p:nvSpPr>
        <p:spPr>
          <a:xfrm>
            <a:off x="10155219" y="1065007"/>
            <a:ext cx="1312433" cy="369332"/>
          </a:xfrm>
          <a:prstGeom prst="rect">
            <a:avLst/>
          </a:prstGeom>
          <a:noFill/>
        </p:spPr>
        <p:txBody>
          <a:bodyPr wrap="square" rtlCol="0">
            <a:spAutoFit/>
          </a:bodyPr>
          <a:lstStyle/>
          <a:p>
            <a:r>
              <a:rPr lang="fr-FR" b="1" dirty="0"/>
              <a:t>LA NOTTE</a:t>
            </a:r>
          </a:p>
        </p:txBody>
      </p:sp>
    </p:spTree>
    <p:extLst>
      <p:ext uri="{BB962C8B-B14F-4D97-AF65-F5344CB8AC3E}">
        <p14:creationId xmlns:p14="http://schemas.microsoft.com/office/powerpoint/2010/main" val="164751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9313</TotalTime>
  <Words>4534</Words>
  <Application>Microsoft Office PowerPoint</Application>
  <PresentationFormat>Grand écran</PresentationFormat>
  <Paragraphs>274</Paragraphs>
  <Slides>39</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39</vt:i4>
      </vt:variant>
    </vt:vector>
  </HeadingPairs>
  <TitlesOfParts>
    <vt:vector size="45" baseType="lpstr">
      <vt:lpstr>Arial</vt:lpstr>
      <vt:lpstr>Calibri</vt:lpstr>
      <vt:lpstr>Times New Roman</vt:lpstr>
      <vt:lpstr>Trebuchet MS</vt:lpstr>
      <vt:lpstr>Wingdings 3</vt:lpstr>
      <vt:lpstr>Facette</vt:lpstr>
      <vt:lpstr>Cesare Pavese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Cesare Pavese</dc:title>
  <dc:creator>Camille Rondier</dc:creator>
  <cp:lastModifiedBy>Camille Rondier</cp:lastModifiedBy>
  <cp:revision>131</cp:revision>
  <dcterms:created xsi:type="dcterms:W3CDTF">2023-08-14T11:52:33Z</dcterms:created>
  <dcterms:modified xsi:type="dcterms:W3CDTF">2024-02-06T22:00:16Z</dcterms:modified>
</cp:coreProperties>
</file>