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48" r:id="rId1"/>
  </p:sldMasterIdLst>
  <p:sldIdLst>
    <p:sldId id="259" r:id="rId2"/>
    <p:sldId id="261" r:id="rId3"/>
    <p:sldId id="260" r:id="rId4"/>
    <p:sldId id="284" r:id="rId5"/>
    <p:sldId id="262" r:id="rId6"/>
    <p:sldId id="283" r:id="rId7"/>
    <p:sldId id="279" r:id="rId8"/>
    <p:sldId id="286" r:id="rId9"/>
    <p:sldId id="288" r:id="rId10"/>
    <p:sldId id="256" r:id="rId11"/>
    <p:sldId id="257" r:id="rId12"/>
    <p:sldId id="275" r:id="rId13"/>
    <p:sldId id="264" r:id="rId14"/>
    <p:sldId id="278" r:id="rId15"/>
    <p:sldId id="290" r:id="rId16"/>
    <p:sldId id="280" r:id="rId17"/>
    <p:sldId id="273" r:id="rId18"/>
    <p:sldId id="268" r:id="rId19"/>
    <p:sldId id="274" r:id="rId20"/>
    <p:sldId id="271" r:id="rId21"/>
    <p:sldId id="277" r:id="rId22"/>
    <p:sldId id="266" r:id="rId23"/>
    <p:sldId id="270" r:id="rId24"/>
    <p:sldId id="276" r:id="rId25"/>
    <p:sldId id="281" r:id="rId26"/>
    <p:sldId id="258" r:id="rId27"/>
    <p:sldId id="282" r:id="rId28"/>
    <p:sldId id="269" r:id="rId29"/>
    <p:sldId id="289" r:id="rId30"/>
    <p:sldId id="263" r:id="rId31"/>
    <p:sldId id="272"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740B04-C679-4920-820F-C5E7AF98B1A1}" v="2" dt="2021-12-24T10:32:40.3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9" d="100"/>
          <a:sy n="89" d="100"/>
        </p:scale>
        <p:origin x="61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2730C01-2098-4F29-B48C-44DED4742889}" type="datetimeFigureOut">
              <a:rPr lang="fr-FR" smtClean="0"/>
              <a:t>05/04/2022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74F7CB-ACD3-4D90-AEE8-BCD380ED98A7}" type="slidenum">
              <a:rPr lang="fr-FR" smtClean="0"/>
              <a:t>‹N°›</a:t>
            </a:fld>
            <a:endParaRPr lang="fr-FR"/>
          </a:p>
        </p:txBody>
      </p:sp>
    </p:spTree>
    <p:extLst>
      <p:ext uri="{BB962C8B-B14F-4D97-AF65-F5344CB8AC3E}">
        <p14:creationId xmlns:p14="http://schemas.microsoft.com/office/powerpoint/2010/main" val="42756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2730C01-2098-4F29-B48C-44DED4742889}" type="datetimeFigureOut">
              <a:rPr lang="fr-FR" smtClean="0"/>
              <a:t>05/04/2022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74F7CB-ACD3-4D90-AEE8-BCD380ED98A7}" type="slidenum">
              <a:rPr lang="fr-FR" smtClean="0"/>
              <a:t>‹N°›</a:t>
            </a:fld>
            <a:endParaRPr lang="fr-FR"/>
          </a:p>
        </p:txBody>
      </p:sp>
    </p:spTree>
    <p:extLst>
      <p:ext uri="{BB962C8B-B14F-4D97-AF65-F5344CB8AC3E}">
        <p14:creationId xmlns:p14="http://schemas.microsoft.com/office/powerpoint/2010/main" val="3076272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2730C01-2098-4F29-B48C-44DED4742889}" type="datetimeFigureOut">
              <a:rPr lang="fr-FR" smtClean="0"/>
              <a:t>05/04/2022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74F7CB-ACD3-4D90-AEE8-BCD380ED98A7}" type="slidenum">
              <a:rPr lang="fr-FR" smtClean="0"/>
              <a:t>‹N°›</a:t>
            </a:fld>
            <a:endParaRPr lang="fr-FR"/>
          </a:p>
        </p:txBody>
      </p:sp>
    </p:spTree>
    <p:extLst>
      <p:ext uri="{BB962C8B-B14F-4D97-AF65-F5344CB8AC3E}">
        <p14:creationId xmlns:p14="http://schemas.microsoft.com/office/powerpoint/2010/main" val="533797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a:t>Modifiez le style du titre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r-FR"/>
              <a:t>Cliquez pour modifier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2730C01-2098-4F29-B48C-44DED4742889}" type="datetimeFigureOut">
              <a:rPr lang="fr-FR" smtClean="0"/>
              <a:t>05/04/2022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74F7CB-ACD3-4D90-AEE8-BCD380ED98A7}" type="slidenum">
              <a:rPr lang="fr-FR" smtClean="0"/>
              <a:t>‹N°›</a:t>
            </a:fld>
            <a:endParaRPr lang="fr-F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054086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2730C01-2098-4F29-B48C-44DED4742889}" type="datetimeFigureOut">
              <a:rPr lang="fr-FR" smtClean="0"/>
              <a:t>05/04/2022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74F7CB-ACD3-4D90-AEE8-BCD380ED98A7}" type="slidenum">
              <a:rPr lang="fr-FR" smtClean="0"/>
              <a:t>‹N°›</a:t>
            </a:fld>
            <a:endParaRPr lang="fr-FR"/>
          </a:p>
        </p:txBody>
      </p:sp>
    </p:spTree>
    <p:extLst>
      <p:ext uri="{BB962C8B-B14F-4D97-AF65-F5344CB8AC3E}">
        <p14:creationId xmlns:p14="http://schemas.microsoft.com/office/powerpoint/2010/main" val="3818242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2730C01-2098-4F29-B48C-44DED4742889}" type="datetimeFigureOut">
              <a:rPr lang="fr-FR" smtClean="0"/>
              <a:t>05/04/2022</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74F7CB-ACD3-4D90-AEE8-BCD380ED98A7}" type="slidenum">
              <a:rPr lang="fr-FR" smtClean="0"/>
              <a:t>‹N°›</a:t>
            </a:fld>
            <a:endParaRPr lang="fr-FR"/>
          </a:p>
        </p:txBody>
      </p:sp>
    </p:spTree>
    <p:extLst>
      <p:ext uri="{BB962C8B-B14F-4D97-AF65-F5344CB8AC3E}">
        <p14:creationId xmlns:p14="http://schemas.microsoft.com/office/powerpoint/2010/main" val="777692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2730C01-2098-4F29-B48C-44DED4742889}" type="datetimeFigureOut">
              <a:rPr lang="fr-FR" smtClean="0"/>
              <a:t>05/04/2022</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74F7CB-ACD3-4D90-AEE8-BCD380ED98A7}" type="slidenum">
              <a:rPr lang="fr-FR" smtClean="0"/>
              <a:t>‹N°›</a:t>
            </a:fld>
            <a:endParaRPr lang="fr-FR"/>
          </a:p>
        </p:txBody>
      </p:sp>
    </p:spTree>
    <p:extLst>
      <p:ext uri="{BB962C8B-B14F-4D97-AF65-F5344CB8AC3E}">
        <p14:creationId xmlns:p14="http://schemas.microsoft.com/office/powerpoint/2010/main" val="2295807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2730C01-2098-4F29-B48C-44DED4742889}" type="datetimeFigureOut">
              <a:rPr lang="fr-FR" smtClean="0"/>
              <a:t>05/04/2022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74F7CB-ACD3-4D90-AEE8-BCD380ED98A7}" type="slidenum">
              <a:rPr lang="fr-FR" smtClean="0"/>
              <a:t>‹N°›</a:t>
            </a:fld>
            <a:endParaRPr lang="fr-FR"/>
          </a:p>
        </p:txBody>
      </p:sp>
    </p:spTree>
    <p:extLst>
      <p:ext uri="{BB962C8B-B14F-4D97-AF65-F5344CB8AC3E}">
        <p14:creationId xmlns:p14="http://schemas.microsoft.com/office/powerpoint/2010/main" val="347371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2730C01-2098-4F29-B48C-44DED4742889}" type="datetimeFigureOut">
              <a:rPr lang="fr-FR" smtClean="0"/>
              <a:t>05/04/2022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74F7CB-ACD3-4D90-AEE8-BCD380ED98A7}" type="slidenum">
              <a:rPr lang="fr-FR" smtClean="0"/>
              <a:t>‹N°›</a:t>
            </a:fld>
            <a:endParaRPr lang="fr-FR"/>
          </a:p>
        </p:txBody>
      </p:sp>
    </p:spTree>
    <p:extLst>
      <p:ext uri="{BB962C8B-B14F-4D97-AF65-F5344CB8AC3E}">
        <p14:creationId xmlns:p14="http://schemas.microsoft.com/office/powerpoint/2010/main" val="799879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3"/>
          <p:cNvSpPr>
            <a:spLocks noGrp="1"/>
          </p:cNvSpPr>
          <p:nvPr>
            <p:ph type="dt" sz="half" idx="10"/>
          </p:nvPr>
        </p:nvSpPr>
        <p:spPr/>
        <p:txBody>
          <a:bodyPr/>
          <a:lstStyle/>
          <a:p>
            <a:fld id="{42730C01-2098-4F29-B48C-44DED4742889}" type="datetimeFigureOut">
              <a:rPr lang="fr-FR" smtClean="0"/>
              <a:t>05/04/2022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74F7CB-ACD3-4D90-AEE8-BCD380ED98A7}" type="slidenum">
              <a:rPr lang="fr-FR" smtClean="0"/>
              <a:t>‹N°›</a:t>
            </a:fld>
            <a:endParaRPr lang="fr-FR"/>
          </a:p>
        </p:txBody>
      </p:sp>
    </p:spTree>
    <p:extLst>
      <p:ext uri="{BB962C8B-B14F-4D97-AF65-F5344CB8AC3E}">
        <p14:creationId xmlns:p14="http://schemas.microsoft.com/office/powerpoint/2010/main" val="2976344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2730C01-2098-4F29-B48C-44DED4742889}" type="datetimeFigureOut">
              <a:rPr lang="fr-FR" smtClean="0"/>
              <a:t>05/04/2022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74F7CB-ACD3-4D90-AEE8-BCD380ED98A7}" type="slidenum">
              <a:rPr lang="fr-FR" smtClean="0"/>
              <a:t>‹N°›</a:t>
            </a:fld>
            <a:endParaRPr lang="fr-FR"/>
          </a:p>
        </p:txBody>
      </p:sp>
    </p:spTree>
    <p:extLst>
      <p:ext uri="{BB962C8B-B14F-4D97-AF65-F5344CB8AC3E}">
        <p14:creationId xmlns:p14="http://schemas.microsoft.com/office/powerpoint/2010/main" val="131365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2730C01-2098-4F29-B48C-44DED4742889}" type="datetimeFigureOut">
              <a:rPr lang="fr-FR" smtClean="0"/>
              <a:t>05/04/2022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74F7CB-ACD3-4D90-AEE8-BCD380ED98A7}" type="slidenum">
              <a:rPr lang="fr-FR" smtClean="0"/>
              <a:t>‹N°›</a:t>
            </a:fld>
            <a:endParaRPr lang="fr-FR"/>
          </a:p>
        </p:txBody>
      </p:sp>
    </p:spTree>
    <p:extLst>
      <p:ext uri="{BB962C8B-B14F-4D97-AF65-F5344CB8AC3E}">
        <p14:creationId xmlns:p14="http://schemas.microsoft.com/office/powerpoint/2010/main" val="283201877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2730C01-2098-4F29-B48C-44DED4742889}" type="datetimeFigureOut">
              <a:rPr lang="fr-FR" smtClean="0"/>
              <a:t>05/04/2022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74F7CB-ACD3-4D90-AEE8-BCD380ED98A7}" type="slidenum">
              <a:rPr lang="fr-FR" smtClean="0"/>
              <a:t>‹N°›</a:t>
            </a:fld>
            <a:endParaRPr lang="fr-FR"/>
          </a:p>
        </p:txBody>
      </p:sp>
    </p:spTree>
    <p:extLst>
      <p:ext uri="{BB962C8B-B14F-4D97-AF65-F5344CB8AC3E}">
        <p14:creationId xmlns:p14="http://schemas.microsoft.com/office/powerpoint/2010/main" val="177188173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7" name="Date Placeholder 2"/>
          <p:cNvSpPr>
            <a:spLocks noGrp="1"/>
          </p:cNvSpPr>
          <p:nvPr>
            <p:ph type="dt" sz="half" idx="10"/>
          </p:nvPr>
        </p:nvSpPr>
        <p:spPr/>
        <p:txBody>
          <a:bodyPr/>
          <a:lstStyle/>
          <a:p>
            <a:fld id="{42730C01-2098-4F29-B48C-44DED4742889}" type="datetimeFigureOut">
              <a:rPr lang="fr-FR" smtClean="0"/>
              <a:t>05/04/2022</a:t>
            </a:fld>
            <a:endParaRPr lang="fr-FR"/>
          </a:p>
        </p:txBody>
      </p:sp>
      <p:sp>
        <p:nvSpPr>
          <p:cNvPr id="5" name="Footer Placeholder 3"/>
          <p:cNvSpPr>
            <a:spLocks noGrp="1"/>
          </p:cNvSpPr>
          <p:nvPr>
            <p:ph type="ftr" sz="quarter" idx="11"/>
          </p:nvPr>
        </p:nvSpPr>
        <p:spPr/>
        <p:txBody>
          <a:bodyPr/>
          <a:lstStyle/>
          <a:p>
            <a:endParaRPr lang="fr-FR"/>
          </a:p>
        </p:txBody>
      </p:sp>
      <p:sp>
        <p:nvSpPr>
          <p:cNvPr id="6" name="Slide Number Placeholder 4"/>
          <p:cNvSpPr>
            <a:spLocks noGrp="1"/>
          </p:cNvSpPr>
          <p:nvPr>
            <p:ph type="sldNum" sz="quarter" idx="12"/>
          </p:nvPr>
        </p:nvSpPr>
        <p:spPr/>
        <p:txBody>
          <a:bodyPr/>
          <a:lstStyle/>
          <a:p>
            <a:fld id="{7774F7CB-ACD3-4D90-AEE8-BCD380ED98A7}" type="slidenum">
              <a:rPr lang="fr-FR" smtClean="0"/>
              <a:t>‹N°›</a:t>
            </a:fld>
            <a:endParaRPr lang="fr-FR"/>
          </a:p>
        </p:txBody>
      </p:sp>
    </p:spTree>
    <p:extLst>
      <p:ext uri="{BB962C8B-B14F-4D97-AF65-F5344CB8AC3E}">
        <p14:creationId xmlns:p14="http://schemas.microsoft.com/office/powerpoint/2010/main" val="1200657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2730C01-2098-4F29-B48C-44DED4742889}" type="datetimeFigureOut">
              <a:rPr lang="fr-FR" smtClean="0"/>
              <a:t>05/04/2022</a:t>
            </a:fld>
            <a:endParaRPr lang="fr-FR"/>
          </a:p>
        </p:txBody>
      </p:sp>
      <p:sp>
        <p:nvSpPr>
          <p:cNvPr id="5" name="Footer Placeholder 2"/>
          <p:cNvSpPr>
            <a:spLocks noGrp="1"/>
          </p:cNvSpPr>
          <p:nvPr>
            <p:ph type="ftr" sz="quarter" idx="11"/>
          </p:nvPr>
        </p:nvSpPr>
        <p:spPr/>
        <p:txBody>
          <a:bodyPr/>
          <a:lstStyle/>
          <a:p>
            <a:endParaRPr lang="fr-FR"/>
          </a:p>
        </p:txBody>
      </p:sp>
      <p:sp>
        <p:nvSpPr>
          <p:cNvPr id="6" name="Slide Number Placeholder 3"/>
          <p:cNvSpPr>
            <a:spLocks noGrp="1"/>
          </p:cNvSpPr>
          <p:nvPr>
            <p:ph type="sldNum" sz="quarter" idx="12"/>
          </p:nvPr>
        </p:nvSpPr>
        <p:spPr/>
        <p:txBody>
          <a:bodyPr/>
          <a:lstStyle/>
          <a:p>
            <a:fld id="{7774F7CB-ACD3-4D90-AEE8-BCD380ED98A7}" type="slidenum">
              <a:rPr lang="fr-FR" smtClean="0"/>
              <a:t>‹N°›</a:t>
            </a:fld>
            <a:endParaRPr lang="fr-FR"/>
          </a:p>
        </p:txBody>
      </p:sp>
    </p:spTree>
    <p:extLst>
      <p:ext uri="{BB962C8B-B14F-4D97-AF65-F5344CB8AC3E}">
        <p14:creationId xmlns:p14="http://schemas.microsoft.com/office/powerpoint/2010/main" val="167449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7" name="Date Placeholder 4"/>
          <p:cNvSpPr>
            <a:spLocks noGrp="1"/>
          </p:cNvSpPr>
          <p:nvPr>
            <p:ph type="dt" sz="half" idx="10"/>
          </p:nvPr>
        </p:nvSpPr>
        <p:spPr/>
        <p:txBody>
          <a:bodyPr/>
          <a:lstStyle/>
          <a:p>
            <a:fld id="{42730C01-2098-4F29-B48C-44DED4742889}" type="datetimeFigureOut">
              <a:rPr lang="fr-FR" smtClean="0"/>
              <a:t>05/04/2022</a:t>
            </a:fld>
            <a:endParaRPr lang="fr-FR"/>
          </a:p>
        </p:txBody>
      </p:sp>
      <p:sp>
        <p:nvSpPr>
          <p:cNvPr id="5" name="Footer Placeholder 5"/>
          <p:cNvSpPr>
            <a:spLocks noGrp="1"/>
          </p:cNvSpPr>
          <p:nvPr>
            <p:ph type="ftr" sz="quarter" idx="11"/>
          </p:nvPr>
        </p:nvSpPr>
        <p:spPr/>
        <p:txBody>
          <a:bodyPr/>
          <a:lstStyle/>
          <a:p>
            <a:endParaRPr lang="fr-FR"/>
          </a:p>
        </p:txBody>
      </p:sp>
      <p:sp>
        <p:nvSpPr>
          <p:cNvPr id="6" name="Slide Number Placeholder 6"/>
          <p:cNvSpPr>
            <a:spLocks noGrp="1"/>
          </p:cNvSpPr>
          <p:nvPr>
            <p:ph type="sldNum" sz="quarter" idx="12"/>
          </p:nvPr>
        </p:nvSpPr>
        <p:spPr/>
        <p:txBody>
          <a:bodyPr/>
          <a:lstStyle/>
          <a:p>
            <a:fld id="{7774F7CB-ACD3-4D90-AEE8-BCD380ED98A7}" type="slidenum">
              <a:rPr lang="fr-FR" smtClean="0"/>
              <a:t>‹N°›</a:t>
            </a:fld>
            <a:endParaRPr lang="fr-FR"/>
          </a:p>
        </p:txBody>
      </p:sp>
    </p:spTree>
    <p:extLst>
      <p:ext uri="{BB962C8B-B14F-4D97-AF65-F5344CB8AC3E}">
        <p14:creationId xmlns:p14="http://schemas.microsoft.com/office/powerpoint/2010/main" val="182785778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2730C01-2098-4F29-B48C-44DED4742889}" type="datetimeFigureOut">
              <a:rPr lang="fr-FR" smtClean="0"/>
              <a:t>05/04/2022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74F7CB-ACD3-4D90-AEE8-BCD380ED98A7}" type="slidenum">
              <a:rPr lang="fr-FR" smtClean="0"/>
              <a:t>‹N°›</a:t>
            </a:fld>
            <a:endParaRPr lang="fr-FR"/>
          </a:p>
        </p:txBody>
      </p:sp>
    </p:spTree>
    <p:extLst>
      <p:ext uri="{BB962C8B-B14F-4D97-AF65-F5344CB8AC3E}">
        <p14:creationId xmlns:p14="http://schemas.microsoft.com/office/powerpoint/2010/main" val="603410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2730C01-2098-4F29-B48C-44DED4742889}" type="datetimeFigureOut">
              <a:rPr lang="fr-FR" smtClean="0"/>
              <a:t>05/04/2022</a:t>
            </a:fld>
            <a:endParaRPr lang="fr-F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r-F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774F7CB-ACD3-4D90-AEE8-BCD380ED98A7}" type="slidenum">
              <a:rPr lang="fr-FR" smtClean="0"/>
              <a:t>‹N°›</a:t>
            </a:fld>
            <a:endParaRPr lang="fr-FR"/>
          </a:p>
        </p:txBody>
      </p:sp>
    </p:spTree>
    <p:extLst>
      <p:ext uri="{BB962C8B-B14F-4D97-AF65-F5344CB8AC3E}">
        <p14:creationId xmlns:p14="http://schemas.microsoft.com/office/powerpoint/2010/main" val="3994072038"/>
      </p:ext>
    </p:extLst>
  </p:cSld>
  <p:clrMap bg1="dk1" tx1="lt1" bg2="dk2" tx2="lt2" accent1="accent1" accent2="accent2" accent3="accent3" accent4="accent4" accent5="accent5" accent6="accent6" hlink="hlink" folHlink="folHlink"/>
  <p:sldLayoutIdLst>
    <p:sldLayoutId id="2147484949" r:id="rId1"/>
    <p:sldLayoutId id="2147484950" r:id="rId2"/>
    <p:sldLayoutId id="2147484951" r:id="rId3"/>
    <p:sldLayoutId id="2147484952" r:id="rId4"/>
    <p:sldLayoutId id="2147484953" r:id="rId5"/>
    <p:sldLayoutId id="2147484954" r:id="rId6"/>
    <p:sldLayoutId id="2147484955" r:id="rId7"/>
    <p:sldLayoutId id="2147484956" r:id="rId8"/>
    <p:sldLayoutId id="2147484957" r:id="rId9"/>
    <p:sldLayoutId id="2147484958" r:id="rId10"/>
    <p:sldLayoutId id="2147484959" r:id="rId11"/>
    <p:sldLayoutId id="2147484960" r:id="rId12"/>
    <p:sldLayoutId id="2147484961" r:id="rId13"/>
    <p:sldLayoutId id="2147484962" r:id="rId14"/>
    <p:sldLayoutId id="2147484963" r:id="rId15"/>
    <p:sldLayoutId id="2147484964" r:id="rId16"/>
    <p:sldLayoutId id="214748496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D010CD0-8185-42D2-8982-B84F0B0C6096}"/>
              </a:ext>
            </a:extLst>
          </p:cNvPr>
          <p:cNvPicPr>
            <a:picLocks noChangeAspect="1"/>
          </p:cNvPicPr>
          <p:nvPr/>
        </p:nvPicPr>
        <p:blipFill>
          <a:blip r:embed="rId2" cstate="print">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50448" y="-23205"/>
            <a:ext cx="5362594" cy="6998163"/>
          </a:xfrm>
          <a:prstGeom prst="rect">
            <a:avLst/>
          </a:prstGeom>
        </p:spPr>
      </p:pic>
      <p:sp>
        <p:nvSpPr>
          <p:cNvPr id="5" name="ZoneTexte 4">
            <a:extLst>
              <a:ext uri="{FF2B5EF4-FFF2-40B4-BE49-F238E27FC236}">
                <a16:creationId xmlns:a16="http://schemas.microsoft.com/office/drawing/2014/main" id="{305DB96E-BBC5-47EB-9E02-B2446886071A}"/>
              </a:ext>
            </a:extLst>
          </p:cNvPr>
          <p:cNvSpPr txBox="1"/>
          <p:nvPr/>
        </p:nvSpPr>
        <p:spPr>
          <a:xfrm>
            <a:off x="2800084" y="1829202"/>
            <a:ext cx="6097772" cy="3471976"/>
          </a:xfrm>
          <a:prstGeom prst="rect">
            <a:avLst/>
          </a:prstGeom>
          <a:noFill/>
        </p:spPr>
        <p:txBody>
          <a:bodyPr wrap="square">
            <a:spAutoFit/>
          </a:bodyPr>
          <a:lstStyle/>
          <a:p>
            <a:pPr algn="ctr">
              <a:lnSpc>
                <a:spcPct val="115000"/>
              </a:lnSpc>
              <a:spcAft>
                <a:spcPts val="1000"/>
              </a:spcAft>
            </a:pPr>
            <a:r>
              <a:rPr lang="fr-FR" sz="6000" dirty="0">
                <a:ln w="9525" cap="flat" cmpd="sng" algn="ctr">
                  <a:solidFill>
                    <a:srgbClr val="000000"/>
                  </a:solidFill>
                  <a:prstDash val="solid"/>
                  <a:round/>
                </a:ln>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Goliarda </a:t>
            </a:r>
            <a:endParaRPr lang="fr-FR" sz="60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fr-FR" sz="6000" dirty="0">
                <a:ln w="9525" cap="flat" cmpd="sng" algn="ctr">
                  <a:solidFill>
                    <a:srgbClr val="000000"/>
                  </a:solidFill>
                  <a:prstDash val="solid"/>
                  <a:round/>
                </a:ln>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Sapienza </a:t>
            </a:r>
            <a:endParaRPr lang="fr-FR" sz="60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fr-FR" sz="6000" dirty="0">
                <a:ln w="9525" cap="flat" cmpd="sng" algn="ctr">
                  <a:solidFill>
                    <a:srgbClr val="000000"/>
                  </a:solidFill>
                  <a:prstDash val="solid"/>
                  <a:round/>
                </a:ln>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Une voix libre</a:t>
            </a:r>
            <a:endParaRPr lang="fr-FR" sz="60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5244FE77-893C-43EC-8AFF-1197565F8F7C}"/>
              </a:ext>
            </a:extLst>
          </p:cNvPr>
          <p:cNvSpPr txBox="1"/>
          <p:nvPr/>
        </p:nvSpPr>
        <p:spPr>
          <a:xfrm>
            <a:off x="559399" y="666974"/>
            <a:ext cx="2689410" cy="5016758"/>
          </a:xfrm>
          <a:prstGeom prst="rect">
            <a:avLst/>
          </a:prstGeom>
          <a:noFill/>
        </p:spPr>
        <p:txBody>
          <a:bodyPr wrap="square" rtlCol="0">
            <a:spAutoFit/>
          </a:bodyPr>
          <a:lstStyle/>
          <a:p>
            <a:pPr algn="ctr"/>
            <a:r>
              <a:rPr lang="fr-FR" sz="4800" dirty="0">
                <a:latin typeface="Times New Roman" panose="02020603050405020304" pitchFamily="18" charset="0"/>
                <a:cs typeface="Times New Roman" panose="02020603050405020304" pitchFamily="18" charset="0"/>
              </a:rPr>
              <a:t>Catane </a:t>
            </a:r>
          </a:p>
          <a:p>
            <a:pPr algn="ctr"/>
            <a:r>
              <a:rPr lang="fr-FR" sz="4800" dirty="0">
                <a:latin typeface="Times New Roman" panose="02020603050405020304" pitchFamily="18" charset="0"/>
                <a:cs typeface="Times New Roman" panose="02020603050405020304" pitchFamily="18" charset="0"/>
              </a:rPr>
              <a:t>le 10 mai 1924</a:t>
            </a:r>
          </a:p>
          <a:p>
            <a:pPr algn="ctr"/>
            <a:r>
              <a:rPr lang="fr-FR" sz="3200" dirty="0">
                <a:latin typeface="Times New Roman" panose="02020603050405020304" pitchFamily="18" charset="0"/>
                <a:cs typeface="Times New Roman" panose="02020603050405020304" pitchFamily="18" charset="0"/>
              </a:rPr>
              <a:t>-</a:t>
            </a:r>
          </a:p>
          <a:p>
            <a:pPr algn="ctr"/>
            <a:r>
              <a:rPr lang="fr-FR" sz="4800" dirty="0">
                <a:latin typeface="Times New Roman" panose="02020603050405020304" pitchFamily="18" charset="0"/>
                <a:cs typeface="Times New Roman" panose="02020603050405020304" pitchFamily="18" charset="0"/>
              </a:rPr>
              <a:t>Gaète </a:t>
            </a:r>
          </a:p>
          <a:p>
            <a:pPr algn="ctr"/>
            <a:r>
              <a:rPr lang="fr-FR" sz="4800" dirty="0">
                <a:latin typeface="Times New Roman" panose="02020603050405020304" pitchFamily="18" charset="0"/>
                <a:cs typeface="Times New Roman" panose="02020603050405020304" pitchFamily="18" charset="0"/>
              </a:rPr>
              <a:t>le 30 août 1996</a:t>
            </a:r>
          </a:p>
        </p:txBody>
      </p:sp>
    </p:spTree>
    <p:extLst>
      <p:ext uri="{BB962C8B-B14F-4D97-AF65-F5344CB8AC3E}">
        <p14:creationId xmlns:p14="http://schemas.microsoft.com/office/powerpoint/2010/main" val="3535186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0">
              <a:srgbClr val="C00000"/>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BA15D5-E63C-43BB-8A47-889C40E2E06B}"/>
              </a:ext>
            </a:extLst>
          </p:cNvPr>
          <p:cNvSpPr>
            <a:spLocks noGrp="1"/>
          </p:cNvSpPr>
          <p:nvPr>
            <p:ph type="ctrTitle"/>
          </p:nvPr>
        </p:nvSpPr>
        <p:spPr>
          <a:xfrm>
            <a:off x="5910227" y="3429000"/>
            <a:ext cx="4862623" cy="2705359"/>
          </a:xfrm>
        </p:spPr>
        <p:txBody>
          <a:bodyPr/>
          <a:lstStyle/>
          <a:p>
            <a:br>
              <a:rPr lang="fr-FR" dirty="0"/>
            </a:br>
            <a:br>
              <a:rPr lang="fr-FR" dirty="0"/>
            </a:br>
            <a:br>
              <a:rPr lang="fr-FR" dirty="0"/>
            </a:br>
            <a:br>
              <a:rPr lang="fr-FR" dirty="0"/>
            </a:br>
            <a:r>
              <a:rPr lang="fr-FR" dirty="0"/>
              <a:t>Maria Giudice</a:t>
            </a:r>
            <a:br>
              <a:rPr lang="fr-FR" dirty="0"/>
            </a:br>
            <a:br>
              <a:rPr lang="fr-FR" dirty="0"/>
            </a:br>
            <a:r>
              <a:rPr lang="fr-FR" sz="4000" dirty="0"/>
              <a:t>Codevilla (Lombardie) le 27 avril 1880 – Rome le 5 février 1953</a:t>
            </a:r>
          </a:p>
        </p:txBody>
      </p:sp>
      <p:pic>
        <p:nvPicPr>
          <p:cNvPr id="4" name="Image 3">
            <a:extLst>
              <a:ext uri="{FF2B5EF4-FFF2-40B4-BE49-F238E27FC236}">
                <a16:creationId xmlns:a16="http://schemas.microsoft.com/office/drawing/2014/main" id="{C6A748DD-C880-4210-92C0-DD6FAD687D5B}"/>
              </a:ext>
            </a:extLst>
          </p:cNvPr>
          <p:cNvPicPr>
            <a:picLocks noChangeAspect="1"/>
          </p:cNvPicPr>
          <p:nvPr/>
        </p:nvPicPr>
        <p:blipFill>
          <a:blip r:embed="rId2" cstate="print"/>
          <a:srcRect/>
          <a:stretch>
            <a:fillRect/>
          </a:stretch>
        </p:blipFill>
        <p:spPr bwMode="auto">
          <a:xfrm>
            <a:off x="626567" y="225790"/>
            <a:ext cx="4862623" cy="6230134"/>
          </a:xfrm>
          <a:prstGeom prst="rect">
            <a:avLst/>
          </a:prstGeom>
          <a:noFill/>
          <a:ln w="28575">
            <a:solidFill>
              <a:srgbClr val="FFC000"/>
            </a:solidFill>
            <a:miter lim="800000"/>
            <a:headEnd/>
            <a:tailEnd/>
          </a:ln>
        </p:spPr>
      </p:pic>
    </p:spTree>
    <p:extLst>
      <p:ext uri="{BB962C8B-B14F-4D97-AF65-F5344CB8AC3E}">
        <p14:creationId xmlns:p14="http://schemas.microsoft.com/office/powerpoint/2010/main" val="2280736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D280BDA-DC4D-4B06-AFB5-2F6983706A74}"/>
              </a:ext>
            </a:extLst>
          </p:cNvPr>
          <p:cNvPicPr>
            <a:picLocks noChangeAspect="1"/>
          </p:cNvPicPr>
          <p:nvPr/>
        </p:nvPicPr>
        <p:blipFill rotWithShape="1">
          <a:blip r:embed="rId2" cstate="print">
            <a:duotone>
              <a:prstClr val="black"/>
              <a:schemeClr val="tx2">
                <a:tint val="45000"/>
                <a:satMod val="400000"/>
              </a:schemeClr>
            </a:duotone>
          </a:blip>
          <a:srcRect b="10850"/>
          <a:stretch/>
        </p:blipFill>
        <p:spPr bwMode="auto">
          <a:xfrm>
            <a:off x="3978568" y="503350"/>
            <a:ext cx="6921797" cy="6157505"/>
          </a:xfrm>
          <a:prstGeom prst="rect">
            <a:avLst/>
          </a:prstGeom>
          <a:noFill/>
          <a:ln w="38100">
            <a:solidFill>
              <a:srgbClr val="FFC000"/>
            </a:solidFill>
            <a:miter lim="800000"/>
            <a:headEnd/>
            <a:tailEnd/>
          </a:ln>
        </p:spPr>
      </p:pic>
      <p:sp>
        <p:nvSpPr>
          <p:cNvPr id="3" name="ZoneTexte 2">
            <a:extLst>
              <a:ext uri="{FF2B5EF4-FFF2-40B4-BE49-F238E27FC236}">
                <a16:creationId xmlns:a16="http://schemas.microsoft.com/office/drawing/2014/main" id="{2271538B-F2B0-42AC-90FC-D12230C1D1F7}"/>
              </a:ext>
            </a:extLst>
          </p:cNvPr>
          <p:cNvSpPr txBox="1"/>
          <p:nvPr/>
        </p:nvSpPr>
        <p:spPr>
          <a:xfrm>
            <a:off x="473336" y="228325"/>
            <a:ext cx="2546089" cy="6432530"/>
          </a:xfrm>
          <a:prstGeom prst="rect">
            <a:avLst/>
          </a:prstGeom>
          <a:noFill/>
        </p:spPr>
        <p:txBody>
          <a:bodyPr wrap="square" rtlCol="0">
            <a:spAutoFit/>
          </a:bodyPr>
          <a:lstStyle/>
          <a:p>
            <a:pPr algn="ctr"/>
            <a:r>
              <a:rPr lang="fr-FR" sz="3600" dirty="0">
                <a:latin typeface="Times New Roman" panose="02020603050405020304" pitchFamily="18" charset="0"/>
                <a:cs typeface="Times New Roman" panose="02020603050405020304" pitchFamily="18" charset="0"/>
              </a:rPr>
              <a:t>Maria Giudice</a:t>
            </a:r>
          </a:p>
          <a:p>
            <a:pPr algn="ctr"/>
            <a:r>
              <a:rPr lang="fr-FR" sz="3600" dirty="0">
                <a:latin typeface="Times New Roman" panose="02020603050405020304" pitchFamily="18" charset="0"/>
                <a:cs typeface="Times New Roman" panose="02020603050405020304" pitchFamily="18" charset="0"/>
              </a:rPr>
              <a:t> en prison avec Umberto Terracini </a:t>
            </a:r>
            <a:r>
              <a:rPr lang="fr-FR" sz="2800" dirty="0">
                <a:latin typeface="Times New Roman" panose="02020603050405020304" pitchFamily="18" charset="0"/>
                <a:cs typeface="Times New Roman" panose="02020603050405020304" pitchFamily="18" charset="0"/>
              </a:rPr>
              <a:t>(un des trois signataires de la Constitution suite à la proclamation de la république en 1946)</a:t>
            </a:r>
          </a:p>
        </p:txBody>
      </p:sp>
    </p:spTree>
    <p:extLst>
      <p:ext uri="{BB962C8B-B14F-4D97-AF65-F5344CB8AC3E}">
        <p14:creationId xmlns:p14="http://schemas.microsoft.com/office/powerpoint/2010/main" val="2875831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853355-C50C-4FCC-9613-03606BBF9A7A}"/>
              </a:ext>
            </a:extLst>
          </p:cNvPr>
          <p:cNvPicPr>
            <a:picLocks noChangeAspect="1"/>
          </p:cNvPicPr>
          <p:nvPr/>
        </p:nvPicPr>
        <p:blipFill rotWithShape="1">
          <a:blip r:embed="rId2">
            <a:extLst>
              <a:ext uri="{28A0092B-C50C-407E-A947-70E740481C1C}">
                <a14:useLocalDpi xmlns:a14="http://schemas.microsoft.com/office/drawing/2010/main" val="0"/>
              </a:ext>
            </a:extLst>
          </a:blip>
          <a:srcRect t="-10475" r="31000"/>
          <a:stretch/>
        </p:blipFill>
        <p:spPr>
          <a:xfrm rot="5400000">
            <a:off x="4900615" y="-359203"/>
            <a:ext cx="6309360" cy="7576406"/>
          </a:xfrm>
          <a:prstGeom prst="rect">
            <a:avLst/>
          </a:prstGeom>
          <a:ln w="57150">
            <a:solidFill>
              <a:srgbClr val="FFC000"/>
            </a:solidFill>
          </a:ln>
        </p:spPr>
      </p:pic>
      <p:sp>
        <p:nvSpPr>
          <p:cNvPr id="5" name="ZoneTexte 4">
            <a:extLst>
              <a:ext uri="{FF2B5EF4-FFF2-40B4-BE49-F238E27FC236}">
                <a16:creationId xmlns:a16="http://schemas.microsoft.com/office/drawing/2014/main" id="{308A4A96-274F-4B23-84EF-C96DEA14F782}"/>
              </a:ext>
            </a:extLst>
          </p:cNvPr>
          <p:cNvSpPr txBox="1"/>
          <p:nvPr/>
        </p:nvSpPr>
        <p:spPr>
          <a:xfrm>
            <a:off x="107576" y="120402"/>
            <a:ext cx="3195021" cy="6370975"/>
          </a:xfrm>
          <a:prstGeom prst="rect">
            <a:avLst/>
          </a:prstGeom>
          <a:noFill/>
        </p:spPr>
        <p:txBody>
          <a:bodyPr wrap="square" rtlCol="0">
            <a:spAutoFit/>
          </a:bodyPr>
          <a:lstStyle/>
          <a:p>
            <a:pPr algn="ctr"/>
            <a:r>
              <a:rPr lang="fr-FR" sz="4800" dirty="0">
                <a:latin typeface="Times New Roman" panose="02020603050405020304" pitchFamily="18" charset="0"/>
                <a:cs typeface="Times New Roman" panose="02020603050405020304" pitchFamily="18" charset="0"/>
              </a:rPr>
              <a:t>Giuseppe Sapienza</a:t>
            </a:r>
          </a:p>
          <a:p>
            <a:pPr algn="ctr"/>
            <a:r>
              <a:rPr lang="fr-FR" sz="4000" dirty="0">
                <a:latin typeface="Times New Roman" panose="02020603050405020304" pitchFamily="18" charset="0"/>
                <a:cs typeface="Times New Roman" panose="02020603050405020304" pitchFamily="18" charset="0"/>
              </a:rPr>
              <a:t>(Catane 17 mars 1884 </a:t>
            </a:r>
          </a:p>
          <a:p>
            <a:pPr algn="ctr"/>
            <a:r>
              <a:rPr lang="fr-FR" sz="2000" dirty="0">
                <a:latin typeface="Times New Roman" panose="02020603050405020304" pitchFamily="18" charset="0"/>
                <a:cs typeface="Times New Roman" panose="02020603050405020304" pitchFamily="18" charset="0"/>
              </a:rPr>
              <a:t>–</a:t>
            </a:r>
            <a:r>
              <a:rPr lang="fr-FR" sz="4000" dirty="0">
                <a:latin typeface="Times New Roman" panose="02020603050405020304" pitchFamily="18" charset="0"/>
                <a:cs typeface="Times New Roman" panose="02020603050405020304" pitchFamily="18" charset="0"/>
              </a:rPr>
              <a:t> </a:t>
            </a:r>
          </a:p>
          <a:p>
            <a:pPr algn="ctr"/>
            <a:r>
              <a:rPr lang="fr-FR" sz="4000" dirty="0">
                <a:latin typeface="Times New Roman" panose="02020603050405020304" pitchFamily="18" charset="0"/>
                <a:cs typeface="Times New Roman" panose="02020603050405020304" pitchFamily="18" charset="0"/>
              </a:rPr>
              <a:t>Palerme le 24 novembre 1949)</a:t>
            </a:r>
          </a:p>
          <a:p>
            <a:pPr algn="ctr"/>
            <a:endParaRPr lang="fr-FR" sz="2400" dirty="0">
              <a:latin typeface="Times New Roman" panose="02020603050405020304" pitchFamily="18" charset="0"/>
              <a:cs typeface="Times New Roman" panose="02020603050405020304" pitchFamily="18" charset="0"/>
            </a:endParaRPr>
          </a:p>
          <a:p>
            <a:pPr algn="ctr"/>
            <a:r>
              <a:rPr lang="fr-FR" sz="4400" dirty="0">
                <a:latin typeface="Times New Roman" panose="02020603050405020304" pitchFamily="18" charset="0"/>
                <a:cs typeface="Times New Roman" panose="02020603050405020304" pitchFamily="18" charset="0"/>
              </a:rPr>
              <a:t> </a:t>
            </a:r>
            <a:r>
              <a:rPr lang="fr-FR" sz="4800" dirty="0">
                <a:latin typeface="Times New Roman" panose="02020603050405020304" pitchFamily="18" charset="0"/>
                <a:cs typeface="Times New Roman" panose="02020603050405020304" pitchFamily="18" charset="0"/>
              </a:rPr>
              <a:t>et Goliarda</a:t>
            </a:r>
          </a:p>
        </p:txBody>
      </p:sp>
    </p:spTree>
    <p:extLst>
      <p:ext uri="{BB962C8B-B14F-4D97-AF65-F5344CB8AC3E}">
        <p14:creationId xmlns:p14="http://schemas.microsoft.com/office/powerpoint/2010/main" val="3415443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C00000"/>
            </a:gs>
            <a:gs pos="100000">
              <a:srgbClr val="C00000"/>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A56E789-0472-4F2E-B94B-0E5747EFC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a:ln w="38100">
            <a:solidFill>
              <a:srgbClr val="FFC000"/>
            </a:solidFill>
          </a:ln>
        </p:spPr>
      </p:pic>
      <p:sp>
        <p:nvSpPr>
          <p:cNvPr id="4" name="ZoneTexte 3">
            <a:extLst>
              <a:ext uri="{FF2B5EF4-FFF2-40B4-BE49-F238E27FC236}">
                <a16:creationId xmlns:a16="http://schemas.microsoft.com/office/drawing/2014/main" id="{9C705861-3109-4A7E-9F93-EC7B6126F409}"/>
              </a:ext>
            </a:extLst>
          </p:cNvPr>
          <p:cNvSpPr txBox="1"/>
          <p:nvPr/>
        </p:nvSpPr>
        <p:spPr>
          <a:xfrm>
            <a:off x="215153" y="86062"/>
            <a:ext cx="3098201" cy="7140126"/>
          </a:xfrm>
          <a:prstGeom prst="rect">
            <a:avLst/>
          </a:prstGeom>
          <a:noFill/>
        </p:spPr>
        <p:txBody>
          <a:bodyPr wrap="square" rtlCol="0">
            <a:spAutoFit/>
          </a:bodyPr>
          <a:lstStyle/>
          <a:p>
            <a:pPr algn="ctr"/>
            <a:r>
              <a:rPr lang="fr-FR" sz="5400" dirty="0">
                <a:latin typeface="Times New Roman" panose="02020603050405020304" pitchFamily="18" charset="0"/>
                <a:cs typeface="Times New Roman" panose="02020603050405020304" pitchFamily="18" charset="0"/>
              </a:rPr>
              <a:t>Maria Giudice,</a:t>
            </a:r>
          </a:p>
          <a:p>
            <a:pPr algn="ctr"/>
            <a:endParaRPr lang="fr-FR" sz="1200" dirty="0">
              <a:latin typeface="Times New Roman" panose="02020603050405020304" pitchFamily="18" charset="0"/>
              <a:cs typeface="Times New Roman" panose="02020603050405020304" pitchFamily="18" charset="0"/>
            </a:endParaRPr>
          </a:p>
          <a:p>
            <a:pPr algn="ctr"/>
            <a:r>
              <a:rPr lang="fr-FR" sz="5400" dirty="0">
                <a:latin typeface="Times New Roman" panose="02020603050405020304" pitchFamily="18" charset="0"/>
                <a:cs typeface="Times New Roman" panose="02020603050405020304" pitchFamily="18" charset="0"/>
              </a:rPr>
              <a:t>Goliarda et</a:t>
            </a:r>
          </a:p>
          <a:p>
            <a:pPr algn="ctr"/>
            <a:endParaRPr lang="fr-FR" sz="1200" dirty="0">
              <a:latin typeface="Times New Roman" panose="02020603050405020304" pitchFamily="18" charset="0"/>
              <a:cs typeface="Times New Roman" panose="02020603050405020304" pitchFamily="18" charset="0"/>
            </a:endParaRPr>
          </a:p>
          <a:p>
            <a:pPr algn="ctr"/>
            <a:r>
              <a:rPr lang="fr-FR" sz="5400" dirty="0">
                <a:latin typeface="Times New Roman" panose="02020603050405020304" pitchFamily="18" charset="0"/>
                <a:cs typeface="Times New Roman" panose="02020603050405020304" pitchFamily="18" charset="0"/>
              </a:rPr>
              <a:t>Giuseppe Sapienza</a:t>
            </a:r>
          </a:p>
          <a:p>
            <a:pPr algn="ctr"/>
            <a:r>
              <a:rPr lang="fr-FR" sz="3200" dirty="0">
                <a:latin typeface="Times New Roman" panose="02020603050405020304" pitchFamily="18" charset="0"/>
                <a:cs typeface="Times New Roman" panose="02020603050405020304" pitchFamily="18" charset="0"/>
              </a:rPr>
              <a:t>devant le marché aux fleurs de Catane</a:t>
            </a:r>
          </a:p>
        </p:txBody>
      </p:sp>
    </p:spTree>
    <p:extLst>
      <p:ext uri="{BB962C8B-B14F-4D97-AF65-F5344CB8AC3E}">
        <p14:creationId xmlns:p14="http://schemas.microsoft.com/office/powerpoint/2010/main" val="1506867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tervista-a-goliarda-sapienza_QkE3vNyh">
            <a:hlinkClick r:id="" action="ppaction://media"/>
            <a:extLst>
              <a:ext uri="{FF2B5EF4-FFF2-40B4-BE49-F238E27FC236}">
                <a16:creationId xmlns:a16="http://schemas.microsoft.com/office/drawing/2014/main" id="{AB932259-7B1C-47D5-B0D5-B8767053EF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0957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022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3095A0D-2003-48B2-BA46-C6321877EA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91731" y="1272921"/>
            <a:ext cx="5749544" cy="4312158"/>
          </a:xfrm>
          <a:prstGeom prst="rect">
            <a:avLst/>
          </a:prstGeom>
          <a:ln w="57150">
            <a:solidFill>
              <a:srgbClr val="FFC000"/>
            </a:solidFill>
          </a:ln>
        </p:spPr>
      </p:pic>
      <p:sp>
        <p:nvSpPr>
          <p:cNvPr id="4" name="ZoneTexte 3">
            <a:extLst>
              <a:ext uri="{FF2B5EF4-FFF2-40B4-BE49-F238E27FC236}">
                <a16:creationId xmlns:a16="http://schemas.microsoft.com/office/drawing/2014/main" id="{68206C8A-8EE6-41F0-9E33-72F37E753FEC}"/>
              </a:ext>
            </a:extLst>
          </p:cNvPr>
          <p:cNvSpPr txBox="1"/>
          <p:nvPr/>
        </p:nvSpPr>
        <p:spPr>
          <a:xfrm>
            <a:off x="7121562" y="394462"/>
            <a:ext cx="2815814" cy="5909310"/>
          </a:xfrm>
          <a:prstGeom prst="rect">
            <a:avLst/>
          </a:prstGeom>
          <a:noFill/>
        </p:spPr>
        <p:txBody>
          <a:bodyPr wrap="square">
            <a:spAutoFit/>
          </a:bodyPr>
          <a:lstStyle/>
          <a:p>
            <a:pPr algn="ctr"/>
            <a:r>
              <a:rPr lang="fr-FR" sz="5400" dirty="0">
                <a:latin typeface="Times New Roman" panose="02020603050405020304" pitchFamily="18" charset="0"/>
                <a:cs typeface="Times New Roman" panose="02020603050405020304" pitchFamily="18" charset="0"/>
              </a:rPr>
              <a:t>Fausse carte d’identité sous le nom d’Ester Caggegi</a:t>
            </a:r>
          </a:p>
        </p:txBody>
      </p:sp>
    </p:spTree>
    <p:extLst>
      <p:ext uri="{BB962C8B-B14F-4D97-AF65-F5344CB8AC3E}">
        <p14:creationId xmlns:p14="http://schemas.microsoft.com/office/powerpoint/2010/main" val="1351784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3B23FC9-B670-4395-81BE-A131F761732D}"/>
              </a:ext>
            </a:extLst>
          </p:cNvPr>
          <p:cNvPicPr>
            <a:picLocks noChangeAspect="1"/>
          </p:cNvPicPr>
          <p:nvPr/>
        </p:nvPicPr>
        <p:blipFill rotWithShape="1">
          <a:blip r:embed="rId2">
            <a:extLst>
              <a:ext uri="{28A0092B-C50C-407E-A947-70E740481C1C}">
                <a14:useLocalDpi xmlns:a14="http://schemas.microsoft.com/office/drawing/2010/main" val="0"/>
              </a:ext>
            </a:extLst>
          </a:blip>
          <a:srcRect b="36224"/>
          <a:stretch/>
        </p:blipFill>
        <p:spPr>
          <a:xfrm>
            <a:off x="3570271" y="1564315"/>
            <a:ext cx="5913971" cy="3729370"/>
          </a:xfrm>
          <a:prstGeom prst="rect">
            <a:avLst/>
          </a:prstGeom>
        </p:spPr>
      </p:pic>
      <p:sp>
        <p:nvSpPr>
          <p:cNvPr id="4" name="ZoneTexte 3">
            <a:extLst>
              <a:ext uri="{FF2B5EF4-FFF2-40B4-BE49-F238E27FC236}">
                <a16:creationId xmlns:a16="http://schemas.microsoft.com/office/drawing/2014/main" id="{DB59596B-6C78-44A3-B044-D0028CD6796B}"/>
              </a:ext>
            </a:extLst>
          </p:cNvPr>
          <p:cNvSpPr txBox="1"/>
          <p:nvPr/>
        </p:nvSpPr>
        <p:spPr>
          <a:xfrm>
            <a:off x="451821" y="1775636"/>
            <a:ext cx="2376439" cy="2585323"/>
          </a:xfrm>
          <a:prstGeom prst="rect">
            <a:avLst/>
          </a:prstGeom>
          <a:noFill/>
        </p:spPr>
        <p:txBody>
          <a:bodyPr wrap="square" rtlCol="0">
            <a:spAutoFit/>
          </a:bodyPr>
          <a:lstStyle/>
          <a:p>
            <a:pPr algn="ctr"/>
            <a:r>
              <a:rPr lang="fr-FR" sz="5400" dirty="0">
                <a:latin typeface="Times New Roman" panose="02020603050405020304" pitchFamily="18" charset="0"/>
                <a:cs typeface="Times New Roman" panose="02020603050405020304" pitchFamily="18" charset="0"/>
              </a:rPr>
              <a:t>Citto Maselli</a:t>
            </a:r>
          </a:p>
          <a:p>
            <a:pPr algn="ctr"/>
            <a:r>
              <a:rPr lang="fr-FR" sz="5400" dirty="0">
                <a:latin typeface="Times New Roman" panose="02020603050405020304" pitchFamily="18" charset="0"/>
                <a:cs typeface="Times New Roman" panose="02020603050405020304" pitchFamily="18" charset="0"/>
              </a:rPr>
              <a:t>en 1955</a:t>
            </a:r>
          </a:p>
        </p:txBody>
      </p:sp>
    </p:spTree>
    <p:extLst>
      <p:ext uri="{BB962C8B-B14F-4D97-AF65-F5344CB8AC3E}">
        <p14:creationId xmlns:p14="http://schemas.microsoft.com/office/powerpoint/2010/main" val="2879875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3E5CC1-0750-49DF-B936-9522070D5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352829" y="857250"/>
            <a:ext cx="6858000" cy="5143500"/>
          </a:xfrm>
          <a:prstGeom prst="rect">
            <a:avLst/>
          </a:prstGeom>
        </p:spPr>
      </p:pic>
      <p:sp>
        <p:nvSpPr>
          <p:cNvPr id="6" name="ZoneTexte 5">
            <a:extLst>
              <a:ext uri="{FF2B5EF4-FFF2-40B4-BE49-F238E27FC236}">
                <a16:creationId xmlns:a16="http://schemas.microsoft.com/office/drawing/2014/main" id="{AE605D42-4A96-4F66-AEE8-F54674CDDC38}"/>
              </a:ext>
            </a:extLst>
          </p:cNvPr>
          <p:cNvSpPr txBox="1"/>
          <p:nvPr/>
        </p:nvSpPr>
        <p:spPr>
          <a:xfrm>
            <a:off x="753035" y="474345"/>
            <a:ext cx="3969572" cy="5909310"/>
          </a:xfrm>
          <a:prstGeom prst="rect">
            <a:avLst/>
          </a:prstGeom>
          <a:noFill/>
        </p:spPr>
        <p:txBody>
          <a:bodyPr wrap="square" rtlCol="0">
            <a:spAutoFit/>
          </a:bodyPr>
          <a:lstStyle/>
          <a:p>
            <a:pPr algn="ctr"/>
            <a:r>
              <a:rPr lang="fr-FR" sz="5400" dirty="0">
                <a:latin typeface="Times New Roman" panose="02020603050405020304" pitchFamily="18" charset="0"/>
                <a:cs typeface="Times New Roman" panose="02020603050405020304" pitchFamily="18" charset="0"/>
              </a:rPr>
              <a:t>Goliarda Sapienza dans le film </a:t>
            </a:r>
            <a:r>
              <a:rPr lang="fr-FR" sz="5400" i="1" dirty="0">
                <a:latin typeface="Times New Roman" panose="02020603050405020304" pitchFamily="18" charset="0"/>
                <a:cs typeface="Times New Roman" panose="02020603050405020304" pitchFamily="18" charset="0"/>
              </a:rPr>
              <a:t> Fabiola </a:t>
            </a:r>
            <a:r>
              <a:rPr lang="fr-FR" sz="5400" dirty="0">
                <a:latin typeface="Times New Roman" panose="02020603050405020304" pitchFamily="18" charset="0"/>
                <a:cs typeface="Times New Roman" panose="02020603050405020304" pitchFamily="18" charset="0"/>
              </a:rPr>
              <a:t>de d’Alessandro Blasetti, 1949</a:t>
            </a:r>
          </a:p>
        </p:txBody>
      </p:sp>
    </p:spTree>
    <p:extLst>
      <p:ext uri="{BB962C8B-B14F-4D97-AF65-F5344CB8AC3E}">
        <p14:creationId xmlns:p14="http://schemas.microsoft.com/office/powerpoint/2010/main" val="2867322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5E62F32-07F3-4E83-A210-749050807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943150" y="862569"/>
            <a:ext cx="6184013" cy="4638010"/>
          </a:xfrm>
          <a:prstGeom prst="rect">
            <a:avLst/>
          </a:prstGeom>
        </p:spPr>
      </p:pic>
      <p:sp>
        <p:nvSpPr>
          <p:cNvPr id="5" name="ZoneTexte 4">
            <a:extLst>
              <a:ext uri="{FF2B5EF4-FFF2-40B4-BE49-F238E27FC236}">
                <a16:creationId xmlns:a16="http://schemas.microsoft.com/office/drawing/2014/main" id="{39C8A052-83DB-460B-AAC1-1A199A97CC8D}"/>
              </a:ext>
            </a:extLst>
          </p:cNvPr>
          <p:cNvSpPr txBox="1"/>
          <p:nvPr/>
        </p:nvSpPr>
        <p:spPr>
          <a:xfrm>
            <a:off x="973142" y="1008301"/>
            <a:ext cx="4502708" cy="4154984"/>
          </a:xfrm>
          <a:prstGeom prst="rect">
            <a:avLst/>
          </a:prstGeom>
          <a:noFill/>
        </p:spPr>
        <p:txBody>
          <a:bodyPr wrap="square" rtlCol="0">
            <a:spAutoFit/>
          </a:bodyPr>
          <a:lstStyle/>
          <a:p>
            <a:pPr algn="ctr"/>
            <a:r>
              <a:rPr lang="fr-FR" sz="4400" dirty="0">
                <a:latin typeface="Times New Roman" panose="02020603050405020304" pitchFamily="18" charset="0"/>
                <a:cs typeface="Times New Roman" panose="02020603050405020304" pitchFamily="18" charset="0"/>
              </a:rPr>
              <a:t>Goliarda Sapienza et Lucia Bosè</a:t>
            </a:r>
          </a:p>
          <a:p>
            <a:pPr algn="ctr"/>
            <a:r>
              <a:rPr lang="fr-FR" sz="4400" dirty="0">
                <a:latin typeface="Times New Roman" panose="02020603050405020304" pitchFamily="18" charset="0"/>
                <a:cs typeface="Times New Roman" panose="02020603050405020304" pitchFamily="18" charset="0"/>
              </a:rPr>
              <a:t>dans le film de Francesco Maselli, </a:t>
            </a:r>
            <a:r>
              <a:rPr lang="fr-FR" sz="4400" i="1" dirty="0">
                <a:latin typeface="Times New Roman" panose="02020603050405020304" pitchFamily="18" charset="0"/>
                <a:cs typeface="Times New Roman" panose="02020603050405020304" pitchFamily="18" charset="0"/>
              </a:rPr>
              <a:t>Gli Sbandati </a:t>
            </a:r>
          </a:p>
          <a:p>
            <a:pPr algn="ctr"/>
            <a:r>
              <a:rPr lang="fr-FR" sz="4400" dirty="0">
                <a:latin typeface="Times New Roman" panose="02020603050405020304" pitchFamily="18" charset="0"/>
                <a:cs typeface="Times New Roman" panose="02020603050405020304" pitchFamily="18" charset="0"/>
              </a:rPr>
              <a:t>(</a:t>
            </a:r>
            <a:r>
              <a:rPr lang="fr-FR" sz="4400" i="1" dirty="0">
                <a:latin typeface="Times New Roman" panose="02020603050405020304" pitchFamily="18" charset="0"/>
                <a:cs typeface="Times New Roman" panose="02020603050405020304" pitchFamily="18" charset="0"/>
              </a:rPr>
              <a:t>Les égarés), 1955</a:t>
            </a:r>
            <a:r>
              <a:rPr lang="fr-FR" sz="4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55660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EEEEB31-66E8-4BF9-BAF8-57CCA0DA39D6}"/>
              </a:ext>
            </a:extLst>
          </p:cNvPr>
          <p:cNvSpPr txBox="1"/>
          <p:nvPr/>
        </p:nvSpPr>
        <p:spPr>
          <a:xfrm>
            <a:off x="1097280" y="231165"/>
            <a:ext cx="9983096" cy="6503191"/>
          </a:xfrm>
          <a:prstGeom prst="rect">
            <a:avLst/>
          </a:prstGeom>
          <a:noFill/>
        </p:spPr>
        <p:txBody>
          <a:bodyPr wrap="square">
            <a:spAutoFit/>
          </a:bodyPr>
          <a:lstStyle/>
          <a:p>
            <a:pPr algn="ctr">
              <a:lnSpc>
                <a:spcPct val="200000"/>
              </a:lnSpc>
            </a:pPr>
            <a:r>
              <a:rPr lang="fr-FR" sz="5400" b="1" i="1" dirty="0">
                <a:effectLst/>
                <a:latin typeface="Times New Roman" panose="02020603050405020304" pitchFamily="18" charset="0"/>
                <a:ea typeface="Calibri" panose="020F0502020204030204" pitchFamily="34" charset="0"/>
                <a:cs typeface="Times New Roman" panose="02020603050405020304" pitchFamily="18" charset="0"/>
              </a:rPr>
              <a:t>« Qu’est-ce que la vie, si tu ne t’arrêtes pas un instant pour la repenser ? »</a:t>
            </a:r>
            <a:r>
              <a:rPr lang="fr-FR" sz="5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fr-FR" sz="5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200000"/>
              </a:lnSpc>
            </a:pPr>
            <a:r>
              <a:rPr lang="fr-FR" sz="5400" i="1" dirty="0">
                <a:effectLst/>
                <a:latin typeface="Times New Roman" panose="02020603050405020304" pitchFamily="18" charset="0"/>
                <a:ea typeface="Calibri" panose="020F0502020204030204" pitchFamily="34" charset="0"/>
                <a:cs typeface="Times New Roman" panose="02020603050405020304" pitchFamily="18" charset="0"/>
              </a:rPr>
              <a:t>Carnets</a:t>
            </a:r>
            <a:endParaRPr lang="fr-FR" sz="5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087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6E1057B-FFD2-4209-9066-C3B921DD9258}"/>
              </a:ext>
            </a:extLst>
          </p:cNvPr>
          <p:cNvSpPr txBox="1"/>
          <p:nvPr/>
        </p:nvSpPr>
        <p:spPr>
          <a:xfrm>
            <a:off x="441064" y="181957"/>
            <a:ext cx="10563301" cy="6494085"/>
          </a:xfrm>
          <a:prstGeom prst="rect">
            <a:avLst/>
          </a:prstGeom>
          <a:noFill/>
        </p:spPr>
        <p:txBody>
          <a:bodyPr wrap="square">
            <a:spAutoFit/>
          </a:bodyPr>
          <a:lstStyle/>
          <a:p>
            <a:pPr algn="just"/>
            <a:r>
              <a:rPr lang="fr-FR" sz="3200" b="1" i="1" dirty="0">
                <a:effectLst/>
                <a:latin typeface="Times New Roman" panose="02020603050405020304" pitchFamily="18" charset="0"/>
                <a:ea typeface="Calibri" panose="020F0502020204030204" pitchFamily="34" charset="0"/>
                <a:cs typeface="Times New Roman" panose="02020603050405020304" pitchFamily="18" charset="0"/>
              </a:rPr>
              <a:t>« … le vingtième congrès… ma tentative de sortir d’une construction idéologico-religieuse qu’on m’avait imposée, chez moi, et qui s’était structurée dans mes os, devenant mon squelette même. Ce n’est pas pour rien que j’ai commencé à écrire après le vingtième congrès, mais, me refaire une virginité, comme on dit… me refaire une liberté… ceci aussi m’a désorientée… et pas seulement moi… beaucoup se sont retrouvés égarés à cette époque et errent encore comme des gens qui ont perdu la voix et les mains et qui n’arrivent pas à se refaire un langage, une façon de se comporter… excusez-moi, docteur, mais en plus des traumatismes enfantins, du père, de la mère, il y a aussi l’Histoire… »</a:t>
            </a:r>
          </a:p>
          <a:p>
            <a:pPr algn="just"/>
            <a:r>
              <a:rPr lang="fr-FR"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Le fil du midi</a:t>
            </a:r>
            <a:r>
              <a:rPr lang="fr-FR" sz="3200" dirty="0">
                <a:effectLst/>
                <a:latin typeface="Times New Roman" panose="02020603050405020304" pitchFamily="18" charset="0"/>
                <a:ea typeface="Calibri" panose="020F0502020204030204" pitchFamily="34" charset="0"/>
                <a:cs typeface="Times New Roman" panose="02020603050405020304" pitchFamily="18" charset="0"/>
              </a:rPr>
              <a:t>, p. 248/249.</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6676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57F4EBB-5CF8-4E2F-BCAA-A0DB13F448F5}"/>
              </a:ext>
            </a:extLst>
          </p:cNvPr>
          <p:cNvSpPr txBox="1"/>
          <p:nvPr/>
        </p:nvSpPr>
        <p:spPr>
          <a:xfrm>
            <a:off x="322730" y="308344"/>
            <a:ext cx="10725374" cy="6309420"/>
          </a:xfrm>
          <a:prstGeom prst="rect">
            <a:avLst/>
          </a:prstGeom>
          <a:noFill/>
        </p:spPr>
        <p:txBody>
          <a:bodyPr wrap="square" rtlCol="0">
            <a:spAutoFit/>
          </a:bodyPr>
          <a:lstStyle/>
          <a:p>
            <a:pPr algn="just"/>
            <a:r>
              <a:rPr lang="fr-FR" sz="5400" dirty="0">
                <a:latin typeface="Times New Roman" panose="02020603050405020304" pitchFamily="18" charset="0"/>
                <a:cs typeface="Times New Roman" panose="02020603050405020304" pitchFamily="18" charset="0"/>
              </a:rPr>
              <a:t>« </a:t>
            </a:r>
            <a:r>
              <a:rPr lang="fr-FR" sz="5400" i="1" dirty="0">
                <a:latin typeface="Times New Roman" panose="02020603050405020304" pitchFamily="18" charset="0"/>
                <a:cs typeface="Times New Roman" panose="02020603050405020304" pitchFamily="18" charset="0"/>
              </a:rPr>
              <a:t>Faites-moi confiance, madame, vous verrez que nous démêlerons cet écheveau embrouillé de sentiments et d’émotions confuses que vous croyez être de l’amour, l’amour n’existe pas. Faites-moi confiance… </a:t>
            </a:r>
            <a:r>
              <a:rPr lang="fr-FR" sz="5400" dirty="0">
                <a:latin typeface="Times New Roman" panose="02020603050405020304" pitchFamily="18" charset="0"/>
                <a:cs typeface="Times New Roman" panose="02020603050405020304" pitchFamily="18" charset="0"/>
              </a:rPr>
              <a:t>», </a:t>
            </a:r>
          </a:p>
          <a:p>
            <a:endParaRPr lang="fr-FR" sz="3200" dirty="0">
              <a:latin typeface="Times New Roman" panose="02020603050405020304" pitchFamily="18" charset="0"/>
              <a:cs typeface="Times New Roman" panose="02020603050405020304" pitchFamily="18" charset="0"/>
            </a:endParaRPr>
          </a:p>
          <a:p>
            <a:r>
              <a:rPr lang="fr-FR" sz="4800" i="1" dirty="0">
                <a:latin typeface="Times New Roman" panose="02020603050405020304" pitchFamily="18" charset="0"/>
                <a:cs typeface="Times New Roman" panose="02020603050405020304" pitchFamily="18" charset="0"/>
              </a:rPr>
              <a:t>Le fil du midi, </a:t>
            </a:r>
            <a:r>
              <a:rPr lang="fr-FR" sz="4800" dirty="0">
                <a:latin typeface="Times New Roman" panose="02020603050405020304" pitchFamily="18" charset="0"/>
                <a:cs typeface="Times New Roman" panose="02020603050405020304" pitchFamily="18" charset="0"/>
              </a:rPr>
              <a:t>p, 300</a:t>
            </a:r>
          </a:p>
        </p:txBody>
      </p:sp>
    </p:spTree>
    <p:extLst>
      <p:ext uri="{BB962C8B-B14F-4D97-AF65-F5344CB8AC3E}">
        <p14:creationId xmlns:p14="http://schemas.microsoft.com/office/powerpoint/2010/main" val="2067490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7B2048A-8546-4552-8F9D-01EF85D7AD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816" y="509619"/>
            <a:ext cx="10836367" cy="6030147"/>
          </a:xfrm>
          <a:prstGeom prst="rect">
            <a:avLst/>
          </a:prstGeom>
        </p:spPr>
      </p:pic>
      <p:sp>
        <p:nvSpPr>
          <p:cNvPr id="4" name="ZoneTexte 3">
            <a:extLst>
              <a:ext uri="{FF2B5EF4-FFF2-40B4-BE49-F238E27FC236}">
                <a16:creationId xmlns:a16="http://schemas.microsoft.com/office/drawing/2014/main" id="{B97F6F03-F6F9-4E32-B547-5314C6AC665C}"/>
              </a:ext>
            </a:extLst>
          </p:cNvPr>
          <p:cNvSpPr txBox="1"/>
          <p:nvPr/>
        </p:nvSpPr>
        <p:spPr>
          <a:xfrm>
            <a:off x="2126262" y="4221126"/>
            <a:ext cx="4593265" cy="1077218"/>
          </a:xfrm>
          <a:prstGeom prst="rect">
            <a:avLst/>
          </a:prstGeom>
          <a:noFill/>
        </p:spPr>
        <p:txBody>
          <a:bodyPr wrap="square" rtlCol="0">
            <a:spAutoFit/>
          </a:bodyPr>
          <a:lstStyle/>
          <a:p>
            <a:r>
              <a:rPr lang="fr-FR" sz="1600" i="1" dirty="0">
                <a:solidFill>
                  <a:schemeClr val="bg1"/>
                </a:solidFill>
                <a:latin typeface="Times New Roman" panose="02020603050405020304" pitchFamily="18" charset="0"/>
                <a:cs typeface="Times New Roman" panose="02020603050405020304" pitchFamily="18" charset="0"/>
              </a:rPr>
              <a:t>I</a:t>
            </a:r>
          </a:p>
          <a:p>
            <a:endParaRPr lang="fr-FR" sz="1600" i="1" dirty="0">
              <a:solidFill>
                <a:schemeClr val="bg1"/>
              </a:solidFill>
              <a:latin typeface="Times New Roman" panose="02020603050405020304" pitchFamily="18" charset="0"/>
              <a:cs typeface="Times New Roman" panose="02020603050405020304" pitchFamily="18" charset="0"/>
            </a:endParaRPr>
          </a:p>
          <a:p>
            <a:endParaRPr lang="fr-FR" sz="1600" i="1" dirty="0">
              <a:solidFill>
                <a:schemeClr val="bg1"/>
              </a:solidFill>
              <a:latin typeface="Times New Roman" panose="02020603050405020304" pitchFamily="18" charset="0"/>
              <a:cs typeface="Times New Roman" panose="02020603050405020304" pitchFamily="18" charset="0"/>
            </a:endParaRPr>
          </a:p>
          <a:p>
            <a:r>
              <a:rPr lang="fr-FR" sz="1600" i="1" dirty="0">
                <a:solidFill>
                  <a:schemeClr val="bg1"/>
                </a:solidFill>
                <a:latin typeface="Times New Roman" panose="02020603050405020304" pitchFamily="18" charset="0"/>
                <a:cs typeface="Times New Roman" panose="02020603050405020304" pitchFamily="18" charset="0"/>
              </a:rPr>
              <a:t>l filo di mezzogiorno</a:t>
            </a:r>
            <a:r>
              <a:rPr lang="fr-FR" sz="1600" dirty="0">
                <a:solidFill>
                  <a:schemeClr val="bg1"/>
                </a:solidFill>
                <a:latin typeface="Times New Roman" panose="02020603050405020304" pitchFamily="18" charset="0"/>
                <a:cs typeface="Times New Roman" panose="02020603050405020304" pitchFamily="18" charset="0"/>
              </a:rPr>
              <a:t>, p, 153</a:t>
            </a:r>
            <a:endParaRPr lang="fr-FR" sz="16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4833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F497D5B-405E-42AF-A709-712135981CC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64330" y="467737"/>
            <a:ext cx="6858000" cy="5143500"/>
          </a:xfrm>
          <a:prstGeom prst="rect">
            <a:avLst/>
          </a:prstGeom>
        </p:spPr>
      </p:pic>
      <p:sp>
        <p:nvSpPr>
          <p:cNvPr id="7" name="ZoneTexte 6">
            <a:extLst>
              <a:ext uri="{FF2B5EF4-FFF2-40B4-BE49-F238E27FC236}">
                <a16:creationId xmlns:a16="http://schemas.microsoft.com/office/drawing/2014/main" id="{C71E21D9-D1B1-40A9-ADE7-18E64AEDE3CC}"/>
              </a:ext>
            </a:extLst>
          </p:cNvPr>
          <p:cNvSpPr txBox="1"/>
          <p:nvPr/>
        </p:nvSpPr>
        <p:spPr>
          <a:xfrm>
            <a:off x="638175" y="1504950"/>
            <a:ext cx="3234578" cy="3416320"/>
          </a:xfrm>
          <a:prstGeom prst="rect">
            <a:avLst/>
          </a:prstGeom>
          <a:noFill/>
        </p:spPr>
        <p:txBody>
          <a:bodyPr wrap="square" rtlCol="0">
            <a:spAutoFit/>
          </a:bodyPr>
          <a:lstStyle/>
          <a:p>
            <a:r>
              <a:rPr lang="fr-FR" sz="5400" dirty="0">
                <a:latin typeface="Times New Roman" panose="02020603050405020304" pitchFamily="18" charset="0"/>
                <a:cs typeface="Times New Roman" panose="02020603050405020304" pitchFamily="18" charset="0"/>
              </a:rPr>
              <a:t>Goliarda Sapienza et Angelo Pellegrino</a:t>
            </a:r>
          </a:p>
        </p:txBody>
      </p:sp>
    </p:spTree>
    <p:extLst>
      <p:ext uri="{BB962C8B-B14F-4D97-AF65-F5344CB8AC3E}">
        <p14:creationId xmlns:p14="http://schemas.microsoft.com/office/powerpoint/2010/main" val="545225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BF4BE45-25A5-41D4-9B98-7896CAB8EDDF}"/>
              </a:ext>
            </a:extLst>
          </p:cNvPr>
          <p:cNvPicPr>
            <a:picLocks noChangeAspect="1"/>
          </p:cNvPicPr>
          <p:nvPr/>
        </p:nvPicPr>
        <p:blipFill rotWithShape="1">
          <a:blip r:embed="rId2">
            <a:extLst>
              <a:ext uri="{28A0092B-C50C-407E-A947-70E740481C1C}">
                <a14:useLocalDpi xmlns:a14="http://schemas.microsoft.com/office/drawing/2010/main" val="0"/>
              </a:ext>
            </a:extLst>
          </a:blip>
          <a:srcRect l="9710" r="9127"/>
          <a:stretch/>
        </p:blipFill>
        <p:spPr>
          <a:xfrm rot="5400000">
            <a:off x="2546083" y="-1278262"/>
            <a:ext cx="6891854" cy="9380670"/>
          </a:xfrm>
          <a:prstGeom prst="rect">
            <a:avLst/>
          </a:prstGeom>
        </p:spPr>
      </p:pic>
    </p:spTree>
    <p:extLst>
      <p:ext uri="{BB962C8B-B14F-4D97-AF65-F5344CB8AC3E}">
        <p14:creationId xmlns:p14="http://schemas.microsoft.com/office/powerpoint/2010/main" val="1271298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01E46D5-6F14-49C7-8137-669305C2116C}"/>
              </a:ext>
            </a:extLst>
          </p:cNvPr>
          <p:cNvSpPr txBox="1"/>
          <p:nvPr/>
        </p:nvSpPr>
        <p:spPr>
          <a:xfrm>
            <a:off x="346037" y="305068"/>
            <a:ext cx="11499925" cy="6247864"/>
          </a:xfrm>
          <a:prstGeom prst="rect">
            <a:avLst/>
          </a:prstGeom>
          <a:noFill/>
        </p:spPr>
        <p:txBody>
          <a:bodyPr wrap="square" rtlCol="0">
            <a:spAutoFit/>
          </a:bodyPr>
          <a:lstStyle/>
          <a:p>
            <a:pPr algn="just"/>
            <a:r>
              <a:rPr lang="fr-FR" sz="2000" dirty="0">
                <a:latin typeface="Times New Roman" panose="02020603050405020304" pitchFamily="18" charset="0"/>
                <a:cs typeface="Times New Roman" panose="02020603050405020304" pitchFamily="18" charset="0"/>
              </a:rPr>
              <a:t>   </a:t>
            </a:r>
            <a:r>
              <a:rPr lang="fr-FR" sz="4000" dirty="0">
                <a:latin typeface="Times New Roman" panose="02020603050405020304" pitchFamily="18" charset="0"/>
                <a:cs typeface="Times New Roman" panose="02020603050405020304" pitchFamily="18" charset="0"/>
              </a:rPr>
              <a:t>Depuis que ma main n’est plus occupée quotidiennement à donner forme aux aventures et émotions de Modesta, je me suis retrouvée pleinement dans ma vie, et un flux d’idées nouvelles, certaines précises, d’autres moins, revient dans mon sang et exige d’être porté à la lumière.</a:t>
            </a:r>
          </a:p>
          <a:p>
            <a:pPr algn="just"/>
            <a:r>
              <a:rPr lang="fr-FR" sz="4000" dirty="0">
                <a:latin typeface="Times New Roman" panose="02020603050405020304" pitchFamily="18" charset="0"/>
                <a:cs typeface="Times New Roman" panose="02020603050405020304" pitchFamily="18" charset="0"/>
              </a:rPr>
              <a:t>   Après cinq années de vie commune avec Modesta, je vois ce que j’ai fait plus clairement, de façon critique, et je sais que je dois me disposer à une nouvelle « révolution » de tout mon système physique et mental.</a:t>
            </a:r>
          </a:p>
        </p:txBody>
      </p:sp>
    </p:spTree>
    <p:extLst>
      <p:ext uri="{BB962C8B-B14F-4D97-AF65-F5344CB8AC3E}">
        <p14:creationId xmlns:p14="http://schemas.microsoft.com/office/powerpoint/2010/main" val="711830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88D04CC-1E26-44A0-BDCA-2F497FC6102C}"/>
              </a:ext>
            </a:extLst>
          </p:cNvPr>
          <p:cNvSpPr txBox="1"/>
          <p:nvPr/>
        </p:nvSpPr>
        <p:spPr>
          <a:xfrm>
            <a:off x="628447" y="415891"/>
            <a:ext cx="10579397" cy="5368714"/>
          </a:xfrm>
          <a:prstGeom prst="rect">
            <a:avLst/>
          </a:prstGeom>
          <a:noFill/>
        </p:spPr>
        <p:txBody>
          <a:bodyPr wrap="square">
            <a:spAutoFit/>
          </a:bodyPr>
          <a:lstStyle/>
          <a:p>
            <a:pPr algn="just">
              <a:lnSpc>
                <a:spcPct val="200000"/>
              </a:lnSpc>
            </a:pPr>
            <a:r>
              <a:rPr lang="fr-FR"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4800" b="1" i="1" dirty="0">
                <a:effectLst/>
                <a:latin typeface="Times New Roman" panose="02020603050405020304" pitchFamily="18" charset="0"/>
                <a:ea typeface="Calibri" panose="020F0502020204030204" pitchFamily="34" charset="0"/>
                <a:cs typeface="Times New Roman" panose="02020603050405020304" pitchFamily="18" charset="0"/>
              </a:rPr>
              <a:t>« Et toi, Goliarda, l’histoire de Modesta, tu l’as lue, ou pas ?</a:t>
            </a:r>
            <a:endParaRPr lang="fr-FR" sz="4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pPr>
            <a:r>
              <a:rPr lang="fr-FR" sz="4800" b="1" i="1" dirty="0">
                <a:effectLst/>
                <a:latin typeface="Times New Roman" panose="02020603050405020304" pitchFamily="18" charset="0"/>
                <a:ea typeface="Calibri" panose="020F0502020204030204" pitchFamily="34" charset="0"/>
                <a:cs typeface="Times New Roman" panose="02020603050405020304" pitchFamily="18" charset="0"/>
              </a:rPr>
              <a:t>Apprends d’elle, et suis ton chemin »</a:t>
            </a:r>
            <a:r>
              <a:rPr lang="fr-FR" sz="4800" b="1" dirty="0">
                <a:effectLst/>
                <a:latin typeface="Times New Roman" panose="02020603050405020304" pitchFamily="18" charset="0"/>
                <a:ea typeface="Calibri" panose="020F0502020204030204" pitchFamily="34" charset="0"/>
                <a:cs typeface="Times New Roman" panose="02020603050405020304" pitchFamily="18" charset="0"/>
              </a:rPr>
              <a:t> </a:t>
            </a:r>
          </a:p>
          <a:p>
            <a:pPr algn="r">
              <a:lnSpc>
                <a:spcPct val="200000"/>
              </a:lnSpc>
            </a:pP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Carnets, </a:t>
            </a:r>
            <a:r>
              <a:rPr lang="fr-FR" sz="3200" dirty="0">
                <a:effectLst/>
                <a:latin typeface="Times New Roman" panose="02020603050405020304" pitchFamily="18" charset="0"/>
                <a:ea typeface="Calibri" panose="020F0502020204030204" pitchFamily="34" charset="0"/>
                <a:cs typeface="Times New Roman" panose="02020603050405020304" pitchFamily="18" charset="0"/>
              </a:rPr>
              <a:t>p. 96</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8034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D0F03C1-9AC4-4DF9-823B-BBC07E800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7140" y="96819"/>
            <a:ext cx="5143500" cy="6858000"/>
          </a:xfrm>
          <a:prstGeom prst="rect">
            <a:avLst/>
          </a:prstGeom>
        </p:spPr>
      </p:pic>
      <p:sp>
        <p:nvSpPr>
          <p:cNvPr id="2" name="ZoneTexte 1">
            <a:extLst>
              <a:ext uri="{FF2B5EF4-FFF2-40B4-BE49-F238E27FC236}">
                <a16:creationId xmlns:a16="http://schemas.microsoft.com/office/drawing/2014/main" id="{818EE95F-D0ED-4E5B-A8E8-FD148BEADE26}"/>
              </a:ext>
            </a:extLst>
          </p:cNvPr>
          <p:cNvSpPr txBox="1"/>
          <p:nvPr/>
        </p:nvSpPr>
        <p:spPr>
          <a:xfrm>
            <a:off x="376518" y="1161826"/>
            <a:ext cx="3345628" cy="4308872"/>
          </a:xfrm>
          <a:prstGeom prst="rect">
            <a:avLst/>
          </a:prstGeom>
          <a:noFill/>
        </p:spPr>
        <p:txBody>
          <a:bodyPr wrap="square" rtlCol="0">
            <a:spAutoFit/>
          </a:bodyPr>
          <a:lstStyle/>
          <a:p>
            <a:pPr algn="ctr"/>
            <a:r>
              <a:rPr lang="fr-FR" sz="4400" i="1" dirty="0">
                <a:latin typeface="Times New Roman" panose="02020603050405020304" pitchFamily="18" charset="0"/>
                <a:cs typeface="Times New Roman" panose="02020603050405020304" pitchFamily="18" charset="0"/>
              </a:rPr>
              <a:t>L’université de </a:t>
            </a:r>
            <a:r>
              <a:rPr lang="fr-FR" sz="5400" i="1" dirty="0">
                <a:latin typeface="Times New Roman" panose="02020603050405020304" pitchFamily="18" charset="0"/>
                <a:cs typeface="Times New Roman" panose="02020603050405020304" pitchFamily="18" charset="0"/>
              </a:rPr>
              <a:t>Rebibbia</a:t>
            </a:r>
          </a:p>
          <a:p>
            <a:pPr algn="ctr"/>
            <a:endParaRPr lang="fr-FR" sz="4400" dirty="0">
              <a:latin typeface="Times New Roman" panose="02020603050405020304" pitchFamily="18" charset="0"/>
              <a:cs typeface="Times New Roman" panose="02020603050405020304" pitchFamily="18" charset="0"/>
            </a:endParaRPr>
          </a:p>
          <a:p>
            <a:pPr algn="ctr"/>
            <a:endParaRPr lang="fr-FR" sz="4400" dirty="0">
              <a:latin typeface="Times New Roman" panose="02020603050405020304" pitchFamily="18" charset="0"/>
              <a:cs typeface="Times New Roman" panose="02020603050405020304" pitchFamily="18" charset="0"/>
            </a:endParaRPr>
          </a:p>
          <a:p>
            <a:pPr algn="ctr"/>
            <a:r>
              <a:rPr lang="fr-FR" sz="4400" dirty="0">
                <a:latin typeface="Times New Roman" panose="02020603050405020304" pitchFamily="18" charset="0"/>
                <a:cs typeface="Times New Roman" panose="02020603050405020304" pitchFamily="18" charset="0"/>
              </a:rPr>
              <a:t>Editions du Tripode, 2019</a:t>
            </a:r>
          </a:p>
        </p:txBody>
      </p:sp>
    </p:spTree>
    <p:extLst>
      <p:ext uri="{BB962C8B-B14F-4D97-AF65-F5344CB8AC3E}">
        <p14:creationId xmlns:p14="http://schemas.microsoft.com/office/powerpoint/2010/main" val="44890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0AD0593-3809-455F-AB6F-DF2063E7A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269266" y="1021611"/>
            <a:ext cx="6419703" cy="4814777"/>
          </a:xfrm>
          <a:prstGeom prst="rect">
            <a:avLst/>
          </a:prstGeom>
        </p:spPr>
      </p:pic>
      <p:sp>
        <p:nvSpPr>
          <p:cNvPr id="4" name="ZoneTexte 3">
            <a:extLst>
              <a:ext uri="{FF2B5EF4-FFF2-40B4-BE49-F238E27FC236}">
                <a16:creationId xmlns:a16="http://schemas.microsoft.com/office/drawing/2014/main" id="{F8302194-3D75-4311-8DA3-2E86C2C1CEFD}"/>
              </a:ext>
            </a:extLst>
          </p:cNvPr>
          <p:cNvSpPr txBox="1"/>
          <p:nvPr/>
        </p:nvSpPr>
        <p:spPr>
          <a:xfrm>
            <a:off x="926668" y="585518"/>
            <a:ext cx="3354875" cy="5509200"/>
          </a:xfrm>
          <a:prstGeom prst="rect">
            <a:avLst/>
          </a:prstGeom>
          <a:noFill/>
        </p:spPr>
        <p:txBody>
          <a:bodyPr wrap="square" rtlCol="0">
            <a:spAutoFit/>
          </a:bodyPr>
          <a:lstStyle/>
          <a:p>
            <a:r>
              <a:rPr lang="fr-FR" sz="4400" i="1" dirty="0">
                <a:latin typeface="Times New Roman" panose="02020603050405020304" pitchFamily="18" charset="0"/>
                <a:cs typeface="Times New Roman" panose="02020603050405020304" pitchFamily="18" charset="0"/>
              </a:rPr>
              <a:t>Moi, </a:t>
            </a:r>
          </a:p>
          <a:p>
            <a:r>
              <a:rPr lang="fr-FR" sz="4400" i="1" dirty="0">
                <a:latin typeface="Times New Roman" panose="02020603050405020304" pitchFamily="18" charset="0"/>
                <a:cs typeface="Times New Roman" panose="02020603050405020304" pitchFamily="18" charset="0"/>
              </a:rPr>
              <a:t>  Jean         Gabin,</a:t>
            </a:r>
            <a:endParaRPr lang="fr-FR" sz="4400" dirty="0">
              <a:latin typeface="Times New Roman" panose="02020603050405020304" pitchFamily="18" charset="0"/>
              <a:cs typeface="Times New Roman" panose="02020603050405020304" pitchFamily="18" charset="0"/>
            </a:endParaRPr>
          </a:p>
          <a:p>
            <a:endParaRPr lang="fr-FR" sz="4400" dirty="0">
              <a:latin typeface="Times New Roman" panose="02020603050405020304" pitchFamily="18" charset="0"/>
              <a:cs typeface="Times New Roman" panose="02020603050405020304" pitchFamily="18" charset="0"/>
            </a:endParaRPr>
          </a:p>
          <a:p>
            <a:r>
              <a:rPr lang="fr-FR" sz="4400" dirty="0">
                <a:latin typeface="Times New Roman" panose="02020603050405020304" pitchFamily="18" charset="0"/>
                <a:cs typeface="Times New Roman" panose="02020603050405020304" pitchFamily="18" charset="0"/>
              </a:rPr>
              <a:t>Page de couverture</a:t>
            </a:r>
          </a:p>
          <a:p>
            <a:r>
              <a:rPr lang="fr-FR" sz="4400" dirty="0">
                <a:latin typeface="Times New Roman" panose="02020603050405020304" pitchFamily="18" charset="0"/>
                <a:cs typeface="Times New Roman" panose="02020603050405020304" pitchFamily="18" charset="0"/>
              </a:rPr>
              <a:t>Ed, Le Tripode, 2017</a:t>
            </a:r>
          </a:p>
        </p:txBody>
      </p:sp>
    </p:spTree>
    <p:extLst>
      <p:ext uri="{BB962C8B-B14F-4D97-AF65-F5344CB8AC3E}">
        <p14:creationId xmlns:p14="http://schemas.microsoft.com/office/powerpoint/2010/main" val="1372199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5F4FC93-B5A6-4F8E-9BBC-ECA51A72A472}"/>
              </a:ext>
            </a:extLst>
          </p:cNvPr>
          <p:cNvPicPr>
            <a:picLocks noChangeAspect="1"/>
          </p:cNvPicPr>
          <p:nvPr/>
        </p:nvPicPr>
        <p:blipFill rotWithShape="1">
          <a:blip r:embed="rId2">
            <a:extLst>
              <a:ext uri="{28A0092B-C50C-407E-A947-70E740481C1C}">
                <a14:useLocalDpi xmlns:a14="http://schemas.microsoft.com/office/drawing/2010/main" val="0"/>
              </a:ext>
            </a:extLst>
          </a:blip>
          <a:srcRect b="3663"/>
          <a:stretch/>
        </p:blipFill>
        <p:spPr>
          <a:xfrm>
            <a:off x="547743" y="786316"/>
            <a:ext cx="6858000" cy="5091729"/>
          </a:xfrm>
          <a:prstGeom prst="rect">
            <a:avLst/>
          </a:prstGeom>
        </p:spPr>
      </p:pic>
      <p:sp>
        <p:nvSpPr>
          <p:cNvPr id="2" name="ZoneTexte 1">
            <a:extLst>
              <a:ext uri="{FF2B5EF4-FFF2-40B4-BE49-F238E27FC236}">
                <a16:creationId xmlns:a16="http://schemas.microsoft.com/office/drawing/2014/main" id="{B525CF5C-0702-4464-8A00-DCFE2B673641}"/>
              </a:ext>
            </a:extLst>
          </p:cNvPr>
          <p:cNvSpPr txBox="1"/>
          <p:nvPr/>
        </p:nvSpPr>
        <p:spPr>
          <a:xfrm>
            <a:off x="8046720" y="1115370"/>
            <a:ext cx="3227294" cy="4247317"/>
          </a:xfrm>
          <a:prstGeom prst="rect">
            <a:avLst/>
          </a:prstGeom>
          <a:noFill/>
        </p:spPr>
        <p:txBody>
          <a:bodyPr wrap="square" rtlCol="0">
            <a:spAutoFit/>
          </a:bodyPr>
          <a:lstStyle/>
          <a:p>
            <a:pPr algn="ctr"/>
            <a:r>
              <a:rPr lang="fr-FR" sz="5400" dirty="0">
                <a:latin typeface="Times New Roman" panose="02020603050405020304" pitchFamily="18" charset="0"/>
                <a:cs typeface="Times New Roman" panose="02020603050405020304" pitchFamily="18" charset="0"/>
              </a:rPr>
              <a:t>Il ne faut pas laisser la vie détruire le rêve</a:t>
            </a:r>
          </a:p>
        </p:txBody>
      </p:sp>
    </p:spTree>
    <p:extLst>
      <p:ext uri="{BB962C8B-B14F-4D97-AF65-F5344CB8AC3E}">
        <p14:creationId xmlns:p14="http://schemas.microsoft.com/office/powerpoint/2010/main" val="1093627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3CF89DF-84A4-40D6-A9D5-B2599D1463AE}"/>
              </a:ext>
            </a:extLst>
          </p:cNvPr>
          <p:cNvSpPr txBox="1"/>
          <p:nvPr/>
        </p:nvSpPr>
        <p:spPr>
          <a:xfrm>
            <a:off x="0" y="2790"/>
            <a:ext cx="12080838" cy="6855210"/>
          </a:xfrm>
          <a:prstGeom prst="rect">
            <a:avLst/>
          </a:prstGeom>
          <a:noFill/>
        </p:spPr>
        <p:txBody>
          <a:bodyPr wrap="square">
            <a:spAutoFit/>
          </a:bodyPr>
          <a:lstStyle/>
          <a:p>
            <a:pPr algn="just">
              <a:lnSpc>
                <a:spcPct val="200000"/>
              </a:lnSpc>
            </a:pPr>
            <a:r>
              <a:rPr lang="fr-FR" sz="2800" b="1" dirty="0">
                <a:effectLst/>
                <a:latin typeface="Times New Roman" panose="02020603050405020304" pitchFamily="18" charset="0"/>
                <a:ea typeface="Calibri" panose="020F0502020204030204" pitchFamily="34" charset="0"/>
                <a:cs typeface="Times New Roman" panose="02020603050405020304" pitchFamily="18" charset="0"/>
              </a:rPr>
              <a:t> Introduction </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petit préambule en forme d’avertissement </a:t>
            </a:r>
          </a:p>
          <a:p>
            <a:pPr algn="just">
              <a:lnSpc>
                <a:spcPct val="200000"/>
              </a:lnSpc>
            </a:pPr>
            <a:r>
              <a:rPr lang="fr-FR" sz="2800" b="1" dirty="0">
                <a:effectLst/>
                <a:latin typeface="Times New Roman" panose="02020603050405020304" pitchFamily="18" charset="0"/>
                <a:ea typeface="Calibri" panose="020F0502020204030204" pitchFamily="34" charset="0"/>
                <a:cs typeface="Times New Roman" panose="02020603050405020304" pitchFamily="18" charset="0"/>
              </a:rPr>
              <a:t>1 - </a:t>
            </a:r>
            <a:r>
              <a:rPr lang="fr-FR" sz="2800" b="1" i="1" dirty="0">
                <a:effectLst/>
                <a:latin typeface="Times New Roman" panose="02020603050405020304" pitchFamily="18" charset="0"/>
                <a:ea typeface="Calibri" panose="020F0502020204030204" pitchFamily="34" charset="0"/>
                <a:cs typeface="Times New Roman" panose="02020603050405020304" pitchFamily="18" charset="0"/>
              </a:rPr>
              <a:t>L’art de la Joie </a:t>
            </a:r>
            <a:r>
              <a:rPr lang="fr-FR" sz="2800" b="1"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2800" b="1" i="1" dirty="0">
                <a:effectLst/>
                <a:latin typeface="Times New Roman" panose="02020603050405020304" pitchFamily="18" charset="0"/>
                <a:ea typeface="Calibri" panose="020F0502020204030204" pitchFamily="34" charset="0"/>
                <a:cs typeface="Times New Roman" panose="02020603050405020304" pitchFamily="18" charset="0"/>
              </a:rPr>
              <a:t>L’arte della gioia</a:t>
            </a:r>
            <a:r>
              <a:rPr lang="fr-FR" sz="2800" b="1"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 un roman énorme et hors norme. </a:t>
            </a:r>
          </a:p>
          <a:p>
            <a:pPr algn="just">
              <a:lnSpc>
                <a:spcPct val="200000"/>
              </a:lnSpc>
            </a:pPr>
            <a:r>
              <a:rPr lang="fr-FR" sz="2800" b="1" dirty="0">
                <a:effectLst/>
                <a:latin typeface="Times New Roman" panose="02020603050405020304" pitchFamily="18" charset="0"/>
                <a:ea typeface="Calibri" panose="020F0502020204030204" pitchFamily="34" charset="0"/>
                <a:cs typeface="Times New Roman" panose="02020603050405020304" pitchFamily="18" charset="0"/>
              </a:rPr>
              <a:t>2</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 </a:t>
            </a:r>
            <a:r>
              <a:rPr lang="fr-FR" sz="2800" b="1" dirty="0">
                <a:effectLst/>
                <a:latin typeface="Times New Roman" panose="02020603050405020304" pitchFamily="18" charset="0"/>
                <a:ea typeface="Calibri" panose="020F0502020204030204" pitchFamily="34" charset="0"/>
                <a:cs typeface="Times New Roman" panose="02020603050405020304" pitchFamily="18" charset="0"/>
              </a:rPr>
              <a:t>Tentative de description d’une femme tourmentée, rebelle et inclassable</a:t>
            </a:r>
            <a:endParaRPr lang="fr-FR"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pP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2.1 - Les racines de Goliarda Sapienza : un univers atypique </a:t>
            </a:r>
          </a:p>
          <a:p>
            <a:pPr algn="just">
              <a:lnSpc>
                <a:spcPct val="200000"/>
              </a:lnSpc>
            </a:pP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2.2 – Quelques repères dans sa vie </a:t>
            </a:r>
          </a:p>
          <a:p>
            <a:pPr algn="just">
              <a:lnSpc>
                <a:spcPct val="200000"/>
              </a:lnSpc>
            </a:pP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3 - </a:t>
            </a:r>
            <a:r>
              <a:rPr lang="fr-FR" sz="2800" b="1" dirty="0">
                <a:effectLst/>
                <a:latin typeface="Times New Roman" panose="02020603050405020304" pitchFamily="18" charset="0"/>
                <a:ea typeface="Calibri" panose="020F0502020204030204" pitchFamily="34" charset="0"/>
                <a:cs typeface="Times New Roman" panose="02020603050405020304" pitchFamily="18" charset="0"/>
              </a:rPr>
              <a:t>Les autres œuvres</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 </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L’Université de Rebibbia, Les certitudes du doute, Carnets</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200000"/>
              </a:lnSpc>
              <a:tabLst>
                <a:tab pos="4826635" algn="l"/>
              </a:tabLst>
            </a:pPr>
            <a:r>
              <a:rPr lang="fr-FR" sz="2800" b="1" dirty="0">
                <a:effectLst/>
                <a:latin typeface="Times New Roman" panose="02020603050405020304" pitchFamily="18" charset="0"/>
                <a:ea typeface="Calibri" panose="020F0502020204030204" pitchFamily="34" charset="0"/>
                <a:cs typeface="Times New Roman" panose="02020603050405020304" pitchFamily="18" charset="0"/>
              </a:rPr>
              <a:t>Conclusion</a:t>
            </a:r>
            <a:endParaRPr lang="fr-FR"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7505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5E0CD59-7E8A-4C40-B5C8-B07B0AC1470A}"/>
              </a:ext>
            </a:extLst>
          </p:cNvPr>
          <p:cNvPicPr>
            <a:picLocks noChangeAspect="1"/>
          </p:cNvPicPr>
          <p:nvPr/>
        </p:nvPicPr>
        <p:blipFill rotWithShape="1">
          <a:blip r:embed="rId2">
            <a:extLst>
              <a:ext uri="{28A0092B-C50C-407E-A947-70E740481C1C}">
                <a14:useLocalDpi xmlns:a14="http://schemas.microsoft.com/office/drawing/2010/main" val="0"/>
              </a:ext>
            </a:extLst>
          </a:blip>
          <a:srcRect r="28054"/>
          <a:stretch/>
        </p:blipFill>
        <p:spPr>
          <a:xfrm>
            <a:off x="1650173" y="212205"/>
            <a:ext cx="4628707" cy="6433589"/>
          </a:xfrm>
          <a:prstGeom prst="rect">
            <a:avLst/>
          </a:prstGeom>
          <a:ln w="38100">
            <a:solidFill>
              <a:srgbClr val="FFC000"/>
            </a:solidFill>
          </a:ln>
        </p:spPr>
      </p:pic>
      <p:sp>
        <p:nvSpPr>
          <p:cNvPr id="2" name="ZoneTexte 1">
            <a:extLst>
              <a:ext uri="{FF2B5EF4-FFF2-40B4-BE49-F238E27FC236}">
                <a16:creationId xmlns:a16="http://schemas.microsoft.com/office/drawing/2014/main" id="{3B45108D-1C56-48F5-9B53-11F313396B59}"/>
              </a:ext>
            </a:extLst>
          </p:cNvPr>
          <p:cNvSpPr txBox="1"/>
          <p:nvPr/>
        </p:nvSpPr>
        <p:spPr>
          <a:xfrm>
            <a:off x="7347473" y="1839558"/>
            <a:ext cx="3291840" cy="1754326"/>
          </a:xfrm>
          <a:prstGeom prst="rect">
            <a:avLst/>
          </a:prstGeom>
          <a:noFill/>
        </p:spPr>
        <p:txBody>
          <a:bodyPr wrap="square" rtlCol="0">
            <a:spAutoFit/>
          </a:bodyPr>
          <a:lstStyle/>
          <a:p>
            <a:pPr algn="ctr"/>
            <a:r>
              <a:rPr lang="fr-FR" sz="5400" dirty="0">
                <a:latin typeface="Times New Roman" panose="02020603050405020304" pitchFamily="18" charset="0"/>
                <a:cs typeface="Times New Roman" panose="02020603050405020304" pitchFamily="18" charset="0"/>
              </a:rPr>
              <a:t>Angelo Pellegrino</a:t>
            </a:r>
          </a:p>
        </p:txBody>
      </p:sp>
    </p:spTree>
    <p:extLst>
      <p:ext uri="{BB962C8B-B14F-4D97-AF65-F5344CB8AC3E}">
        <p14:creationId xmlns:p14="http://schemas.microsoft.com/office/powerpoint/2010/main" val="2751239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7ACE4F5-6967-41D9-AE31-E39D171AB3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4490" y="548496"/>
            <a:ext cx="8873268" cy="5901070"/>
          </a:xfrm>
          <a:prstGeom prst="rect">
            <a:avLst/>
          </a:prstGeom>
        </p:spPr>
      </p:pic>
      <p:sp>
        <p:nvSpPr>
          <p:cNvPr id="4" name="ZoneTexte 3">
            <a:extLst>
              <a:ext uri="{FF2B5EF4-FFF2-40B4-BE49-F238E27FC236}">
                <a16:creationId xmlns:a16="http://schemas.microsoft.com/office/drawing/2014/main" id="{89A33A7F-55EF-4DB5-8A15-ED6276ED5569}"/>
              </a:ext>
            </a:extLst>
          </p:cNvPr>
          <p:cNvSpPr txBox="1"/>
          <p:nvPr/>
        </p:nvSpPr>
        <p:spPr>
          <a:xfrm>
            <a:off x="497729" y="548496"/>
            <a:ext cx="2342290" cy="5355312"/>
          </a:xfrm>
          <a:prstGeom prst="rect">
            <a:avLst/>
          </a:prstGeom>
          <a:noFill/>
        </p:spPr>
        <p:txBody>
          <a:bodyPr wrap="square" rtlCol="0">
            <a:spAutoFit/>
          </a:bodyPr>
          <a:lstStyle/>
          <a:p>
            <a:r>
              <a:rPr lang="fr-FR" sz="5400" dirty="0">
                <a:latin typeface="Times New Roman" panose="02020603050405020304" pitchFamily="18" charset="0"/>
                <a:cs typeface="Times New Roman" panose="02020603050405020304" pitchFamily="18" charset="0"/>
              </a:rPr>
              <a:t>Lucia Bosè et Citto Maselli en 2004</a:t>
            </a:r>
          </a:p>
          <a:p>
            <a:endParaRPr lang="fr-FR" dirty="0"/>
          </a:p>
        </p:txBody>
      </p:sp>
    </p:spTree>
    <p:extLst>
      <p:ext uri="{BB962C8B-B14F-4D97-AF65-F5344CB8AC3E}">
        <p14:creationId xmlns:p14="http://schemas.microsoft.com/office/powerpoint/2010/main" val="3054221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9B36AB5-E2C5-4C85-9410-CAE9B38F73FA}"/>
              </a:ext>
            </a:extLst>
          </p:cNvPr>
          <p:cNvPicPr>
            <a:picLocks noChangeAspect="1"/>
          </p:cNvPicPr>
          <p:nvPr/>
        </p:nvPicPr>
        <p:blipFill>
          <a:blip r:embed="rId2"/>
          <a:stretch>
            <a:fillRect/>
          </a:stretch>
        </p:blipFill>
        <p:spPr>
          <a:xfrm>
            <a:off x="4655372" y="516366"/>
            <a:ext cx="4522246" cy="6029661"/>
          </a:xfrm>
          <a:prstGeom prst="rect">
            <a:avLst/>
          </a:prstGeom>
        </p:spPr>
      </p:pic>
      <p:sp>
        <p:nvSpPr>
          <p:cNvPr id="4" name="ZoneTexte 3">
            <a:extLst>
              <a:ext uri="{FF2B5EF4-FFF2-40B4-BE49-F238E27FC236}">
                <a16:creationId xmlns:a16="http://schemas.microsoft.com/office/drawing/2014/main" id="{DF42CDF8-34A6-428A-B009-16DE70344ABD}"/>
              </a:ext>
            </a:extLst>
          </p:cNvPr>
          <p:cNvSpPr txBox="1"/>
          <p:nvPr/>
        </p:nvSpPr>
        <p:spPr>
          <a:xfrm>
            <a:off x="473336" y="357670"/>
            <a:ext cx="4034118" cy="5909310"/>
          </a:xfrm>
          <a:prstGeom prst="rect">
            <a:avLst/>
          </a:prstGeom>
          <a:noFill/>
        </p:spPr>
        <p:txBody>
          <a:bodyPr wrap="square" rtlCol="0">
            <a:spAutoFit/>
          </a:bodyPr>
          <a:lstStyle/>
          <a:p>
            <a:pPr algn="ctr"/>
            <a:r>
              <a:rPr lang="fr-FR" sz="6600" dirty="0">
                <a:solidFill>
                  <a:srgbClr val="FF0000"/>
                </a:solidFill>
                <a:latin typeface="Times New Roman" panose="02020603050405020304" pitchFamily="18" charset="0"/>
                <a:cs typeface="Times New Roman" panose="02020603050405020304" pitchFamily="18" charset="0"/>
              </a:rPr>
              <a:t>L</a:t>
            </a:r>
            <a:r>
              <a:rPr lang="fr-FR" sz="4000" dirty="0">
                <a:latin typeface="Times New Roman" panose="02020603050405020304" pitchFamily="18" charset="0"/>
                <a:cs typeface="Times New Roman" panose="02020603050405020304" pitchFamily="18" charset="0"/>
              </a:rPr>
              <a:t>E FIL D’UNE VIE </a:t>
            </a:r>
          </a:p>
          <a:p>
            <a:pPr algn="ctr"/>
            <a:r>
              <a:rPr lang="fr-FR" sz="2400" dirty="0">
                <a:latin typeface="Times New Roman" panose="02020603050405020304" pitchFamily="18" charset="0"/>
                <a:cs typeface="Times New Roman" panose="02020603050405020304" pitchFamily="18" charset="0"/>
              </a:rPr>
              <a:t>RÉCIT AUTOBIOGRAPHIQUE</a:t>
            </a:r>
          </a:p>
          <a:p>
            <a:pPr algn="ctr"/>
            <a:endParaRPr lang="fr-FR" sz="2400" dirty="0">
              <a:latin typeface="Times New Roman" panose="02020603050405020304" pitchFamily="18" charset="0"/>
              <a:cs typeface="Times New Roman" panose="02020603050405020304" pitchFamily="18" charset="0"/>
            </a:endParaRPr>
          </a:p>
          <a:p>
            <a:pPr algn="ctr"/>
            <a:r>
              <a:rPr lang="fr-FR" sz="4000" dirty="0">
                <a:latin typeface="Times New Roman" panose="02020603050405020304" pitchFamily="18" charset="0"/>
                <a:cs typeface="Times New Roman" panose="02020603050405020304" pitchFamily="18" charset="0"/>
              </a:rPr>
              <a:t>Comprenant : </a:t>
            </a:r>
            <a:r>
              <a:rPr lang="fr-FR" sz="4000" i="1" dirty="0">
                <a:latin typeface="Times New Roman" panose="02020603050405020304" pitchFamily="18" charset="0"/>
                <a:cs typeface="Times New Roman" panose="02020603050405020304" pitchFamily="18" charset="0"/>
              </a:rPr>
              <a:t>Lettre ouverte </a:t>
            </a:r>
            <a:r>
              <a:rPr lang="fr-FR" sz="4000" dirty="0">
                <a:latin typeface="Times New Roman" panose="02020603050405020304" pitchFamily="18" charset="0"/>
                <a:cs typeface="Times New Roman" panose="02020603050405020304" pitchFamily="18" charset="0"/>
              </a:rPr>
              <a:t>et </a:t>
            </a:r>
            <a:r>
              <a:rPr lang="fr-FR" sz="4000" i="1" dirty="0">
                <a:latin typeface="Times New Roman" panose="02020603050405020304" pitchFamily="18" charset="0"/>
                <a:cs typeface="Times New Roman" panose="02020603050405020304" pitchFamily="18" charset="0"/>
              </a:rPr>
              <a:t>Le fil du midi,</a:t>
            </a:r>
            <a:endParaRPr lang="fr-FR" sz="4000" dirty="0">
              <a:latin typeface="Times New Roman" panose="02020603050405020304" pitchFamily="18" charset="0"/>
              <a:cs typeface="Times New Roman" panose="02020603050405020304" pitchFamily="18" charset="0"/>
            </a:endParaRPr>
          </a:p>
          <a:p>
            <a:pPr algn="ctr"/>
            <a:r>
              <a:rPr lang="fr-FR" sz="4000" dirty="0">
                <a:latin typeface="Times New Roman" panose="02020603050405020304" pitchFamily="18" charset="0"/>
                <a:cs typeface="Times New Roman" panose="02020603050405020304" pitchFamily="18" charset="0"/>
              </a:rPr>
              <a:t>Editions Viviane Hamy 2008</a:t>
            </a:r>
          </a:p>
        </p:txBody>
      </p:sp>
    </p:spTree>
    <p:extLst>
      <p:ext uri="{BB962C8B-B14F-4D97-AF65-F5344CB8AC3E}">
        <p14:creationId xmlns:p14="http://schemas.microsoft.com/office/powerpoint/2010/main" val="3158863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1A0074D-CB6C-4872-BA47-C4E1734C00BF}"/>
              </a:ext>
            </a:extLst>
          </p:cNvPr>
          <p:cNvSpPr txBox="1"/>
          <p:nvPr/>
        </p:nvSpPr>
        <p:spPr>
          <a:xfrm>
            <a:off x="854242" y="305068"/>
            <a:ext cx="10190747" cy="6247864"/>
          </a:xfrm>
          <a:prstGeom prst="rect">
            <a:avLst/>
          </a:prstGeom>
          <a:noFill/>
        </p:spPr>
        <p:txBody>
          <a:bodyPr wrap="square">
            <a:spAutoFit/>
          </a:bodyPr>
          <a:lstStyle/>
          <a:p>
            <a:pPr algn="just"/>
            <a:r>
              <a:rPr lang="it-IT" sz="4000" b="1" i="1" dirty="0">
                <a:effectLst/>
                <a:latin typeface="Times New Roman" panose="02020603050405020304" pitchFamily="18" charset="0"/>
                <a:ea typeface="Calibri" panose="020F0502020204030204" pitchFamily="34" charset="0"/>
                <a:cs typeface="Times New Roman" panose="02020603050405020304" pitchFamily="18" charset="0"/>
              </a:rPr>
              <a:t>Non andare fra le viti nel filo di mezzogiorno : è l’ora che i corpi dei defunti, svuotati della carne, con la pelle fina come la carta velina, appaiono fra la lava. È per questo che le cicale urlano impazzite dal terrore ; i morti escono dalla lava, ti seguono e ti fanno smarrire il sentiero e : o morirai di sete fra gli sterpi disseccati dal sole – sterpo secco pure tu – o penserai sempre a loro smarrendo il senno”.</a:t>
            </a:r>
            <a:endParaRPr lang="fr-FR" sz="4000" b="1"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600" i="1" dirty="0">
                <a:latin typeface="Times New Roman" panose="02020603050405020304" pitchFamily="18" charset="0"/>
                <a:ea typeface="Calibri" panose="020F0502020204030204" pitchFamily="34" charset="0"/>
                <a:cs typeface="Times New Roman" panose="02020603050405020304" pitchFamily="18" charset="0"/>
              </a:rPr>
              <a:t>Il filo di mezzogiorno, exergue, </a:t>
            </a:r>
            <a:endParaRPr lang="it-IT" sz="36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9289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3B65297-F9F8-4087-86DC-41CC8C3F3570}"/>
              </a:ext>
            </a:extLst>
          </p:cNvPr>
          <p:cNvPicPr>
            <a:picLocks noChangeAspect="1"/>
          </p:cNvPicPr>
          <p:nvPr/>
        </p:nvPicPr>
        <p:blipFill rotWithShape="1">
          <a:blip r:embed="rId2">
            <a:extLst>
              <a:ext uri="{28A0092B-C50C-407E-A947-70E740481C1C}">
                <a14:useLocalDpi xmlns:a14="http://schemas.microsoft.com/office/drawing/2010/main" val="0"/>
              </a:ext>
            </a:extLst>
          </a:blip>
          <a:srcRect t="5516"/>
          <a:stretch/>
        </p:blipFill>
        <p:spPr>
          <a:xfrm rot="5400000">
            <a:off x="3488753" y="1045096"/>
            <a:ext cx="6728213" cy="4767810"/>
          </a:xfrm>
          <a:prstGeom prst="rect">
            <a:avLst/>
          </a:prstGeom>
        </p:spPr>
      </p:pic>
    </p:spTree>
    <p:extLst>
      <p:ext uri="{BB962C8B-B14F-4D97-AF65-F5344CB8AC3E}">
        <p14:creationId xmlns:p14="http://schemas.microsoft.com/office/powerpoint/2010/main" val="3170006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FD0E326-F3D0-4F99-B91C-B0990E1F03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418"/>
          <a:stretch/>
        </p:blipFill>
        <p:spPr bwMode="auto">
          <a:xfrm rot="5400000">
            <a:off x="3364672" y="1455651"/>
            <a:ext cx="6126044" cy="4120179"/>
          </a:xfrm>
          <a:prstGeom prst="rect">
            <a:avLst/>
          </a:prstGeom>
          <a:noFill/>
          <a:ln>
            <a:noFill/>
          </a:ln>
          <a:extLst>
            <a:ext uri="{53640926-AAD7-44D8-BBD7-CCE9431645EC}">
              <a14:shadowObscured xmlns:a14="http://schemas.microsoft.com/office/drawing/2010/main"/>
            </a:ext>
          </a:extLst>
        </p:spPr>
      </p:pic>
      <p:sp>
        <p:nvSpPr>
          <p:cNvPr id="2" name="ZoneTexte 1">
            <a:extLst>
              <a:ext uri="{FF2B5EF4-FFF2-40B4-BE49-F238E27FC236}">
                <a16:creationId xmlns:a16="http://schemas.microsoft.com/office/drawing/2014/main" id="{ED5F5F30-8DBF-44DC-871E-8F920C61E42E}"/>
              </a:ext>
            </a:extLst>
          </p:cNvPr>
          <p:cNvSpPr txBox="1"/>
          <p:nvPr/>
        </p:nvSpPr>
        <p:spPr>
          <a:xfrm>
            <a:off x="882127" y="884250"/>
            <a:ext cx="2840019" cy="5262979"/>
          </a:xfrm>
          <a:prstGeom prst="rect">
            <a:avLst/>
          </a:prstGeom>
          <a:noFill/>
        </p:spPr>
        <p:txBody>
          <a:bodyPr wrap="square" rtlCol="0">
            <a:spAutoFit/>
          </a:bodyPr>
          <a:lstStyle/>
          <a:p>
            <a:pPr algn="ctr"/>
            <a:r>
              <a:rPr lang="fr-FR" sz="4800" i="1" dirty="0">
                <a:latin typeface="Times New Roman" panose="02020603050405020304" pitchFamily="18" charset="0"/>
                <a:cs typeface="Times New Roman" panose="02020603050405020304" pitchFamily="18" charset="0"/>
              </a:rPr>
              <a:t>L’art de la joie</a:t>
            </a:r>
          </a:p>
          <a:p>
            <a:pPr algn="ctr"/>
            <a:endParaRPr lang="fr-FR" sz="4800" i="1" dirty="0">
              <a:latin typeface="Times New Roman" panose="02020603050405020304" pitchFamily="18" charset="0"/>
              <a:cs typeface="Times New Roman" panose="02020603050405020304" pitchFamily="18" charset="0"/>
            </a:endParaRPr>
          </a:p>
          <a:p>
            <a:pPr algn="ctr"/>
            <a:r>
              <a:rPr lang="fr-FR" sz="4800" dirty="0">
                <a:latin typeface="Times New Roman" panose="02020603050405020304" pitchFamily="18" charset="0"/>
                <a:cs typeface="Times New Roman" panose="02020603050405020304" pitchFamily="18" charset="0"/>
              </a:rPr>
              <a:t>Éditions du Tripode</a:t>
            </a:r>
          </a:p>
          <a:p>
            <a:pPr algn="ctr"/>
            <a:r>
              <a:rPr lang="fr-FR" sz="4800" dirty="0">
                <a:latin typeface="Times New Roman" panose="02020603050405020304" pitchFamily="18" charset="0"/>
                <a:cs typeface="Times New Roman" panose="02020603050405020304" pitchFamily="18" charset="0"/>
              </a:rPr>
              <a:t>2016</a:t>
            </a:r>
          </a:p>
        </p:txBody>
      </p:sp>
    </p:spTree>
    <p:extLst>
      <p:ext uri="{BB962C8B-B14F-4D97-AF65-F5344CB8AC3E}">
        <p14:creationId xmlns:p14="http://schemas.microsoft.com/office/powerpoint/2010/main" val="795692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9B36AB5-E2C5-4C85-9410-CAE9B38F73FA}"/>
              </a:ext>
            </a:extLst>
          </p:cNvPr>
          <p:cNvPicPr>
            <a:picLocks noChangeAspect="1"/>
          </p:cNvPicPr>
          <p:nvPr/>
        </p:nvPicPr>
        <p:blipFill>
          <a:blip r:embed="rId2"/>
          <a:stretch>
            <a:fillRect/>
          </a:stretch>
        </p:blipFill>
        <p:spPr>
          <a:xfrm>
            <a:off x="4655372" y="516366"/>
            <a:ext cx="4522246" cy="6029661"/>
          </a:xfrm>
          <a:prstGeom prst="rect">
            <a:avLst/>
          </a:prstGeom>
        </p:spPr>
      </p:pic>
      <p:sp>
        <p:nvSpPr>
          <p:cNvPr id="4" name="ZoneTexte 3">
            <a:extLst>
              <a:ext uri="{FF2B5EF4-FFF2-40B4-BE49-F238E27FC236}">
                <a16:creationId xmlns:a16="http://schemas.microsoft.com/office/drawing/2014/main" id="{DF42CDF8-34A6-428A-B009-16DE70344ABD}"/>
              </a:ext>
            </a:extLst>
          </p:cNvPr>
          <p:cNvSpPr txBox="1"/>
          <p:nvPr/>
        </p:nvSpPr>
        <p:spPr>
          <a:xfrm>
            <a:off x="473336" y="474345"/>
            <a:ext cx="4034118" cy="5909310"/>
          </a:xfrm>
          <a:prstGeom prst="rect">
            <a:avLst/>
          </a:prstGeom>
          <a:noFill/>
        </p:spPr>
        <p:txBody>
          <a:bodyPr wrap="square" rtlCol="0">
            <a:spAutoFit/>
          </a:bodyPr>
          <a:lstStyle/>
          <a:p>
            <a:pPr algn="ctr"/>
            <a:r>
              <a:rPr lang="fr-FR" sz="6600" dirty="0">
                <a:solidFill>
                  <a:srgbClr val="FF0000"/>
                </a:solidFill>
                <a:latin typeface="Times New Roman" panose="02020603050405020304" pitchFamily="18" charset="0"/>
                <a:cs typeface="Times New Roman" panose="02020603050405020304" pitchFamily="18" charset="0"/>
              </a:rPr>
              <a:t>L</a:t>
            </a:r>
            <a:r>
              <a:rPr lang="fr-FR" sz="4000" dirty="0">
                <a:latin typeface="Times New Roman" panose="02020603050405020304" pitchFamily="18" charset="0"/>
                <a:cs typeface="Times New Roman" panose="02020603050405020304" pitchFamily="18" charset="0"/>
              </a:rPr>
              <a:t>E FIL D’UNE VIE </a:t>
            </a:r>
          </a:p>
          <a:p>
            <a:pPr algn="ctr"/>
            <a:r>
              <a:rPr lang="fr-FR" sz="2400" dirty="0">
                <a:latin typeface="Times New Roman" panose="02020603050405020304" pitchFamily="18" charset="0"/>
                <a:cs typeface="Times New Roman" panose="02020603050405020304" pitchFamily="18" charset="0"/>
              </a:rPr>
              <a:t>RÉCIT AUTOBIOGRAPHIQUE</a:t>
            </a:r>
          </a:p>
          <a:p>
            <a:pPr algn="ctr"/>
            <a:endParaRPr lang="fr-FR" sz="2400" dirty="0">
              <a:latin typeface="Times New Roman" panose="02020603050405020304" pitchFamily="18" charset="0"/>
              <a:cs typeface="Times New Roman" panose="02020603050405020304" pitchFamily="18" charset="0"/>
            </a:endParaRPr>
          </a:p>
          <a:p>
            <a:pPr algn="ctr"/>
            <a:r>
              <a:rPr lang="fr-FR" sz="4000" dirty="0">
                <a:latin typeface="Times New Roman" panose="02020603050405020304" pitchFamily="18" charset="0"/>
                <a:cs typeface="Times New Roman" panose="02020603050405020304" pitchFamily="18" charset="0"/>
              </a:rPr>
              <a:t>Comprenant : </a:t>
            </a:r>
            <a:r>
              <a:rPr lang="fr-FR" sz="4000" i="1" dirty="0">
                <a:latin typeface="Times New Roman" panose="02020603050405020304" pitchFamily="18" charset="0"/>
                <a:cs typeface="Times New Roman" panose="02020603050405020304" pitchFamily="18" charset="0"/>
              </a:rPr>
              <a:t>Lettre ouverte </a:t>
            </a:r>
            <a:r>
              <a:rPr lang="fr-FR" sz="4000" dirty="0">
                <a:latin typeface="Times New Roman" panose="02020603050405020304" pitchFamily="18" charset="0"/>
                <a:cs typeface="Times New Roman" panose="02020603050405020304" pitchFamily="18" charset="0"/>
              </a:rPr>
              <a:t>et </a:t>
            </a:r>
            <a:r>
              <a:rPr lang="fr-FR" sz="4000" i="1" dirty="0">
                <a:latin typeface="Times New Roman" panose="02020603050405020304" pitchFamily="18" charset="0"/>
                <a:cs typeface="Times New Roman" panose="02020603050405020304" pitchFamily="18" charset="0"/>
              </a:rPr>
              <a:t>Le fil du midi,</a:t>
            </a:r>
            <a:endParaRPr lang="fr-FR" sz="4000" dirty="0">
              <a:latin typeface="Times New Roman" panose="02020603050405020304" pitchFamily="18" charset="0"/>
              <a:cs typeface="Times New Roman" panose="02020603050405020304" pitchFamily="18" charset="0"/>
            </a:endParaRPr>
          </a:p>
          <a:p>
            <a:pPr algn="ctr"/>
            <a:r>
              <a:rPr lang="fr-FR" sz="4000" dirty="0">
                <a:latin typeface="Times New Roman" panose="02020603050405020304" pitchFamily="18" charset="0"/>
                <a:cs typeface="Times New Roman" panose="02020603050405020304" pitchFamily="18" charset="0"/>
              </a:rPr>
              <a:t>Editions Viviane Hamy 2008</a:t>
            </a:r>
          </a:p>
        </p:txBody>
      </p:sp>
    </p:spTree>
    <p:extLst>
      <p:ext uri="{BB962C8B-B14F-4D97-AF65-F5344CB8AC3E}">
        <p14:creationId xmlns:p14="http://schemas.microsoft.com/office/powerpoint/2010/main" val="4271535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FD0E326-F3D0-4F99-B91C-B0990E1F03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418"/>
          <a:stretch/>
        </p:blipFill>
        <p:spPr bwMode="auto">
          <a:xfrm rot="5400000">
            <a:off x="3364672" y="1455651"/>
            <a:ext cx="6126044" cy="4120179"/>
          </a:xfrm>
          <a:prstGeom prst="rect">
            <a:avLst/>
          </a:prstGeom>
          <a:noFill/>
          <a:ln>
            <a:noFill/>
          </a:ln>
          <a:extLst>
            <a:ext uri="{53640926-AAD7-44D8-BBD7-CCE9431645EC}">
              <a14:shadowObscured xmlns:a14="http://schemas.microsoft.com/office/drawing/2010/main"/>
            </a:ext>
          </a:extLst>
        </p:spPr>
      </p:pic>
      <p:sp>
        <p:nvSpPr>
          <p:cNvPr id="5" name="ZoneTexte 4">
            <a:extLst>
              <a:ext uri="{FF2B5EF4-FFF2-40B4-BE49-F238E27FC236}">
                <a16:creationId xmlns:a16="http://schemas.microsoft.com/office/drawing/2014/main" id="{FC8F4E45-BAF8-4DA2-890F-6B9F2A7944BC}"/>
              </a:ext>
            </a:extLst>
          </p:cNvPr>
          <p:cNvSpPr txBox="1"/>
          <p:nvPr/>
        </p:nvSpPr>
        <p:spPr>
          <a:xfrm>
            <a:off x="548640" y="1120676"/>
            <a:ext cx="2130014" cy="4832092"/>
          </a:xfrm>
          <a:prstGeom prst="rect">
            <a:avLst/>
          </a:prstGeom>
          <a:noFill/>
        </p:spPr>
        <p:txBody>
          <a:bodyPr wrap="square">
            <a:spAutoFit/>
          </a:bodyPr>
          <a:lstStyle/>
          <a:p>
            <a:pPr algn="ctr"/>
            <a:r>
              <a:rPr lang="fr-FR" sz="4400" i="1" dirty="0">
                <a:latin typeface="Times New Roman" panose="02020603050405020304" pitchFamily="18" charset="0"/>
                <a:cs typeface="Times New Roman" panose="02020603050405020304" pitchFamily="18" charset="0"/>
              </a:rPr>
              <a:t>L’art de la joie</a:t>
            </a:r>
          </a:p>
          <a:p>
            <a:pPr algn="ctr"/>
            <a:endParaRPr lang="fr-FR" sz="4400" i="1" dirty="0">
              <a:latin typeface="Times New Roman" panose="02020603050405020304" pitchFamily="18" charset="0"/>
              <a:cs typeface="Times New Roman" panose="02020603050405020304" pitchFamily="18" charset="0"/>
            </a:endParaRPr>
          </a:p>
          <a:p>
            <a:pPr algn="ctr"/>
            <a:r>
              <a:rPr lang="fr-FR" sz="4400" dirty="0">
                <a:latin typeface="Times New Roman" panose="02020603050405020304" pitchFamily="18" charset="0"/>
                <a:cs typeface="Times New Roman" panose="02020603050405020304" pitchFamily="18" charset="0"/>
              </a:rPr>
              <a:t>Éditions du Tripode</a:t>
            </a:r>
          </a:p>
          <a:p>
            <a:pPr algn="ctr"/>
            <a:r>
              <a:rPr lang="fr-FR" sz="4400" dirty="0">
                <a:latin typeface="Times New Roman" panose="02020603050405020304" pitchFamily="18" charset="0"/>
                <a:cs typeface="Times New Roman" panose="02020603050405020304" pitchFamily="18" charset="0"/>
              </a:rPr>
              <a:t>2016</a:t>
            </a:r>
          </a:p>
        </p:txBody>
      </p:sp>
    </p:spTree>
    <p:extLst>
      <p:ext uri="{BB962C8B-B14F-4D97-AF65-F5344CB8AC3E}">
        <p14:creationId xmlns:p14="http://schemas.microsoft.com/office/powerpoint/2010/main" val="37054669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1967</TotalTime>
  <Words>757</Words>
  <Application>Microsoft Office PowerPoint</Application>
  <PresentationFormat>Grand écran</PresentationFormat>
  <Paragraphs>86</Paragraphs>
  <Slides>31</Slides>
  <Notes>0</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31</vt:i4>
      </vt:variant>
    </vt:vector>
  </HeadingPairs>
  <TitlesOfParts>
    <vt:vector size="37" baseType="lpstr">
      <vt:lpstr>Arial</vt:lpstr>
      <vt:lpstr>Calibri</vt:lpstr>
      <vt:lpstr>Century Gothic</vt:lpstr>
      <vt:lpstr>Times New Roman</vt:lpstr>
      <vt:lpstr>Wingdings 3</vt:lpstr>
      <vt:lpstr>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Maria Giudice  Codevilla (Lombardie) le 27 avril 1880 – Rome le 5 février 1953</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Maria Giudice</dc:title>
  <dc:creator>Camille Rondier</dc:creator>
  <cp:lastModifiedBy>Camille Rondier</cp:lastModifiedBy>
  <cp:revision>45</cp:revision>
  <dcterms:created xsi:type="dcterms:W3CDTF">2021-11-14T13:28:19Z</dcterms:created>
  <dcterms:modified xsi:type="dcterms:W3CDTF">2022-04-05T17:42:35Z</dcterms:modified>
</cp:coreProperties>
</file>