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7" r:id="rId12"/>
    <p:sldId id="266" r:id="rId13"/>
    <p:sldId id="271" r:id="rId14"/>
    <p:sldId id="270" r:id="rId15"/>
    <p:sldId id="268" r:id="rId16"/>
    <p:sldId id="272" r:id="rId17"/>
    <p:sldId id="273" r:id="rId18"/>
    <p:sldId id="274" r:id="rId19"/>
    <p:sldId id="276" r:id="rId20"/>
    <p:sldId id="280" r:id="rId21"/>
    <p:sldId id="278" r:id="rId22"/>
    <p:sldId id="281" r:id="rId23"/>
    <p:sldId id="282" r:id="rId24"/>
    <p:sldId id="289" r:id="rId25"/>
    <p:sldId id="283" r:id="rId26"/>
    <p:sldId id="288" r:id="rId27"/>
    <p:sldId id="284" r:id="rId28"/>
    <p:sldId id="285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2"/>
    <p:restoredTop sz="94058"/>
  </p:normalViewPr>
  <p:slideViewPr>
    <p:cSldViewPr snapToGrid="0" snapToObjects="1">
      <p:cViewPr varScale="1">
        <p:scale>
          <a:sx n="145" d="100"/>
          <a:sy n="145" d="100"/>
        </p:scale>
        <p:origin x="192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43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05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43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46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73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82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5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1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1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30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B5C11-3F9A-EB43-9177-0A865C27695C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4E4B2-6151-4741-854D-E8EF63607C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32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738667"/>
          </a:xfrm>
        </p:spPr>
        <p:txBody>
          <a:bodyPr/>
          <a:lstStyle/>
          <a:p>
            <a:r>
              <a:rPr lang="fr-FR" sz="4800" dirty="0"/>
              <a:t>Les Fistules de Louis XIV, le Grand</a:t>
            </a:r>
            <a:br>
              <a:rPr lang="fr-FR" sz="4800" dirty="0"/>
            </a:br>
            <a:r>
              <a:rPr lang="fr-FR" sz="3600" dirty="0"/>
              <a:t>Reflets de la médecine et de la chirurgie au XVII</a:t>
            </a:r>
            <a:r>
              <a:rPr lang="fr-FR" sz="3600" baseline="30000" dirty="0"/>
              <a:t>ème</a:t>
            </a:r>
            <a:r>
              <a:rPr lang="fr-FR" sz="3600" dirty="0"/>
              <a:t> siècle </a:t>
            </a:r>
            <a:br>
              <a:rPr lang="fr-FR" sz="3600" dirty="0"/>
            </a:br>
            <a:br>
              <a:rPr lang="fr-FR" sz="3600" dirty="0"/>
            </a:br>
            <a:r>
              <a:rPr lang="fr-FR" sz="3200" dirty="0"/>
              <a:t>Docteur Alain Ségal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flipV="1">
            <a:off x="1371600" y="6857998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411F52-35F9-FD49-B5BA-16D86A43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668963" y="274638"/>
            <a:ext cx="3475037" cy="5973576"/>
          </a:xfrm>
        </p:spPr>
        <p:txBody>
          <a:bodyPr>
            <a:normAutofit/>
          </a:bodyPr>
          <a:lstStyle/>
          <a:p>
            <a:r>
              <a:rPr lang="fr-FR" dirty="0"/>
              <a:t>Le docteur </a:t>
            </a:r>
            <a:br>
              <a:rPr lang="fr-FR" dirty="0"/>
            </a:br>
            <a:r>
              <a:rPr lang="fr-FR" dirty="0"/>
              <a:t>et premier médecin </a:t>
            </a:r>
            <a:br>
              <a:rPr lang="fr-FR" dirty="0"/>
            </a:br>
            <a:r>
              <a:rPr lang="fr-FR" dirty="0"/>
              <a:t>du Roi </a:t>
            </a:r>
            <a:r>
              <a:rPr lang="fr-FR" b="1" dirty="0"/>
              <a:t>Antoine Vallot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527C29-EB69-2843-B537-36799238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6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8531" y="274637"/>
            <a:ext cx="3345469" cy="6274293"/>
          </a:xfrm>
        </p:spPr>
        <p:txBody>
          <a:bodyPr>
            <a:normAutofit/>
          </a:bodyPr>
          <a:lstStyle/>
          <a:p>
            <a:r>
              <a:rPr lang="fr-FR" b="1" dirty="0"/>
              <a:t>D’Aquin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est devenu premier médecin</a:t>
            </a:r>
            <a:br>
              <a:rPr lang="fr-FR" dirty="0"/>
            </a:br>
            <a:r>
              <a:rPr lang="fr-FR" dirty="0"/>
              <a:t>de Louis XIV</a:t>
            </a:r>
          </a:p>
        </p:txBody>
      </p:sp>
      <p:pic>
        <p:nvPicPr>
          <p:cNvPr id="5122" name="Picture 2" descr="Image dans Infobox.">
            <a:extLst>
              <a:ext uri="{FF2B5EF4-FFF2-40B4-BE49-F238E27FC236}">
                <a16:creationId xmlns:a16="http://schemas.microsoft.com/office/drawing/2014/main" id="{2231CD3F-C773-1C4A-A966-02289FE9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494" y="19456"/>
            <a:ext cx="616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003"/>
            <a:ext cx="9144000" cy="183771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 </a:t>
            </a:r>
            <a:r>
              <a:rPr lang="fr-FR" sz="3100" dirty="0"/>
              <a:t>Cautères actuels punctiformes proposés </a:t>
            </a:r>
            <a:br>
              <a:rPr lang="fr-FR" sz="3100" dirty="0"/>
            </a:br>
            <a:r>
              <a:rPr lang="fr-FR" sz="3100" dirty="0"/>
              <a:t>par le chirurgien Pierre </a:t>
            </a:r>
            <a:r>
              <a:rPr lang="fr-FR" sz="3100" dirty="0" err="1"/>
              <a:t>Dionis</a:t>
            </a:r>
            <a:r>
              <a:rPr lang="fr-FR" sz="3100" dirty="0"/>
              <a:t> </a:t>
            </a:r>
            <a:br>
              <a:rPr lang="fr-FR" sz="3100" dirty="0"/>
            </a:br>
            <a:r>
              <a:rPr lang="fr-FR" sz="3100" dirty="0"/>
              <a:t>dans son cours d’opérations de 1707.</a:t>
            </a:r>
            <a:br>
              <a:rPr lang="fr-FR" sz="3100" dirty="0"/>
            </a:br>
            <a:br>
              <a:rPr lang="fr-FR" sz="3100" dirty="0"/>
            </a:br>
            <a:endParaRPr lang="fr-FR" sz="3100" dirty="0"/>
          </a:p>
        </p:txBody>
      </p:sp>
      <p:pic>
        <p:nvPicPr>
          <p:cNvPr id="4" name="Espace réservé du contenu 3" descr="UNADJUSTEDNONRAW_thumb_534.jpg">
            <a:extLst>
              <a:ext uri="{FF2B5EF4-FFF2-40B4-BE49-F238E27FC236}">
                <a16:creationId xmlns:a16="http://schemas.microsoft.com/office/drawing/2014/main" id="{9A7D8D57-1AEB-E647-B885-4C3724FCA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3695"/>
          <a:stretch>
            <a:fillRect/>
          </a:stretch>
        </p:blipFill>
        <p:spPr>
          <a:xfrm>
            <a:off x="457200" y="2075709"/>
            <a:ext cx="8229600" cy="4287838"/>
          </a:xfrm>
        </p:spPr>
      </p:pic>
    </p:spTree>
    <p:extLst>
      <p:ext uri="{BB962C8B-B14F-4D97-AF65-F5344CB8AC3E}">
        <p14:creationId xmlns:p14="http://schemas.microsoft.com/office/powerpoint/2010/main" val="77335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728" y="2619009"/>
            <a:ext cx="3621291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/>
              <a:t>Le ministre : </a:t>
            </a:r>
            <a:br>
              <a:rPr lang="fr-FR" sz="2400" dirty="0"/>
            </a:br>
            <a:r>
              <a:rPr lang="fr-FR" sz="2400" dirty="0"/>
              <a:t>François-Michel Le Tellier, </a:t>
            </a:r>
            <a:br>
              <a:rPr lang="fr-FR" sz="2400" dirty="0"/>
            </a:br>
            <a:r>
              <a:rPr lang="fr-FR" sz="3200" b="1" dirty="0"/>
              <a:t>marquis de Louvois</a:t>
            </a:r>
            <a:r>
              <a:rPr lang="fr-FR" sz="3200" dirty="0"/>
              <a:t>, </a:t>
            </a:r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r>
              <a:rPr lang="fr-FR" sz="2400" dirty="0"/>
              <a:t>Pierre Mignard, </a:t>
            </a:r>
            <a:br>
              <a:rPr lang="fr-FR" sz="2400" dirty="0"/>
            </a:br>
            <a:r>
              <a:rPr lang="fr-FR" sz="2400" dirty="0"/>
              <a:t>Musée bx-arts de Reims</a:t>
            </a:r>
            <a:endParaRPr lang="fr-FR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480C831-8951-E64F-B79E-252BD5C1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0"/>
            <a:ext cx="553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0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3" y="4873565"/>
            <a:ext cx="3465513" cy="14287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/>
              <a:t>Louis XIV</a:t>
            </a:r>
            <a:br>
              <a:rPr lang="fr-FR" sz="3600" dirty="0"/>
            </a:br>
            <a:r>
              <a:rPr lang="fr-FR" sz="3600" dirty="0"/>
              <a:t>le Grand</a:t>
            </a:r>
            <a:br>
              <a:rPr lang="fr-FR" sz="3600" dirty="0"/>
            </a:br>
            <a:br>
              <a:rPr lang="fr-FR" sz="3600" dirty="0"/>
            </a:br>
            <a:r>
              <a:rPr lang="fr-FR" sz="2400" b="0" dirty="0"/>
              <a:t>en 1661 </a:t>
            </a:r>
            <a:br>
              <a:rPr lang="fr-FR" sz="2400" b="0" dirty="0"/>
            </a:br>
            <a:r>
              <a:rPr lang="fr-FR" sz="2400" b="0" dirty="0"/>
              <a:t>par</a:t>
            </a:r>
            <a:r>
              <a:rPr lang="fr-FR" sz="2400" dirty="0"/>
              <a:t> Charles Le Brun</a:t>
            </a:r>
            <a:br>
              <a:rPr lang="fr-FR" sz="2400" b="0" dirty="0"/>
            </a:br>
            <a:r>
              <a:rPr lang="fr-FR" sz="2400" b="0" dirty="0"/>
              <a:t>Château de Versailles</a:t>
            </a:r>
            <a:endParaRPr lang="fr-FR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89E8C23-7609-C247-B4D3-0F26E7886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0"/>
            <a:ext cx="574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/>
              <a:t>Deux précédentes maîtresses du roi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379379" y="1634247"/>
            <a:ext cx="4118009" cy="42389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Marie-Angélique de Fontanges</a:t>
            </a:r>
          </a:p>
        </p:txBody>
      </p:sp>
      <p:pic>
        <p:nvPicPr>
          <p:cNvPr id="10" name="Espace réservé du contenu 9" descr="260px-Château_de_Bussy-Rabutin_-_Marie-Anglique_de_Scorailles_de_Roussille,_duchesse_de_Fontanges_(bgw19_0359)_(cropped)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6755"/>
          <a:stretch>
            <a:fillRect/>
          </a:stretch>
        </p:blipFill>
        <p:spPr>
          <a:xfrm>
            <a:off x="359925" y="2437525"/>
            <a:ext cx="4040188" cy="3951288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722846" y="1418381"/>
            <a:ext cx="4041775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/>
              <a:t>Mme de Montespan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61D051-5574-4342-8950-14F8519A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30" y="2437526"/>
            <a:ext cx="3992234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59C9C2-E474-554E-8235-A33FE087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37" y="501594"/>
            <a:ext cx="4610807" cy="6961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b="1" dirty="0" err="1"/>
              <a:t>Mme</a:t>
            </a:r>
            <a:r>
              <a:rPr lang="en-US" sz="4000" b="1" dirty="0"/>
              <a:t> de Maintenon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9EC3B9-80BB-9F4A-A5A8-AD8C8DD8E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618" y="2016367"/>
            <a:ext cx="3990761" cy="378639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114300" indent="0" algn="ctr" defTabSz="914400">
              <a:lnSpc>
                <a:spcPct val="90000"/>
              </a:lnSpc>
              <a:buNone/>
            </a:pPr>
            <a:r>
              <a:rPr lang="en-US" b="1" dirty="0" err="1"/>
              <a:t>Mme</a:t>
            </a:r>
            <a:r>
              <a:rPr lang="en-US" b="1" dirty="0"/>
              <a:t> de Maintenon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devenue</a:t>
            </a:r>
            <a:r>
              <a:rPr lang="en-US" dirty="0"/>
              <a:t> </a:t>
            </a:r>
            <a:r>
              <a:rPr lang="en-US" dirty="0" err="1"/>
              <a:t>l’épouse</a:t>
            </a:r>
            <a:r>
              <a:rPr lang="en-US" dirty="0"/>
              <a:t> du </a:t>
            </a:r>
            <a:r>
              <a:rPr lang="en-US" dirty="0" err="1"/>
              <a:t>roi</a:t>
            </a:r>
            <a:r>
              <a:rPr lang="en-US" dirty="0"/>
              <a:t>. </a:t>
            </a:r>
          </a:p>
          <a:p>
            <a:pPr marL="114300" indent="0" algn="ctr" defTabSz="914400">
              <a:lnSpc>
                <a:spcPct val="90000"/>
              </a:lnSpc>
              <a:buNone/>
            </a:pPr>
            <a:r>
              <a:rPr lang="en-US" dirty="0"/>
              <a:t>Elle </a:t>
            </a:r>
            <a:r>
              <a:rPr lang="en-US" dirty="0" err="1"/>
              <a:t>fut</a:t>
            </a:r>
            <a:r>
              <a:rPr lang="en-US" dirty="0"/>
              <a:t> </a:t>
            </a:r>
            <a:r>
              <a:rPr lang="en-US" dirty="0" err="1"/>
              <a:t>peinte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1662 par Louis de Mornay </a:t>
            </a:r>
            <a:r>
              <a:rPr lang="en-US" dirty="0" err="1"/>
              <a:t>en</a:t>
            </a:r>
            <a:r>
              <a:rPr lang="en-US" dirty="0"/>
              <a:t> Diane </a:t>
            </a:r>
            <a:r>
              <a:rPr lang="en-US" dirty="0" err="1"/>
              <a:t>sortant</a:t>
            </a:r>
            <a:r>
              <a:rPr lang="en-US" dirty="0"/>
              <a:t> du </a:t>
            </a:r>
            <a:r>
              <a:rPr lang="en-US" dirty="0" err="1"/>
              <a:t>bain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qui </a:t>
            </a:r>
            <a:r>
              <a:rPr lang="en-US" dirty="0" err="1"/>
              <a:t>prouve</a:t>
            </a:r>
            <a:r>
              <a:rPr lang="en-US" dirty="0"/>
              <a:t> </a:t>
            </a:r>
            <a:r>
              <a:rPr lang="en-US" dirty="0" err="1"/>
              <a:t>qu’elle</a:t>
            </a:r>
            <a:r>
              <a:rPr lang="en-US" dirty="0"/>
              <a:t> </a:t>
            </a:r>
            <a:r>
              <a:rPr lang="en-US" dirty="0" err="1"/>
              <a:t>fut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très</a:t>
            </a:r>
            <a:r>
              <a:rPr lang="en-US" dirty="0"/>
              <a:t> belle femme </a:t>
            </a:r>
            <a:r>
              <a:rPr lang="en-US" dirty="0" err="1"/>
              <a:t>également</a:t>
            </a:r>
            <a:r>
              <a:rPr lang="en-US" dirty="0"/>
              <a:t> fort  </a:t>
            </a:r>
            <a:r>
              <a:rPr lang="en-US" dirty="0" err="1"/>
              <a:t>instruite</a:t>
            </a:r>
            <a:r>
              <a:rPr lang="en-US" dirty="0"/>
              <a:t> des choses de </a:t>
            </a:r>
            <a:r>
              <a:rPr lang="en-US" dirty="0" err="1"/>
              <a:t>l’amour</a:t>
            </a:r>
            <a:r>
              <a:rPr lang="en-US" dirty="0"/>
              <a:t> par la célèbre Ninon de Lenclos</a:t>
            </a:r>
            <a:r>
              <a:rPr lang="en-US" sz="1700" dirty="0"/>
              <a:t>.</a:t>
            </a:r>
          </a:p>
        </p:txBody>
      </p:sp>
      <p:pic>
        <p:nvPicPr>
          <p:cNvPr id="13" name="Image 12" descr="Une image contenant texte, vieux&#10;&#10;Description générée automatiquement">
            <a:extLst>
              <a:ext uri="{FF2B5EF4-FFF2-40B4-BE49-F238E27FC236}">
                <a16:creationId xmlns:a16="http://schemas.microsoft.com/office/drawing/2014/main" id="{D50FC38E-E37D-A541-B213-C13A90A9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42" y="1801953"/>
            <a:ext cx="2002735" cy="2892036"/>
          </a:xfrm>
          <a:prstGeom prst="rect">
            <a:avLst/>
          </a:prstGeom>
        </p:spPr>
      </p:pic>
      <p:pic>
        <p:nvPicPr>
          <p:cNvPr id="3" name="Image 2" descr="Une image contenant personne, salle de bain, cadre&#10;&#10;Description générée automatiquement">
            <a:extLst>
              <a:ext uri="{FF2B5EF4-FFF2-40B4-BE49-F238E27FC236}">
                <a16:creationId xmlns:a16="http://schemas.microsoft.com/office/drawing/2014/main" id="{17222FA3-027A-1049-9A2E-2EA87E3C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56" y="751113"/>
            <a:ext cx="1759326" cy="2349217"/>
          </a:xfrm>
          <a:prstGeom prst="rect">
            <a:avLst/>
          </a:prstGeom>
        </p:spPr>
      </p:pic>
      <p:pic>
        <p:nvPicPr>
          <p:cNvPr id="10" name="Espace réservé du contenu 9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4C715D43-4F0F-3C4E-865F-9F9E1E321D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012056" y="3429000"/>
            <a:ext cx="1759326" cy="23073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082059" y="274637"/>
            <a:ext cx="3061941" cy="6006989"/>
          </a:xfrm>
        </p:spPr>
        <p:txBody>
          <a:bodyPr>
            <a:normAutofit/>
          </a:bodyPr>
          <a:lstStyle/>
          <a:p>
            <a:r>
              <a:rPr lang="fr-FR" dirty="0"/>
              <a:t>L’emplâtre Manus Dei</a:t>
            </a:r>
          </a:p>
        </p:txBody>
      </p:sp>
      <p:pic>
        <p:nvPicPr>
          <p:cNvPr id="10" name="Image 9" descr="DSC00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4" y="274636"/>
            <a:ext cx="5691825" cy="63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2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1806" y="274637"/>
            <a:ext cx="4430987" cy="6274293"/>
          </a:xfrm>
        </p:spPr>
        <p:txBody>
          <a:bodyPr>
            <a:normAutofit/>
          </a:bodyPr>
          <a:lstStyle/>
          <a:p>
            <a:r>
              <a:rPr lang="fr-FR" dirty="0"/>
              <a:t>Attaque de goutte chez Charles </a:t>
            </a:r>
            <a:br>
              <a:rPr lang="fr-FR" dirty="0"/>
            </a:br>
            <a:r>
              <a:rPr lang="fr-FR" dirty="0"/>
              <a:t>Le Quint</a:t>
            </a:r>
          </a:p>
        </p:txBody>
      </p:sp>
      <p:pic>
        <p:nvPicPr>
          <p:cNvPr id="4" name="Image 3" descr="Goutte Charles Quint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52" y="791307"/>
            <a:ext cx="349845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Lancette/bistouri à abcès tiré du </a:t>
            </a:r>
            <a:r>
              <a:rPr lang="fr-FR" i="1" dirty="0"/>
              <a:t>traité des opérations </a:t>
            </a:r>
            <a:r>
              <a:rPr lang="fr-FR" dirty="0"/>
              <a:t>de </a:t>
            </a:r>
            <a:r>
              <a:rPr lang="fr-FR" dirty="0" err="1"/>
              <a:t>Dionis</a:t>
            </a:r>
            <a:endParaRPr lang="fr-FR" dirty="0"/>
          </a:p>
        </p:txBody>
      </p:sp>
      <p:pic>
        <p:nvPicPr>
          <p:cNvPr id="4" name="Espace réservé du contenu 5" descr="DSC00097.JPG">
            <a:extLst>
              <a:ext uri="{FF2B5EF4-FFF2-40B4-BE49-F238E27FC236}">
                <a16:creationId xmlns:a16="http://schemas.microsoft.com/office/drawing/2014/main" id="{B811471E-1027-C446-9720-E7DDE02B5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r="2409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1116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35526" y="274638"/>
            <a:ext cx="4008473" cy="6057804"/>
          </a:xfrm>
        </p:spPr>
        <p:txBody>
          <a:bodyPr/>
          <a:lstStyle/>
          <a:p>
            <a:r>
              <a:rPr lang="fr-FR" dirty="0"/>
              <a:t>Buste en marbre de Louis XIV</a:t>
            </a:r>
            <a:br>
              <a:rPr lang="fr-FR" dirty="0"/>
            </a:br>
            <a:r>
              <a:rPr lang="fr-FR" sz="3600" dirty="0"/>
              <a:t>âgé de 45 ans</a:t>
            </a:r>
            <a:br>
              <a:rPr lang="fr-FR" dirty="0"/>
            </a:br>
            <a:br>
              <a:rPr lang="fr-FR" dirty="0"/>
            </a:br>
            <a:r>
              <a:rPr lang="fr-FR" sz="3200" b="1" dirty="0"/>
              <a:t>Antoine Coysevox</a:t>
            </a:r>
            <a:br>
              <a:rPr lang="fr-FR" sz="2800" dirty="0"/>
            </a:br>
            <a:br>
              <a:rPr lang="fr-FR" sz="2800" dirty="0"/>
            </a:br>
            <a:r>
              <a:rPr lang="fr-FR" sz="3200" dirty="0"/>
              <a:t>musée des beaux-arts de Dijon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BA4367-A7FD-E745-9DE0-CCAF29AF9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"/>
            <a:ext cx="5135526" cy="68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Le premier médecin </a:t>
            </a:r>
            <a:r>
              <a:rPr lang="fr-FR" sz="2800" b="1" dirty="0"/>
              <a:t>Antoine d’Aquin </a:t>
            </a:r>
            <a:br>
              <a:rPr lang="fr-FR" sz="2800" dirty="0"/>
            </a:br>
            <a:r>
              <a:rPr lang="fr-FR" sz="2800" dirty="0"/>
              <a:t>et son successeur </a:t>
            </a:r>
            <a:r>
              <a:rPr lang="fr-FR" sz="2800" b="1" dirty="0"/>
              <a:t>Guy-Crescent Fagon 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3600" dirty="0"/>
          </a:p>
          <a:p>
            <a:endParaRPr lang="fr-FR" sz="3600" dirty="0"/>
          </a:p>
        </p:txBody>
      </p:sp>
      <p:pic>
        <p:nvPicPr>
          <p:cNvPr id="10" name="Picture 2" descr="Image dans Infobox.">
            <a:extLst>
              <a:ext uri="{FF2B5EF4-FFF2-40B4-BE49-F238E27FC236}">
                <a16:creationId xmlns:a16="http://schemas.microsoft.com/office/drawing/2014/main" id="{19366C00-829D-D046-9CE5-956C3CC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85" y="1642369"/>
            <a:ext cx="4779201" cy="53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2E37633-F481-F247-8AEE-FE770EE2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69" y="1642369"/>
            <a:ext cx="4016761" cy="52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9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bistouri à la royale  de Félix  </a:t>
            </a:r>
          </a:p>
        </p:txBody>
      </p:sp>
      <p:pic>
        <p:nvPicPr>
          <p:cNvPr id="10" name="Espace réservé du contenu 9" descr="DSC0009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4460"/>
          <a:stretch>
            <a:fillRect/>
          </a:stretch>
        </p:blipFill>
        <p:spPr/>
      </p:pic>
      <p:pic>
        <p:nvPicPr>
          <p:cNvPr id="11" name="Espace réservé du contenu 10" descr="DSC0009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r="4931"/>
          <a:stretch>
            <a:fillRect/>
          </a:stretch>
        </p:blipFill>
        <p:spPr/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19D20DA4-4D3D-7942-9F84-3FDBA5FFDB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D0D60D3-C920-1449-9D8F-8DBFA6453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40" y="1600200"/>
            <a:ext cx="350762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218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 bistouri à la royale et son origine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457200" y="1679333"/>
            <a:ext cx="4040188" cy="425206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/>
              <a:t>J-F d’Acquapendente      </a:t>
            </a:r>
          </a:p>
        </p:txBody>
      </p:sp>
      <p:pic>
        <p:nvPicPr>
          <p:cNvPr id="11" name="Espace réservé du contenu 10" descr="DSC0009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b="14923"/>
          <a:stretch>
            <a:fillRect/>
          </a:stretch>
        </p:blipFill>
        <p:spPr/>
      </p:pic>
      <p:sp>
        <p:nvSpPr>
          <p:cNvPr id="9" name="Espace réservé du texte 8"/>
          <p:cNvSpPr>
            <a:spLocks noGrp="1"/>
          </p:cNvSpPr>
          <p:nvPr>
            <p:ph type="body" sz="quarter" idx="3"/>
          </p:nvPr>
        </p:nvSpPr>
        <p:spPr>
          <a:xfrm>
            <a:off x="4645025" y="1679333"/>
            <a:ext cx="4040189" cy="425206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/>
              <a:t>Bistouri à la royale</a:t>
            </a:r>
          </a:p>
        </p:txBody>
      </p:sp>
      <p:pic>
        <p:nvPicPr>
          <p:cNvPr id="12" name="Espace réservé du contenu 11" descr="DSC00098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1611"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A54243-FA7C-9D44-854D-BD99516B5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8" y="2176463"/>
            <a:ext cx="4038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002338" y="4106002"/>
            <a:ext cx="3141662" cy="2550977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sz="4000" dirty="0"/>
              <a:t>Louis XIV est sur le dos</a:t>
            </a:r>
          </a:p>
        </p:txBody>
      </p:sp>
      <p:pic>
        <p:nvPicPr>
          <p:cNvPr id="9" name="Espace réservé du contenu 8" descr="DSC001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b="7509"/>
          <a:stretch>
            <a:fillRect/>
          </a:stretch>
        </p:blipFill>
        <p:spPr>
          <a:xfrm>
            <a:off x="193431" y="388553"/>
            <a:ext cx="6002338" cy="624205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1F3B24-C998-D848-BC80-A6E7A0CD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1" y="408579"/>
            <a:ext cx="60071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09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BCD2C1-E3E8-014C-81B8-5617378F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92" y="1622066"/>
            <a:ext cx="2665669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2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compte-rendu</a:t>
            </a: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opératoire</a:t>
            </a: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écrit</a:t>
            </a:r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par Antoine </a:t>
            </a:r>
            <a:r>
              <a:rPr lang="en-US" sz="29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d’Aquin</a:t>
            </a:r>
            <a:endParaRPr lang="en-US" sz="2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467" y="681628"/>
            <a:ext cx="846288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CA46BF-7CA4-AD4A-8C2B-0CD339C79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6078" y="1863771"/>
            <a:ext cx="4854271" cy="28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Mme de Sévigné </a:t>
            </a:r>
            <a:r>
              <a:rPr lang="fr-FR" dirty="0"/>
              <a:t>et </a:t>
            </a:r>
            <a:br>
              <a:rPr lang="fr-FR" dirty="0"/>
            </a:br>
            <a:r>
              <a:rPr lang="fr-FR" dirty="0"/>
              <a:t>son cousin </a:t>
            </a:r>
            <a:r>
              <a:rPr lang="fr-FR" b="1" dirty="0"/>
              <a:t>Roger de Bussy </a:t>
            </a:r>
            <a:r>
              <a:rPr lang="fr-FR" b="1" dirty="0" err="1"/>
              <a:t>Rabutin</a:t>
            </a:r>
            <a:endParaRPr lang="fr-FR" b="1" dirty="0"/>
          </a:p>
        </p:txBody>
      </p:sp>
      <p:pic>
        <p:nvPicPr>
          <p:cNvPr id="7" name="Espace réservé du contenu 6" descr="220px-Madame_de_Sevigne_Lefebvr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9" r="-13679"/>
          <a:stretch>
            <a:fillRect/>
          </a:stretch>
        </p:blipFill>
        <p:spPr/>
      </p:pic>
      <p:pic>
        <p:nvPicPr>
          <p:cNvPr id="8" name="Espace réservé du contenu 7" descr="260px-Roger_de_Bussy-Rabutin_-_Versailles_MV_2919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8" r="-3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287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2EB0989-2D51-3F46-89D8-015C3FAD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Signature francisée de J-B LULLY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 une quittance donnant une partie de ses rétributions</a:t>
            </a:r>
          </a:p>
        </p:txBody>
      </p:sp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06CE64-AF14-8E4B-9238-C35D3407C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589786"/>
            <a:ext cx="4915159" cy="36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Origine du </a:t>
            </a:r>
            <a:r>
              <a:rPr lang="fr-FR" i="1" dirty="0" err="1"/>
              <a:t>God</a:t>
            </a:r>
            <a:r>
              <a:rPr lang="fr-FR" i="1" dirty="0"/>
              <a:t> </a:t>
            </a:r>
            <a:r>
              <a:rPr lang="fr-FR" i="1" dirty="0" err="1"/>
              <a:t>save</a:t>
            </a:r>
            <a:r>
              <a:rPr lang="fr-FR" i="1" dirty="0"/>
              <a:t> the King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Jean-Baptiste Lully</a:t>
            </a:r>
          </a:p>
        </p:txBody>
      </p:sp>
      <p:pic>
        <p:nvPicPr>
          <p:cNvPr id="11" name="Espace réservé du contenu 10" descr="220px-Jean-Baptiste_Lully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3" r="-10653"/>
          <a:stretch>
            <a:fillRect/>
          </a:stretch>
        </p:blipFill>
        <p:spPr/>
      </p:pic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Georges Friedrich Haendel</a:t>
            </a:r>
          </a:p>
        </p:txBody>
      </p:sp>
      <p:pic>
        <p:nvPicPr>
          <p:cNvPr id="10" name="Espace réservé du contenu 9" descr="220px-George_Frideric_Handel_by_Balthasar_Denner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39" r="-11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19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891703" y="274637"/>
            <a:ext cx="3252297" cy="6296893"/>
          </a:xfrm>
        </p:spPr>
        <p:txBody>
          <a:bodyPr>
            <a:normAutofit/>
          </a:bodyPr>
          <a:lstStyle/>
          <a:p>
            <a:r>
              <a:rPr lang="fr-FR" dirty="0"/>
              <a:t>Merci de votre attention </a:t>
            </a:r>
            <a:br>
              <a:rPr lang="fr-FR" dirty="0"/>
            </a:br>
            <a:r>
              <a:rPr lang="fr-FR" sz="3600" dirty="0"/>
              <a:t>et sa majesté avec un séant remis à neuf   régna fort longtemps.</a:t>
            </a:r>
          </a:p>
        </p:txBody>
      </p:sp>
      <p:pic>
        <p:nvPicPr>
          <p:cNvPr id="9" name="Espace réservé du contenu 8" descr="Louis-XIV-dapres-Hyacinthe-Rigau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4098"/>
          <a:stretch>
            <a:fillRect/>
          </a:stretch>
        </p:blipFill>
        <p:spPr>
          <a:xfrm>
            <a:off x="413240" y="274638"/>
            <a:ext cx="5478463" cy="6297612"/>
          </a:xfrm>
        </p:spPr>
      </p:pic>
    </p:spTree>
    <p:extLst>
      <p:ext uri="{BB962C8B-B14F-4D97-AF65-F5344CB8AC3E}">
        <p14:creationId xmlns:p14="http://schemas.microsoft.com/office/powerpoint/2010/main" val="17681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63788"/>
            <a:ext cx="9144000" cy="1031358"/>
          </a:xfrm>
        </p:spPr>
        <p:txBody>
          <a:bodyPr/>
          <a:lstStyle/>
          <a:p>
            <a:r>
              <a:rPr lang="fr-FR" dirty="0"/>
              <a:t>Les ministres Colbert et Louvois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A4B2B0-1F7D-D849-A131-CDFAF8F1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3" y="1041991"/>
            <a:ext cx="4050029" cy="565120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8F62D75-0CAF-F543-9BDB-ACF39E36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1990"/>
            <a:ext cx="4391456" cy="565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1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37276" y="510361"/>
            <a:ext cx="3370521" cy="5797978"/>
          </a:xfrm>
        </p:spPr>
        <p:txBody>
          <a:bodyPr/>
          <a:lstStyle/>
          <a:p>
            <a:r>
              <a:rPr lang="fr-FR" b="1" dirty="0"/>
              <a:t>Cornélius Jansen</a:t>
            </a:r>
            <a:br>
              <a:rPr lang="fr-FR" b="1" dirty="0"/>
            </a:br>
            <a:r>
              <a:rPr lang="fr-FR" sz="2800" dirty="0"/>
              <a:t>1585-1638</a:t>
            </a:r>
            <a:br>
              <a:rPr lang="fr-FR" sz="2800" dirty="0"/>
            </a:br>
            <a:br>
              <a:rPr lang="fr-FR" sz="2800" dirty="0"/>
            </a:br>
            <a:r>
              <a:rPr lang="fr-FR" sz="2800" dirty="0"/>
              <a:t>Louis XIV combattit férocement le Jansénisme.</a:t>
            </a:r>
            <a:br>
              <a:rPr lang="fr-FR" sz="2800" dirty="0"/>
            </a:br>
            <a:r>
              <a:rPr lang="fr-FR" sz="2800" dirty="0"/>
              <a:t>La destruction de l’abbaye de  Port Royal des Champs n’en est qu’une conséquence.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BECA249-EF35-4D48-8550-A326EF89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3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0407" y="529821"/>
            <a:ext cx="4492327" cy="50948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Édit de </a:t>
            </a:r>
            <a:r>
              <a:rPr lang="fr-FR" b="1" dirty="0"/>
              <a:t>Fontainebleau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qui révoque </a:t>
            </a:r>
            <a:br>
              <a:rPr lang="fr-FR" dirty="0"/>
            </a:br>
            <a:r>
              <a:rPr lang="fr-FR" dirty="0"/>
              <a:t>l’Édit de Nantes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7F649B-8449-5C4E-825A-63F6FC2E8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3" y="30078"/>
            <a:ext cx="4492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2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18670" y="616684"/>
            <a:ext cx="3825329" cy="5811712"/>
          </a:xfrm>
        </p:spPr>
        <p:txBody>
          <a:bodyPr>
            <a:normAutofit/>
          </a:bodyPr>
          <a:lstStyle/>
          <a:p>
            <a:r>
              <a:rPr lang="fr-FR" b="1" dirty="0"/>
              <a:t>Le doyen Guy Patin</a:t>
            </a:r>
            <a:r>
              <a:rPr lang="fr-FR" dirty="0"/>
              <a:t>,</a:t>
            </a:r>
            <a:br>
              <a:rPr lang="fr-FR" dirty="0"/>
            </a:br>
            <a:r>
              <a:rPr lang="fr-FR" dirty="0"/>
              <a:t> si redouté </a:t>
            </a:r>
            <a:r>
              <a:rPr lang="fr-FR" sz="3200" dirty="0"/>
              <a:t>comme en témoigne sa correspondance</a:t>
            </a:r>
            <a:br>
              <a:rPr lang="fr-FR" sz="3200" dirty="0"/>
            </a:br>
            <a:br>
              <a:rPr lang="fr-FR" sz="3200" dirty="0"/>
            </a:br>
            <a:r>
              <a:rPr lang="fr-FR" sz="2400" dirty="0"/>
              <a:t>(Gravure d’Antoine Masson 1670)</a:t>
            </a:r>
          </a:p>
        </p:txBody>
      </p:sp>
      <p:pic>
        <p:nvPicPr>
          <p:cNvPr id="4" name="Espace réservé du contenu 3" descr="800px-Gui_Pat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1396"/>
          <a:stretch>
            <a:fillRect/>
          </a:stretch>
        </p:blipFill>
        <p:spPr>
          <a:xfrm>
            <a:off x="223274" y="446749"/>
            <a:ext cx="5084763" cy="6002337"/>
          </a:xfrm>
        </p:spPr>
      </p:pic>
    </p:spTree>
    <p:extLst>
      <p:ext uri="{BB962C8B-B14F-4D97-AF65-F5344CB8AC3E}">
        <p14:creationId xmlns:p14="http://schemas.microsoft.com/office/powerpoint/2010/main" val="34944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6531" y="274638"/>
            <a:ext cx="3272911" cy="6236998"/>
          </a:xfrm>
        </p:spPr>
        <p:txBody>
          <a:bodyPr/>
          <a:lstStyle/>
          <a:p>
            <a:r>
              <a:rPr lang="fr-FR" sz="3600" dirty="0"/>
              <a:t>Le journal de la santé du roi Louis XIV de 1647 à 1711</a:t>
            </a:r>
            <a:br>
              <a:rPr lang="fr-FR" sz="3600" dirty="0"/>
            </a:br>
            <a:r>
              <a:rPr lang="fr-FR" dirty="0"/>
              <a:t> </a:t>
            </a:r>
            <a:r>
              <a:rPr lang="fr-FR" sz="2400" dirty="0"/>
              <a:t>commencé par </a:t>
            </a:r>
            <a:br>
              <a:rPr lang="fr-FR" sz="2400" dirty="0"/>
            </a:br>
            <a:r>
              <a:rPr lang="fr-FR" sz="2400" dirty="0"/>
              <a:t>Antoine  Vallot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Étudié par J A Le Roi en 1862 sur les Mss B N 6998 </a:t>
            </a:r>
            <a:br>
              <a:rPr lang="fr-FR" sz="2400" dirty="0"/>
            </a:br>
            <a:r>
              <a:rPr lang="fr-FR" sz="2400" dirty="0"/>
              <a:t>et 6999 </a:t>
            </a:r>
          </a:p>
        </p:txBody>
      </p:sp>
      <p:pic>
        <p:nvPicPr>
          <p:cNvPr id="8" name="Espace réservé du contenu 7" descr="IMG_30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7" r="-11857"/>
          <a:stretch>
            <a:fillRect/>
          </a:stretch>
        </p:blipFill>
        <p:spPr>
          <a:xfrm>
            <a:off x="457200" y="274638"/>
            <a:ext cx="5208588" cy="6237287"/>
          </a:xfrm>
        </p:spPr>
      </p:pic>
    </p:spTree>
    <p:extLst>
      <p:ext uri="{BB962C8B-B14F-4D97-AF65-F5344CB8AC3E}">
        <p14:creationId xmlns:p14="http://schemas.microsoft.com/office/powerpoint/2010/main" val="326837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fr-FR" dirty="0"/>
              <a:t>Le doctorat rémois d’Antoine Vallot</a:t>
            </a:r>
          </a:p>
        </p:txBody>
      </p:sp>
      <p:pic>
        <p:nvPicPr>
          <p:cNvPr id="8" name="Espace réservé du contenu 7" descr="DSC0004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5971"/>
          <a:stretch>
            <a:fillRect/>
          </a:stretch>
        </p:blipFill>
        <p:spPr>
          <a:xfrm>
            <a:off x="457200" y="1417638"/>
            <a:ext cx="8229600" cy="2346616"/>
          </a:xfrm>
        </p:spPr>
      </p:pic>
      <p:pic>
        <p:nvPicPr>
          <p:cNvPr id="9" name="Espace réservé du contenu 8" descr="DSC0004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5" b="15515"/>
          <a:stretch>
            <a:fillRect/>
          </a:stretch>
        </p:blipFill>
        <p:spPr>
          <a:xfrm>
            <a:off x="457200" y="4140200"/>
            <a:ext cx="8229600" cy="2717800"/>
          </a:xfrm>
        </p:spPr>
      </p:pic>
    </p:spTree>
    <p:extLst>
      <p:ext uri="{BB962C8B-B14F-4D97-AF65-F5344CB8AC3E}">
        <p14:creationId xmlns:p14="http://schemas.microsoft.com/office/powerpoint/2010/main" val="229502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67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 roi épouse </a:t>
            </a:r>
            <a:r>
              <a:rPr lang="fr-FR" b="1" dirty="0" err="1"/>
              <a:t>morganiquement</a:t>
            </a:r>
            <a:r>
              <a:rPr lang="fr-FR" b="1" dirty="0"/>
              <a:t> </a:t>
            </a:r>
            <a:br>
              <a:rPr lang="fr-FR" b="1" dirty="0"/>
            </a:br>
            <a:r>
              <a:rPr lang="fr-FR" b="1" dirty="0"/>
              <a:t>Mme de Maintenon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73647"/>
          </a:xfrm>
        </p:spPr>
        <p:txBody>
          <a:bodyPr>
            <a:normAutofit/>
          </a:bodyPr>
          <a:lstStyle/>
          <a:p>
            <a:pPr algn="r"/>
            <a:r>
              <a:rPr lang="fr-FR" b="0" dirty="0"/>
              <a:t>    Épouse du Roi Louis XIV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E7A30F-0718-DD45-8A7A-07D42200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04" y="1554569"/>
            <a:ext cx="4775429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97271" y="1408653"/>
            <a:ext cx="1303506" cy="639762"/>
          </a:xfrm>
        </p:spPr>
        <p:txBody>
          <a:bodyPr>
            <a:normAutofit/>
          </a:bodyPr>
          <a:lstStyle/>
          <a:p>
            <a:r>
              <a:rPr lang="fr-FR" b="0" dirty="0"/>
              <a:t>À 24 ans     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B4EAFE-26C0-7E4C-98B9-3206EF162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766" y="2008761"/>
            <a:ext cx="3923867" cy="4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442</Words>
  <Application>Microsoft Macintosh PowerPoint</Application>
  <PresentationFormat>Affichage à l'écran (4:3)</PresentationFormat>
  <Paragraphs>38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Thème Office</vt:lpstr>
      <vt:lpstr>Les Fistules de Louis XIV, le Grand Reflets de la médecine et de la chirurgie au XVIIème siècle   Docteur Alain Ségal</vt:lpstr>
      <vt:lpstr>Buste en marbre de Louis XIV âgé de 45 ans  Antoine Coysevox  musée des beaux-arts de Dijon</vt:lpstr>
      <vt:lpstr>Les ministres Colbert et Louvois</vt:lpstr>
      <vt:lpstr>Cornélius Jansen 1585-1638  Louis XIV combattit férocement le Jansénisme. La destruction de l’abbaye de  Port Royal des Champs n’en est qu’une conséquence.</vt:lpstr>
      <vt:lpstr>Édit de Fontainebleau  qui révoque  l’Édit de Nantes</vt:lpstr>
      <vt:lpstr>Le doyen Guy Patin,  si redouté comme en témoigne sa correspondance  (Gravure d’Antoine Masson 1670)</vt:lpstr>
      <vt:lpstr>Le journal de la santé du roi Louis XIV de 1647 à 1711  commencé par  Antoine  Vallot  Étudié par J A Le Roi en 1862 sur les Mss B N 6998  et 6999 </vt:lpstr>
      <vt:lpstr>Le doctorat rémois d’Antoine Vallot</vt:lpstr>
      <vt:lpstr>Le roi épouse morganiquement  Mme de Maintenon</vt:lpstr>
      <vt:lpstr>Le docteur  et premier médecin  du Roi Antoine Vallot</vt:lpstr>
      <vt:lpstr>D’Aquin  est devenu premier médecin de Louis XIV</vt:lpstr>
      <vt:lpstr>  Cautères actuels punctiformes proposés  par le chirurgien Pierre Dionis  dans son cours d’opérations de 1707.  </vt:lpstr>
      <vt:lpstr>Le ministre :  François-Michel Le Tellier,  marquis de Louvois,    Pierre Mignard,  Musée bx-arts de Reims</vt:lpstr>
      <vt:lpstr>Louis XIV le Grand  en 1661  par Charles Le Brun Château de Versailles</vt:lpstr>
      <vt:lpstr>Deux précédentes maîtresses du roi</vt:lpstr>
      <vt:lpstr>Mme de Maintenon</vt:lpstr>
      <vt:lpstr>L’emplâtre Manus Dei</vt:lpstr>
      <vt:lpstr>Attaque de goutte chez Charles  Le Quint</vt:lpstr>
      <vt:lpstr>Lancette/bistouri à abcès tiré du traité des opérations de Dionis</vt:lpstr>
      <vt:lpstr>Le premier médecin Antoine d’Aquin  et son successeur Guy-Crescent Fagon </vt:lpstr>
      <vt:lpstr>Le bistouri à la royale  de Félix  </vt:lpstr>
      <vt:lpstr>Le bistouri à la royale et son origine</vt:lpstr>
      <vt:lpstr> Louis XIV est sur le dos</vt:lpstr>
      <vt:lpstr>Le compte-rendu opératoire écrit par Antoine d’Aquin</vt:lpstr>
      <vt:lpstr>Mme de Sévigné et  son cousin Roger de Bussy Rabutin</vt:lpstr>
      <vt:lpstr>Signature francisée de J-B LULLY sur une quittance donnant une partie de ses rétributions</vt:lpstr>
      <vt:lpstr>Origine du God save the King</vt:lpstr>
      <vt:lpstr>Merci de votre attention  et sa majesté avec un séant remis à neuf   régna fort longtemps.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Fistules de Louis XIV, le Grand Reflets de la médecine et de la chirurgie au XVIIème siècle   Docteur Alain Ségal</dc:title>
  <dc:creator>Alain SEGAL</dc:creator>
  <cp:lastModifiedBy>Microsoft Office User</cp:lastModifiedBy>
  <cp:revision>65</cp:revision>
  <dcterms:created xsi:type="dcterms:W3CDTF">2020-01-13T10:26:08Z</dcterms:created>
  <dcterms:modified xsi:type="dcterms:W3CDTF">2022-03-22T14:14:32Z</dcterms:modified>
</cp:coreProperties>
</file>