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9" r:id="rId2"/>
    <p:sldId id="260" r:id="rId3"/>
    <p:sldId id="446" r:id="rId4"/>
    <p:sldId id="409" r:id="rId5"/>
    <p:sldId id="447" r:id="rId6"/>
    <p:sldId id="448" r:id="rId7"/>
    <p:sldId id="420" r:id="rId8"/>
    <p:sldId id="421" r:id="rId9"/>
    <p:sldId id="403" r:id="rId10"/>
    <p:sldId id="408" r:id="rId11"/>
    <p:sldId id="430" r:id="rId12"/>
    <p:sldId id="449" r:id="rId13"/>
    <p:sldId id="427" r:id="rId14"/>
    <p:sldId id="405" r:id="rId15"/>
    <p:sldId id="450" r:id="rId16"/>
    <p:sldId id="296" r:id="rId17"/>
    <p:sldId id="265" r:id="rId18"/>
    <p:sldId id="284" r:id="rId19"/>
    <p:sldId id="451" r:id="rId20"/>
    <p:sldId id="283" r:id="rId21"/>
    <p:sldId id="372" r:id="rId22"/>
    <p:sldId id="257" r:id="rId23"/>
    <p:sldId id="400" r:id="rId24"/>
    <p:sldId id="410" r:id="rId25"/>
    <p:sldId id="394" r:id="rId26"/>
    <p:sldId id="269" r:id="rId27"/>
    <p:sldId id="411" r:id="rId28"/>
    <p:sldId id="264" r:id="rId29"/>
    <p:sldId id="263" r:id="rId30"/>
    <p:sldId id="271" r:id="rId31"/>
    <p:sldId id="276" r:id="rId32"/>
    <p:sldId id="275" r:id="rId33"/>
    <p:sldId id="441" r:id="rId34"/>
    <p:sldId id="413" r:id="rId35"/>
    <p:sldId id="457" r:id="rId36"/>
    <p:sldId id="455" r:id="rId37"/>
    <p:sldId id="414" r:id="rId38"/>
    <p:sldId id="458" r:id="rId39"/>
    <p:sldId id="317" r:id="rId40"/>
    <p:sldId id="289" r:id="rId41"/>
    <p:sldId id="297" r:id="rId42"/>
    <p:sldId id="391" r:id="rId43"/>
    <p:sldId id="392" r:id="rId44"/>
    <p:sldId id="393" r:id="rId45"/>
    <p:sldId id="303" r:id="rId46"/>
    <p:sldId id="294" r:id="rId47"/>
    <p:sldId id="301" r:id="rId48"/>
    <p:sldId id="461" r:id="rId49"/>
    <p:sldId id="462" r:id="rId50"/>
    <p:sldId id="434" r:id="rId51"/>
    <p:sldId id="423" r:id="rId52"/>
    <p:sldId id="459" r:id="rId53"/>
    <p:sldId id="460" r:id="rId54"/>
    <p:sldId id="445" r:id="rId55"/>
    <p:sldId id="287" r:id="rId56"/>
    <p:sldId id="437" r:id="rId57"/>
    <p:sldId id="288" r:id="rId58"/>
    <p:sldId id="290" r:id="rId59"/>
    <p:sldId id="452" r:id="rId60"/>
    <p:sldId id="366" r:id="rId61"/>
    <p:sldId id="367" r:id="rId62"/>
    <p:sldId id="274" r:id="rId63"/>
    <p:sldId id="418" r:id="rId64"/>
    <p:sldId id="348" r:id="rId65"/>
    <p:sldId id="314" r:id="rId66"/>
    <p:sldId id="326" r:id="rId67"/>
    <p:sldId id="350" r:id="rId68"/>
    <p:sldId id="337" r:id="rId69"/>
    <p:sldId id="354" r:id="rId70"/>
    <p:sldId id="319" r:id="rId71"/>
    <p:sldId id="376" r:id="rId72"/>
    <p:sldId id="377" r:id="rId73"/>
    <p:sldId id="378" r:id="rId74"/>
    <p:sldId id="383" r:id="rId75"/>
    <p:sldId id="385" r:id="rId76"/>
    <p:sldId id="380" r:id="rId77"/>
    <p:sldId id="379" r:id="rId78"/>
    <p:sldId id="386" r:id="rId79"/>
    <p:sldId id="387" r:id="rId80"/>
    <p:sldId id="342" r:id="rId81"/>
    <p:sldId id="324" r:id="rId82"/>
    <p:sldId id="369" r:id="rId83"/>
    <p:sldId id="333" r:id="rId84"/>
    <p:sldId id="332" r:id="rId85"/>
    <p:sldId id="370" r:id="rId86"/>
    <p:sldId id="282" r:id="rId87"/>
    <p:sldId id="353" r:id="rId88"/>
    <p:sldId id="351" r:id="rId89"/>
    <p:sldId id="454" r:id="rId9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80DAE-673D-49B6-A8DE-26BA476BFAD1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C1FF4-6AA4-40EF-89ED-1DF0DEC60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1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FF4-6AA4-40EF-89ED-1DF0DEC6091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254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FF4-6AA4-40EF-89ED-1DF0DEC6091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98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FF4-6AA4-40EF-89ED-1DF0DEC60917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32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26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63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68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87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95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9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84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23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78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27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01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ACFDD-C410-4C53-9BB6-AB3115C529D2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81E03-C674-4ADB-AD6D-D809B351E5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05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290266"/>
          </a:xfrm>
        </p:spPr>
        <p:txBody>
          <a:bodyPr>
            <a:noAutofit/>
          </a:bodyPr>
          <a:lstStyle/>
          <a:p>
            <a:r>
              <a:rPr lang="fr-FR" sz="4800" b="1" dirty="0" smtClean="0">
                <a:latin typeface="Papyrus" panose="03070502060502030205" pitchFamily="66" charset="0"/>
              </a:rPr>
              <a:t>William Shakespeare, </a:t>
            </a:r>
            <a:br>
              <a:rPr lang="fr-FR" sz="4800" b="1" dirty="0" smtClean="0">
                <a:latin typeface="Papyrus" panose="03070502060502030205" pitchFamily="66" charset="0"/>
              </a:rPr>
            </a:br>
            <a:r>
              <a:rPr lang="fr-FR" sz="4800" b="1" dirty="0" smtClean="0">
                <a:latin typeface="Papyrus" panose="03070502060502030205" pitchFamily="66" charset="0"/>
              </a:rPr>
              <a:t>l’Italien</a:t>
            </a:r>
            <a:endParaRPr lang="fr-FR" sz="4800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9712" y="3429000"/>
            <a:ext cx="5626968" cy="26251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 smtClean="0">
                <a:latin typeface="Papyrus" panose="03070502060502030205" pitchFamily="66" charset="0"/>
              </a:rPr>
              <a:t>Conférence à l’ACORFI</a:t>
            </a:r>
          </a:p>
          <a:p>
            <a:pPr marL="0" indent="0" algn="ctr">
              <a:buNone/>
            </a:pPr>
            <a:r>
              <a:rPr lang="fr-FR" b="1" dirty="0" smtClean="0">
                <a:latin typeface="Papyrus" panose="03070502060502030205" pitchFamily="66" charset="0"/>
              </a:rPr>
              <a:t>Décembre 2021</a:t>
            </a:r>
          </a:p>
        </p:txBody>
      </p:sp>
    </p:spTree>
    <p:extLst>
      <p:ext uri="{BB962C8B-B14F-4D97-AF65-F5344CB8AC3E}">
        <p14:creationId xmlns:p14="http://schemas.microsoft.com/office/powerpoint/2010/main" val="41164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1587"/>
            <a:ext cx="8686800" cy="43148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126863"/>
            <a:ext cx="6270334" cy="47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4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1587"/>
            <a:ext cx="8686800" cy="43148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126863"/>
            <a:ext cx="6270334" cy="47311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3968" y="4220371"/>
            <a:ext cx="1562472" cy="1346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Papyrus" panose="03070502060502030205" pitchFamily="66" charset="0"/>
              </a:rPr>
              <a:t>Censuré</a:t>
            </a:r>
            <a:endParaRPr lang="fr-FR" sz="2400" b="1" dirty="0">
              <a:solidFill>
                <a:schemeClr val="tx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Papyrus" panose="03070502060502030205" pitchFamily="66" charset="0"/>
              </a:rPr>
              <a:t>Et William dans tout ça?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252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en/6/65/Upstart_C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46" y="1268760"/>
            <a:ext cx="751979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8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99" y="0"/>
            <a:ext cx="6443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Papyrus" panose="03070502060502030205" pitchFamily="66" charset="0"/>
              </a:rPr>
              <a:t>L’œuvre littéraire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7719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Les poèmes de jeunesse </a:t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b="1" dirty="0" smtClean="0">
                <a:latin typeface="Papyrus" panose="03070502060502030205" pitchFamily="66" charset="0"/>
              </a:rPr>
              <a:t>inspirés par l’Italie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2924944"/>
            <a:ext cx="6635080" cy="3201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>
                <a:latin typeface="Papyrus" panose="03070502060502030205" pitchFamily="66" charset="0"/>
              </a:rPr>
              <a:t>Le Viol de Lucrèce </a:t>
            </a:r>
            <a:r>
              <a:rPr lang="fr-FR" sz="3600" b="1" dirty="0" smtClean="0">
                <a:latin typeface="Papyrus" panose="03070502060502030205" pitchFamily="66" charset="0"/>
              </a:rPr>
              <a:t>(1594)</a:t>
            </a:r>
          </a:p>
          <a:p>
            <a:pPr marL="0" indent="0">
              <a:buNone/>
            </a:pPr>
            <a:endParaRPr lang="fr-FR" sz="3600" b="1" dirty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fr-FR" sz="3600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sz="3600" b="1" dirty="0" smtClean="0">
                <a:latin typeface="Papyrus" panose="03070502060502030205" pitchFamily="66" charset="0"/>
              </a:rPr>
              <a:t>Vénus </a:t>
            </a:r>
            <a:r>
              <a:rPr lang="fr-FR" sz="3600" b="1" dirty="0">
                <a:latin typeface="Papyrus" panose="03070502060502030205" pitchFamily="66" charset="0"/>
              </a:rPr>
              <a:t>et Adonis (1593</a:t>
            </a:r>
            <a:r>
              <a:rPr lang="fr-FR" b="1" dirty="0" smtClean="0">
                <a:latin typeface="Papyrus" panose="03070502060502030205" pitchFamily="66" charset="0"/>
              </a:rPr>
              <a:t>)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it1.img.sputniknews.com/images/751/88/75188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593288" cy="464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3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Œuvres dramatiques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2952328" cy="445395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b="1" dirty="0" smtClean="0">
                <a:latin typeface="Papyrus" panose="03070502060502030205" pitchFamily="66" charset="0"/>
              </a:rPr>
              <a:t>Comédies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Comedy of </a:t>
            </a:r>
            <a:r>
              <a:rPr lang="en-US" sz="1600" b="1" dirty="0" smtClean="0">
                <a:latin typeface="Papyrus" panose="03070502060502030205" pitchFamily="66" charset="0"/>
              </a:rPr>
              <a:t>Errors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Taming of the </a:t>
            </a:r>
            <a:r>
              <a:rPr lang="en-US" sz="1600" b="1" dirty="0" smtClean="0">
                <a:latin typeface="Papyrus" panose="03070502060502030205" pitchFamily="66" charset="0"/>
              </a:rPr>
              <a:t>Shrew </a:t>
            </a:r>
            <a:endParaRPr lang="en-US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Two Gentlemen of </a:t>
            </a:r>
            <a:r>
              <a:rPr lang="en-US" sz="1600" b="1" dirty="0" smtClean="0">
                <a:latin typeface="Papyrus" panose="03070502060502030205" pitchFamily="66" charset="0"/>
              </a:rPr>
              <a:t>Verona</a:t>
            </a:r>
            <a:endParaRPr lang="en-US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Love’s </a:t>
            </a:r>
            <a:r>
              <a:rPr lang="en-US" sz="1600" b="1" dirty="0" err="1">
                <a:latin typeface="Papyrus" panose="03070502060502030205" pitchFamily="66" charset="0"/>
              </a:rPr>
              <a:t>L</a:t>
            </a:r>
            <a:r>
              <a:rPr lang="en-US" sz="1600" b="1" dirty="0" err="1" smtClean="0">
                <a:latin typeface="Papyrus" panose="03070502060502030205" pitchFamily="66" charset="0"/>
              </a:rPr>
              <a:t>abour’s</a:t>
            </a:r>
            <a:r>
              <a:rPr lang="en-US" sz="1600" b="1" dirty="0" smtClean="0">
                <a:latin typeface="Papyrus" panose="03070502060502030205" pitchFamily="66" charset="0"/>
              </a:rPr>
              <a:t> Lost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A </a:t>
            </a:r>
            <a:r>
              <a:rPr lang="en-US" sz="1600" b="1" dirty="0">
                <a:latin typeface="Papyrus" panose="03070502060502030205" pitchFamily="66" charset="0"/>
              </a:rPr>
              <a:t>Midsummer Night’s </a:t>
            </a:r>
            <a:r>
              <a:rPr lang="en-US" sz="1600" b="1" dirty="0" smtClean="0">
                <a:latin typeface="Papyrus" panose="03070502060502030205" pitchFamily="66" charset="0"/>
              </a:rPr>
              <a:t>Dream</a:t>
            </a:r>
          </a:p>
          <a:p>
            <a:pPr marL="0" indent="0" algn="ctr">
              <a:buNone/>
            </a:pPr>
            <a:r>
              <a:rPr lang="en-US" sz="1600" b="1" dirty="0">
                <a:latin typeface="Papyrus" panose="03070502060502030205" pitchFamily="66" charset="0"/>
              </a:rPr>
              <a:t>The Merchant of Venice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Much </a:t>
            </a:r>
            <a:r>
              <a:rPr lang="en-US" sz="1600" b="1" dirty="0">
                <a:latin typeface="Papyrus" panose="03070502060502030205" pitchFamily="66" charset="0"/>
              </a:rPr>
              <a:t>Ado About </a:t>
            </a:r>
            <a:r>
              <a:rPr lang="en-US" sz="1600" b="1" dirty="0" smtClean="0">
                <a:latin typeface="Papyrus" panose="03070502060502030205" pitchFamily="66" charset="0"/>
              </a:rPr>
              <a:t>Nothing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As You Like It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Twelfth Night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Merry Wives of </a:t>
            </a:r>
            <a:r>
              <a:rPr lang="en-US" sz="1600" b="1" dirty="0" smtClean="0">
                <a:latin typeface="Papyrus" panose="03070502060502030205" pitchFamily="66" charset="0"/>
              </a:rPr>
              <a:t>Windsor</a:t>
            </a:r>
            <a:endParaRPr lang="en-US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All’s </a:t>
            </a:r>
            <a:r>
              <a:rPr lang="en-US" sz="1600" b="1" dirty="0">
                <a:latin typeface="Papyrus" panose="03070502060502030205" pitchFamily="66" charset="0"/>
              </a:rPr>
              <a:t>Well That Ends </a:t>
            </a:r>
            <a:r>
              <a:rPr lang="en-US" sz="1600" b="1" dirty="0" smtClean="0">
                <a:latin typeface="Papyrus" panose="03070502060502030205" pitchFamily="66" charset="0"/>
              </a:rPr>
              <a:t>Well</a:t>
            </a:r>
          </a:p>
          <a:p>
            <a:pPr marL="0" indent="0" algn="ctr">
              <a:buNone/>
            </a:pPr>
            <a:r>
              <a:rPr lang="en-US" sz="1600" b="1" dirty="0">
                <a:latin typeface="Papyrus" panose="03070502060502030205" pitchFamily="66" charset="0"/>
              </a:rPr>
              <a:t>Measure for Measure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Pericles</a:t>
            </a:r>
            <a:endParaRPr lang="en-US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Winter’s </a:t>
            </a:r>
            <a:r>
              <a:rPr lang="en-US" sz="1600" b="1" dirty="0" smtClean="0">
                <a:latin typeface="Papyrus" panose="03070502060502030205" pitchFamily="66" charset="0"/>
              </a:rPr>
              <a:t>Tale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Tempest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Two Noble </a:t>
            </a:r>
            <a:r>
              <a:rPr lang="en-US" sz="1600" b="1" dirty="0" smtClean="0">
                <a:latin typeface="Papyrus" panose="03070502060502030205" pitchFamily="66" charset="0"/>
              </a:rPr>
              <a:t>Kinsmen</a:t>
            </a:r>
          </a:p>
          <a:p>
            <a:pPr marL="0" indent="0">
              <a:buNone/>
            </a:pPr>
            <a:endParaRPr lang="en-US" sz="1600" b="1" dirty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en-US" sz="1600" b="1" dirty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fr-FR" sz="1600" b="1" dirty="0">
              <a:latin typeface="Papyrus" panose="03070502060502030205" pitchFamily="66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203848" y="1700808"/>
            <a:ext cx="3024336" cy="442535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b="1" dirty="0" smtClean="0">
                <a:latin typeface="Papyrus" panose="03070502060502030205" pitchFamily="66" charset="0"/>
              </a:rPr>
              <a:t>Pièces historiques</a:t>
            </a: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Henry VI Part I</a:t>
            </a: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Henry </a:t>
            </a:r>
            <a:r>
              <a:rPr lang="fr-FR" sz="1600" b="1" dirty="0">
                <a:latin typeface="Papyrus" panose="03070502060502030205" pitchFamily="66" charset="0"/>
              </a:rPr>
              <a:t>VI Part </a:t>
            </a:r>
            <a:r>
              <a:rPr lang="fr-FR" sz="1600" b="1" dirty="0" smtClean="0">
                <a:latin typeface="Papyrus" panose="03070502060502030205" pitchFamily="66" charset="0"/>
              </a:rPr>
              <a:t>II</a:t>
            </a:r>
            <a:endParaRPr lang="fr-FR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Henry </a:t>
            </a:r>
            <a:r>
              <a:rPr lang="fr-FR" sz="1600" b="1" dirty="0">
                <a:latin typeface="Papyrus" panose="03070502060502030205" pitchFamily="66" charset="0"/>
              </a:rPr>
              <a:t>VI Part </a:t>
            </a:r>
            <a:r>
              <a:rPr lang="fr-FR" sz="1600" b="1" dirty="0" smtClean="0">
                <a:latin typeface="Papyrus" panose="03070502060502030205" pitchFamily="66" charset="0"/>
              </a:rPr>
              <a:t>III</a:t>
            </a:r>
            <a:endParaRPr lang="fr-FR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Richard III</a:t>
            </a: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Richard II</a:t>
            </a: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King John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Henry </a:t>
            </a:r>
            <a:r>
              <a:rPr lang="en-US" sz="1600" b="1" dirty="0">
                <a:latin typeface="Papyrus" panose="03070502060502030205" pitchFamily="66" charset="0"/>
              </a:rPr>
              <a:t>IV Part </a:t>
            </a:r>
            <a:r>
              <a:rPr lang="en-US" sz="1600" b="1" dirty="0" smtClean="0">
                <a:latin typeface="Papyrus" panose="03070502060502030205" pitchFamily="66" charset="0"/>
              </a:rPr>
              <a:t>I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Henry IV Part II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Henry V</a:t>
            </a: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Henry VIII</a:t>
            </a:r>
            <a:endParaRPr lang="fr-FR" sz="1600" b="1" dirty="0">
              <a:latin typeface="Papyrus" panose="03070502060502030205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90065" y="1700808"/>
            <a:ext cx="238639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latin typeface="Papyrus" panose="03070502060502030205" pitchFamily="66" charset="0"/>
              </a:rPr>
              <a:t>Tragédies</a:t>
            </a:r>
          </a:p>
          <a:p>
            <a:pPr algn="ctr"/>
            <a:r>
              <a:rPr lang="fr-FR" sz="1500" b="1" dirty="0" smtClean="0">
                <a:latin typeface="Papyrus" panose="03070502060502030205" pitchFamily="66" charset="0"/>
              </a:rPr>
              <a:t>Titus </a:t>
            </a:r>
            <a:r>
              <a:rPr lang="fr-FR" sz="1500" b="1" dirty="0" err="1" smtClean="0">
                <a:latin typeface="Papyrus" panose="03070502060502030205" pitchFamily="66" charset="0"/>
              </a:rPr>
              <a:t>Andronicus</a:t>
            </a:r>
            <a:endParaRPr lang="fr-FR" sz="1500" b="1" dirty="0" smtClean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Romeo and Juliet</a:t>
            </a:r>
          </a:p>
          <a:p>
            <a:pPr algn="ctr"/>
            <a:r>
              <a:rPr lang="fr-FR" sz="1500" b="1" dirty="0" smtClean="0">
                <a:latin typeface="Papyrus" panose="03070502060502030205" pitchFamily="66" charset="0"/>
              </a:rPr>
              <a:t>Julius Caesar</a:t>
            </a:r>
          </a:p>
          <a:p>
            <a:pPr algn="ctr"/>
            <a:r>
              <a:rPr lang="fr-FR" sz="1500" b="1" dirty="0" smtClean="0">
                <a:latin typeface="Papyrus" panose="03070502060502030205" pitchFamily="66" charset="0"/>
              </a:rPr>
              <a:t>Hamlet</a:t>
            </a:r>
          </a:p>
          <a:p>
            <a:pPr algn="ctr"/>
            <a:r>
              <a:rPr lang="en-US" sz="1500" b="1" dirty="0">
                <a:latin typeface="Papyrus" panose="03070502060502030205" pitchFamily="66" charset="0"/>
              </a:rPr>
              <a:t>Troilus and Cressida</a:t>
            </a: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Othello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King Lear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Macbeth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Antony </a:t>
            </a:r>
            <a:r>
              <a:rPr lang="en-US" sz="1500" b="1" dirty="0">
                <a:latin typeface="Papyrus" panose="03070502060502030205" pitchFamily="66" charset="0"/>
              </a:rPr>
              <a:t>and </a:t>
            </a:r>
            <a:r>
              <a:rPr lang="en-US" sz="1500" b="1" dirty="0" smtClean="0">
                <a:latin typeface="Papyrus" panose="03070502060502030205" pitchFamily="66" charset="0"/>
              </a:rPr>
              <a:t>Cleopatra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Coriolanus</a:t>
            </a:r>
          </a:p>
          <a:p>
            <a:pPr algn="ctr"/>
            <a:r>
              <a:rPr lang="en-US" sz="1500" b="1" dirty="0" err="1" smtClean="0">
                <a:latin typeface="Papyrus" panose="03070502060502030205" pitchFamily="66" charset="0"/>
              </a:rPr>
              <a:t>Timon</a:t>
            </a:r>
            <a:r>
              <a:rPr lang="en-US" sz="1500" b="1" dirty="0" smtClean="0">
                <a:latin typeface="Papyrus" panose="03070502060502030205" pitchFamily="66" charset="0"/>
              </a:rPr>
              <a:t> </a:t>
            </a:r>
            <a:r>
              <a:rPr lang="en-US" sz="1500" b="1" dirty="0">
                <a:latin typeface="Papyrus" panose="03070502060502030205" pitchFamily="66" charset="0"/>
              </a:rPr>
              <a:t>of </a:t>
            </a:r>
            <a:r>
              <a:rPr lang="en-US" sz="1500" b="1" dirty="0" smtClean="0">
                <a:latin typeface="Papyrus" panose="03070502060502030205" pitchFamily="66" charset="0"/>
              </a:rPr>
              <a:t>Athens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Cymbeline</a:t>
            </a:r>
          </a:p>
          <a:p>
            <a:pPr algn="ctr"/>
            <a:endParaRPr lang="en-US" sz="1500" b="1" dirty="0">
              <a:latin typeface="Papyrus" panose="03070502060502030205" pitchFamily="66" charset="0"/>
            </a:endParaRPr>
          </a:p>
          <a:p>
            <a:pPr algn="ctr"/>
            <a:endParaRPr lang="en-US" sz="1500" b="1" dirty="0">
              <a:latin typeface="Papyrus" panose="03070502060502030205" pitchFamily="66" charset="0"/>
            </a:endParaRPr>
          </a:p>
          <a:p>
            <a:pPr algn="ctr"/>
            <a:endParaRPr lang="fr-FR" sz="14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8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Œuvres dramatiques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2952328" cy="445395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b="1" dirty="0" smtClean="0">
                <a:latin typeface="Papyrus" panose="03070502060502030205" pitchFamily="66" charset="0"/>
              </a:rPr>
              <a:t>Comédies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Comedy of </a:t>
            </a:r>
            <a:r>
              <a:rPr lang="en-US" sz="1600" b="1" dirty="0" smtClean="0">
                <a:latin typeface="Papyrus" panose="03070502060502030205" pitchFamily="66" charset="0"/>
              </a:rPr>
              <a:t>Errors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Taming of the </a:t>
            </a:r>
            <a:r>
              <a:rPr lang="en-US" sz="1600" b="1" dirty="0" smtClean="0">
                <a:latin typeface="Papyrus" panose="03070502060502030205" pitchFamily="66" charset="0"/>
              </a:rPr>
              <a:t>Shrew </a:t>
            </a:r>
            <a:endParaRPr lang="en-US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Two Gentlemen of </a:t>
            </a:r>
            <a:r>
              <a:rPr lang="en-US" sz="1600" b="1" dirty="0" smtClean="0">
                <a:latin typeface="Papyrus" panose="03070502060502030205" pitchFamily="66" charset="0"/>
              </a:rPr>
              <a:t>Verona</a:t>
            </a:r>
            <a:endParaRPr lang="en-US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Love’s </a:t>
            </a:r>
            <a:r>
              <a:rPr lang="en-US" sz="1600" b="1" dirty="0" err="1">
                <a:latin typeface="Papyrus" panose="03070502060502030205" pitchFamily="66" charset="0"/>
              </a:rPr>
              <a:t>L</a:t>
            </a:r>
            <a:r>
              <a:rPr lang="en-US" sz="1600" b="1" dirty="0" err="1" smtClean="0">
                <a:latin typeface="Papyrus" panose="03070502060502030205" pitchFamily="66" charset="0"/>
              </a:rPr>
              <a:t>abour’s</a:t>
            </a:r>
            <a:r>
              <a:rPr lang="en-US" sz="1600" b="1" dirty="0" smtClean="0">
                <a:latin typeface="Papyrus" panose="03070502060502030205" pitchFamily="66" charset="0"/>
              </a:rPr>
              <a:t> Lost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A </a:t>
            </a:r>
            <a:r>
              <a:rPr lang="en-US" sz="1600" b="1" dirty="0">
                <a:latin typeface="Papyrus" panose="03070502060502030205" pitchFamily="66" charset="0"/>
              </a:rPr>
              <a:t>Midsummer Night’s </a:t>
            </a:r>
            <a:r>
              <a:rPr lang="en-US" sz="1600" b="1" dirty="0" smtClean="0">
                <a:latin typeface="Papyrus" panose="03070502060502030205" pitchFamily="66" charset="0"/>
              </a:rPr>
              <a:t>Dream</a:t>
            </a:r>
          </a:p>
          <a:p>
            <a:pPr marL="0" indent="0" algn="ctr">
              <a:buNone/>
            </a:pPr>
            <a:r>
              <a:rPr lang="en-US" sz="1600" b="1" dirty="0">
                <a:latin typeface="Papyrus" panose="03070502060502030205" pitchFamily="66" charset="0"/>
              </a:rPr>
              <a:t>The Merchant of Venice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Much </a:t>
            </a:r>
            <a:r>
              <a:rPr lang="en-US" sz="1600" b="1" dirty="0">
                <a:latin typeface="Papyrus" panose="03070502060502030205" pitchFamily="66" charset="0"/>
              </a:rPr>
              <a:t>Ado About </a:t>
            </a:r>
            <a:r>
              <a:rPr lang="en-US" sz="1600" b="1" dirty="0" smtClean="0">
                <a:latin typeface="Papyrus" panose="03070502060502030205" pitchFamily="66" charset="0"/>
              </a:rPr>
              <a:t>Nothing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As You Like It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Twelfth Night</a:t>
            </a: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The </a:t>
            </a:r>
            <a:r>
              <a:rPr lang="en-US" sz="1600" b="1" dirty="0">
                <a:solidFill>
                  <a:srgbClr val="FF0000"/>
                </a:solidFill>
                <a:latin typeface="Papyrus" panose="03070502060502030205" pitchFamily="66" charset="0"/>
              </a:rPr>
              <a:t>Merry Wives of </a:t>
            </a:r>
            <a:r>
              <a:rPr lang="en-US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Windsor</a:t>
            </a:r>
            <a:endParaRPr lang="en-US" sz="1600" b="1" dirty="0">
              <a:solidFill>
                <a:srgbClr val="FF0000"/>
              </a:solidFill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All’s </a:t>
            </a:r>
            <a:r>
              <a:rPr lang="en-US" sz="1600" b="1" dirty="0">
                <a:latin typeface="Papyrus" panose="03070502060502030205" pitchFamily="66" charset="0"/>
              </a:rPr>
              <a:t>Well That Ends </a:t>
            </a:r>
            <a:r>
              <a:rPr lang="en-US" sz="1600" b="1" dirty="0" smtClean="0">
                <a:latin typeface="Papyrus" panose="03070502060502030205" pitchFamily="66" charset="0"/>
              </a:rPr>
              <a:t>Well</a:t>
            </a:r>
          </a:p>
          <a:p>
            <a:pPr marL="0" indent="0" algn="ctr">
              <a:buNone/>
            </a:pPr>
            <a:r>
              <a:rPr lang="en-US" sz="1600" b="1" dirty="0">
                <a:latin typeface="Papyrus" panose="03070502060502030205" pitchFamily="66" charset="0"/>
              </a:rPr>
              <a:t>Measure for Measure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Pericles</a:t>
            </a:r>
            <a:endParaRPr lang="en-US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Winter’s </a:t>
            </a:r>
            <a:r>
              <a:rPr lang="en-US" sz="1600" b="1" dirty="0" smtClean="0">
                <a:latin typeface="Papyrus" panose="03070502060502030205" pitchFamily="66" charset="0"/>
              </a:rPr>
              <a:t>Tale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Tempest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Two Noble </a:t>
            </a:r>
            <a:r>
              <a:rPr lang="en-US" sz="1600" b="1" dirty="0" smtClean="0">
                <a:latin typeface="Papyrus" panose="03070502060502030205" pitchFamily="66" charset="0"/>
              </a:rPr>
              <a:t>Kinsmen</a:t>
            </a:r>
          </a:p>
          <a:p>
            <a:pPr marL="0" indent="0">
              <a:buNone/>
            </a:pPr>
            <a:endParaRPr lang="en-US" sz="1600" b="1" dirty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en-US" sz="1600" b="1" dirty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fr-FR" sz="1600" b="1" dirty="0">
              <a:latin typeface="Papyrus" panose="03070502060502030205" pitchFamily="66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203848" y="1700808"/>
            <a:ext cx="3024336" cy="442535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b="1" dirty="0" smtClean="0">
                <a:latin typeface="Papyrus" panose="03070502060502030205" pitchFamily="66" charset="0"/>
              </a:rPr>
              <a:t>Pièces historiques</a:t>
            </a:r>
          </a:p>
          <a:p>
            <a:pPr marL="0" indent="0" algn="ctr">
              <a:buNone/>
            </a:pPr>
            <a:r>
              <a:rPr lang="fr-FR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Henry VI Part I</a:t>
            </a:r>
          </a:p>
          <a:p>
            <a:pPr marL="0" indent="0" algn="ctr">
              <a:buNone/>
            </a:pPr>
            <a:r>
              <a:rPr lang="fr-FR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Henry </a:t>
            </a:r>
            <a:r>
              <a:rPr lang="fr-FR" sz="1600" b="1" dirty="0">
                <a:solidFill>
                  <a:srgbClr val="FF0000"/>
                </a:solidFill>
                <a:latin typeface="Papyrus" panose="03070502060502030205" pitchFamily="66" charset="0"/>
              </a:rPr>
              <a:t>VI Part </a:t>
            </a:r>
            <a:r>
              <a:rPr lang="fr-FR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II</a:t>
            </a:r>
            <a:endParaRPr lang="fr-FR" sz="1600" b="1" dirty="0">
              <a:solidFill>
                <a:srgbClr val="FF0000"/>
              </a:solidFill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fr-FR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Henry </a:t>
            </a:r>
            <a:r>
              <a:rPr lang="fr-FR" sz="1600" b="1" dirty="0">
                <a:solidFill>
                  <a:srgbClr val="FF0000"/>
                </a:solidFill>
                <a:latin typeface="Papyrus" panose="03070502060502030205" pitchFamily="66" charset="0"/>
              </a:rPr>
              <a:t>VI Part </a:t>
            </a:r>
            <a:r>
              <a:rPr lang="fr-FR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III</a:t>
            </a:r>
            <a:endParaRPr lang="fr-FR" sz="1600" b="1" dirty="0">
              <a:solidFill>
                <a:srgbClr val="FF0000"/>
              </a:solidFill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fr-FR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Richard III</a:t>
            </a:r>
          </a:p>
          <a:p>
            <a:pPr marL="0" indent="0" algn="ctr">
              <a:buNone/>
            </a:pPr>
            <a:r>
              <a:rPr lang="fr-FR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Richard II</a:t>
            </a:r>
          </a:p>
          <a:p>
            <a:pPr marL="0" indent="0" algn="ctr">
              <a:buNone/>
            </a:pPr>
            <a:r>
              <a:rPr lang="fr-FR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King John</a:t>
            </a: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Henry </a:t>
            </a:r>
            <a:r>
              <a:rPr lang="en-US" sz="1600" b="1" dirty="0">
                <a:solidFill>
                  <a:srgbClr val="FF0000"/>
                </a:solidFill>
                <a:latin typeface="Papyrus" panose="03070502060502030205" pitchFamily="66" charset="0"/>
              </a:rPr>
              <a:t>IV Part </a:t>
            </a:r>
            <a:r>
              <a:rPr lang="en-US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I</a:t>
            </a: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Henry IV Part II</a:t>
            </a: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Henry V</a:t>
            </a:r>
          </a:p>
          <a:p>
            <a:pPr marL="0" indent="0" algn="ctr">
              <a:buNone/>
            </a:pPr>
            <a:r>
              <a:rPr lang="fr-FR" sz="16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Henry VIII</a:t>
            </a:r>
            <a:endParaRPr lang="fr-FR" sz="1600" b="1" dirty="0">
              <a:solidFill>
                <a:srgbClr val="FF0000"/>
              </a:solidFill>
              <a:latin typeface="Papyrus" panose="03070502060502030205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90065" y="1700808"/>
            <a:ext cx="238639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latin typeface="Papyrus" panose="03070502060502030205" pitchFamily="66" charset="0"/>
              </a:rPr>
              <a:t>Tragédies</a:t>
            </a:r>
          </a:p>
          <a:p>
            <a:pPr algn="ctr"/>
            <a:r>
              <a:rPr lang="fr-FR" sz="1500" b="1" dirty="0" smtClean="0">
                <a:latin typeface="Papyrus" panose="03070502060502030205" pitchFamily="66" charset="0"/>
              </a:rPr>
              <a:t>Titus </a:t>
            </a:r>
            <a:r>
              <a:rPr lang="fr-FR" sz="1500" b="1" dirty="0" err="1" smtClean="0">
                <a:latin typeface="Papyrus" panose="03070502060502030205" pitchFamily="66" charset="0"/>
              </a:rPr>
              <a:t>Andronicus</a:t>
            </a:r>
            <a:endParaRPr lang="fr-FR" sz="1500" b="1" dirty="0" smtClean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Romeo and Juliet</a:t>
            </a:r>
          </a:p>
          <a:p>
            <a:pPr algn="ctr"/>
            <a:r>
              <a:rPr lang="fr-FR" sz="1500" b="1" dirty="0" smtClean="0">
                <a:latin typeface="Papyrus" panose="03070502060502030205" pitchFamily="66" charset="0"/>
              </a:rPr>
              <a:t>Julius Caesar</a:t>
            </a:r>
          </a:p>
          <a:p>
            <a:pPr algn="ctr"/>
            <a:r>
              <a:rPr lang="fr-FR" sz="1500" b="1" dirty="0" smtClean="0">
                <a:latin typeface="Papyrus" panose="03070502060502030205" pitchFamily="66" charset="0"/>
              </a:rPr>
              <a:t>Hamlet</a:t>
            </a:r>
          </a:p>
          <a:p>
            <a:pPr algn="ctr"/>
            <a:r>
              <a:rPr lang="en-US" sz="1500" b="1" dirty="0">
                <a:latin typeface="Papyrus" panose="03070502060502030205" pitchFamily="66" charset="0"/>
              </a:rPr>
              <a:t>Troilus and Cressida</a:t>
            </a: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Othello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King Lear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Macbeth</a:t>
            </a:r>
            <a:endParaRPr lang="en-US" sz="1500" b="1" dirty="0">
              <a:solidFill>
                <a:srgbClr val="FF0000"/>
              </a:solidFill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Antony </a:t>
            </a:r>
            <a:r>
              <a:rPr lang="en-US" sz="1500" b="1" dirty="0">
                <a:latin typeface="Papyrus" panose="03070502060502030205" pitchFamily="66" charset="0"/>
              </a:rPr>
              <a:t>and </a:t>
            </a:r>
            <a:r>
              <a:rPr lang="en-US" sz="1500" b="1" dirty="0" smtClean="0">
                <a:latin typeface="Papyrus" panose="03070502060502030205" pitchFamily="66" charset="0"/>
              </a:rPr>
              <a:t>Cleopatra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Coriolanus</a:t>
            </a:r>
          </a:p>
          <a:p>
            <a:pPr algn="ctr"/>
            <a:r>
              <a:rPr lang="en-US" sz="1500" b="1" dirty="0" err="1" smtClean="0">
                <a:latin typeface="Papyrus" panose="03070502060502030205" pitchFamily="66" charset="0"/>
              </a:rPr>
              <a:t>Timon</a:t>
            </a:r>
            <a:r>
              <a:rPr lang="en-US" sz="1500" b="1" dirty="0" smtClean="0">
                <a:latin typeface="Papyrus" panose="03070502060502030205" pitchFamily="66" charset="0"/>
              </a:rPr>
              <a:t> </a:t>
            </a:r>
            <a:r>
              <a:rPr lang="en-US" sz="1500" b="1" dirty="0">
                <a:latin typeface="Papyrus" panose="03070502060502030205" pitchFamily="66" charset="0"/>
              </a:rPr>
              <a:t>of </a:t>
            </a:r>
            <a:r>
              <a:rPr lang="en-US" sz="1500" b="1" dirty="0" smtClean="0">
                <a:latin typeface="Papyrus" panose="03070502060502030205" pitchFamily="66" charset="0"/>
              </a:rPr>
              <a:t>Athens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Cymb</a:t>
            </a:r>
            <a:r>
              <a:rPr lang="en-US" sz="1500" b="1" dirty="0" smtClean="0">
                <a:latin typeface="Papyrus" panose="03070502060502030205" pitchFamily="66" charset="0"/>
              </a:rPr>
              <a:t>eline</a:t>
            </a:r>
          </a:p>
          <a:p>
            <a:pPr algn="ctr"/>
            <a:endParaRPr lang="en-US" sz="1500" b="1" dirty="0">
              <a:latin typeface="Papyrus" panose="03070502060502030205" pitchFamily="66" charset="0"/>
            </a:endParaRPr>
          </a:p>
          <a:p>
            <a:pPr algn="ctr"/>
            <a:endParaRPr lang="en-US" sz="1500" b="1" dirty="0">
              <a:latin typeface="Papyrus" panose="03070502060502030205" pitchFamily="66" charset="0"/>
            </a:endParaRPr>
          </a:p>
          <a:p>
            <a:pPr algn="ctr"/>
            <a:endParaRPr lang="fr-FR" sz="14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3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scription de cette image, également commentée ci-aprè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789602" cy="61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652120" y="3068960"/>
            <a:ext cx="33843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Papyrus" panose="03070502060502030205" pitchFamily="66" charset="0"/>
              </a:rPr>
              <a:t>William Shakespeare</a:t>
            </a:r>
          </a:p>
          <a:p>
            <a:endParaRPr lang="fr-FR" b="1" dirty="0">
              <a:latin typeface="Papyrus" panose="03070502060502030205" pitchFamily="66" charset="0"/>
            </a:endParaRPr>
          </a:p>
          <a:p>
            <a:r>
              <a:rPr lang="fr-FR" b="1" dirty="0" smtClean="0">
                <a:latin typeface="Papyrus" panose="03070502060502030205" pitchFamily="66" charset="0"/>
              </a:rPr>
              <a:t>26 avril 1564 – 23 avril 1616</a:t>
            </a:r>
          </a:p>
          <a:p>
            <a:endParaRPr lang="fr-FR" b="1" dirty="0">
              <a:latin typeface="Papyrus" panose="03070502060502030205" pitchFamily="66" charset="0"/>
            </a:endParaRPr>
          </a:p>
          <a:p>
            <a:endParaRPr lang="fr-FR" b="1" dirty="0" smtClean="0">
              <a:latin typeface="Papyrus" panose="03070502060502030205" pitchFamily="66" charset="0"/>
            </a:endParaRPr>
          </a:p>
          <a:p>
            <a:endParaRPr lang="fr-FR" b="1" dirty="0">
              <a:latin typeface="Papyrus" panose="03070502060502030205" pitchFamily="66" charset="0"/>
            </a:endParaRPr>
          </a:p>
          <a:p>
            <a:r>
              <a:rPr lang="fr-FR" sz="1600" b="1" dirty="0" smtClean="0">
                <a:latin typeface="Papyrus" panose="03070502060502030205" pitchFamily="66" charset="0"/>
              </a:rPr>
              <a:t>Portrait « Chandos » 1610</a:t>
            </a:r>
            <a:endParaRPr lang="fr-FR" sz="16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2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Œuvres dramatiques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2952328" cy="445395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b="1" dirty="0" smtClean="0">
                <a:latin typeface="Papyrus" panose="03070502060502030205" pitchFamily="66" charset="0"/>
              </a:rPr>
              <a:t>Comédies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Comedy of </a:t>
            </a:r>
            <a:r>
              <a:rPr lang="en-US" sz="1600" b="1" dirty="0" smtClean="0">
                <a:latin typeface="Papyrus" panose="03070502060502030205" pitchFamily="66" charset="0"/>
              </a:rPr>
              <a:t>Errors</a:t>
            </a: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The </a:t>
            </a:r>
            <a:r>
              <a:rPr lang="en-US" sz="1600" b="1" dirty="0">
                <a:solidFill>
                  <a:srgbClr val="00B050"/>
                </a:solidFill>
                <a:latin typeface="Papyrus" panose="03070502060502030205" pitchFamily="66" charset="0"/>
              </a:rPr>
              <a:t>Taming of the </a:t>
            </a:r>
            <a:r>
              <a:rPr lang="en-US" sz="16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Shrew </a:t>
            </a:r>
            <a:endParaRPr lang="en-US" sz="1600" b="1" dirty="0">
              <a:solidFill>
                <a:srgbClr val="00B050"/>
              </a:solidFill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The </a:t>
            </a:r>
            <a:r>
              <a:rPr lang="en-US" sz="1600" b="1" dirty="0">
                <a:solidFill>
                  <a:srgbClr val="00B050"/>
                </a:solidFill>
                <a:latin typeface="Papyrus" panose="03070502060502030205" pitchFamily="66" charset="0"/>
              </a:rPr>
              <a:t>Two Gentlemen of </a:t>
            </a:r>
            <a:r>
              <a:rPr lang="en-US" sz="16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Verona</a:t>
            </a:r>
            <a:endParaRPr lang="en-US" sz="1600" b="1" dirty="0">
              <a:solidFill>
                <a:srgbClr val="00B050"/>
              </a:solidFill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Love’s </a:t>
            </a:r>
            <a:r>
              <a:rPr lang="en-US" sz="1600" b="1" dirty="0" err="1">
                <a:latin typeface="Papyrus" panose="03070502060502030205" pitchFamily="66" charset="0"/>
              </a:rPr>
              <a:t>Labour’s</a:t>
            </a:r>
            <a:r>
              <a:rPr lang="en-US" sz="1600" b="1" dirty="0">
                <a:latin typeface="Papyrus" panose="03070502060502030205" pitchFamily="66" charset="0"/>
              </a:rPr>
              <a:t> </a:t>
            </a:r>
            <a:r>
              <a:rPr lang="en-US" sz="1600" b="1" dirty="0" smtClean="0">
                <a:latin typeface="Papyrus" panose="03070502060502030205" pitchFamily="66" charset="0"/>
              </a:rPr>
              <a:t>Lost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A </a:t>
            </a:r>
            <a:r>
              <a:rPr lang="en-US" sz="1600" b="1" dirty="0">
                <a:latin typeface="Papyrus" panose="03070502060502030205" pitchFamily="66" charset="0"/>
              </a:rPr>
              <a:t>Midsummer Night’s </a:t>
            </a:r>
            <a:r>
              <a:rPr lang="en-US" sz="1600" b="1" dirty="0" smtClean="0">
                <a:latin typeface="Papyrus" panose="03070502060502030205" pitchFamily="66" charset="0"/>
              </a:rPr>
              <a:t>Dream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00B050"/>
                </a:solidFill>
                <a:latin typeface="Papyrus" panose="03070502060502030205" pitchFamily="66" charset="0"/>
              </a:rPr>
              <a:t>The Merchant of Venice</a:t>
            </a: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Much </a:t>
            </a:r>
            <a:r>
              <a:rPr lang="en-US" sz="1600" b="1" dirty="0">
                <a:solidFill>
                  <a:srgbClr val="00B050"/>
                </a:solidFill>
                <a:latin typeface="Papyrus" panose="03070502060502030205" pitchFamily="66" charset="0"/>
              </a:rPr>
              <a:t>Ado About </a:t>
            </a:r>
            <a:r>
              <a:rPr lang="en-US" sz="16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Nothing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As You Like It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Twelfth Night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Merry Wives of </a:t>
            </a:r>
            <a:r>
              <a:rPr lang="en-US" sz="1600" b="1" dirty="0" smtClean="0">
                <a:latin typeface="Papyrus" panose="03070502060502030205" pitchFamily="66" charset="0"/>
              </a:rPr>
              <a:t>Windsor</a:t>
            </a:r>
            <a:endParaRPr lang="en-US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solidFill>
                  <a:schemeClr val="accent1"/>
                </a:solidFill>
                <a:latin typeface="Papyrus" panose="03070502060502030205" pitchFamily="66" charset="0"/>
              </a:rPr>
              <a:t>All’s </a:t>
            </a:r>
            <a:r>
              <a:rPr lang="en-US" sz="1600" b="1" dirty="0">
                <a:solidFill>
                  <a:schemeClr val="accent1"/>
                </a:solidFill>
                <a:latin typeface="Papyrus" panose="03070502060502030205" pitchFamily="66" charset="0"/>
              </a:rPr>
              <a:t>Well That </a:t>
            </a:r>
            <a:r>
              <a:rPr lang="en-US" sz="1600" b="1" dirty="0">
                <a:solidFill>
                  <a:srgbClr val="00B050"/>
                </a:solidFill>
                <a:latin typeface="Papyrus" panose="03070502060502030205" pitchFamily="66" charset="0"/>
              </a:rPr>
              <a:t>Ends </a:t>
            </a:r>
            <a:r>
              <a:rPr lang="en-US" sz="16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Well</a:t>
            </a:r>
          </a:p>
          <a:p>
            <a:pPr marL="0" indent="0" algn="ctr">
              <a:buNone/>
            </a:pPr>
            <a:r>
              <a:rPr lang="en-US" sz="1600" b="1" dirty="0">
                <a:latin typeface="Papyrus" panose="03070502060502030205" pitchFamily="66" charset="0"/>
              </a:rPr>
              <a:t>Measure for Measure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Pericles</a:t>
            </a:r>
            <a:endParaRPr lang="en-US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The </a:t>
            </a:r>
            <a:r>
              <a:rPr lang="en-US" sz="1600" b="1" dirty="0">
                <a:solidFill>
                  <a:srgbClr val="00B050"/>
                </a:solidFill>
                <a:latin typeface="Papyrus" panose="03070502060502030205" pitchFamily="66" charset="0"/>
              </a:rPr>
              <a:t>Winter’s </a:t>
            </a:r>
            <a:r>
              <a:rPr lang="en-US" sz="16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Tale</a:t>
            </a: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The Tempest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The </a:t>
            </a:r>
            <a:r>
              <a:rPr lang="en-US" sz="1600" b="1" dirty="0">
                <a:latin typeface="Papyrus" panose="03070502060502030205" pitchFamily="66" charset="0"/>
              </a:rPr>
              <a:t>Two Noble </a:t>
            </a:r>
            <a:r>
              <a:rPr lang="en-US" sz="1600" b="1" dirty="0" smtClean="0">
                <a:latin typeface="Papyrus" panose="03070502060502030205" pitchFamily="66" charset="0"/>
              </a:rPr>
              <a:t>Kinsmen</a:t>
            </a:r>
          </a:p>
          <a:p>
            <a:pPr marL="0" indent="0" algn="ctr">
              <a:buNone/>
            </a:pPr>
            <a:endParaRPr lang="en-US" sz="1600" b="1" dirty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en-US" sz="1600" b="1" dirty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fr-FR" sz="1600" b="1" dirty="0">
              <a:latin typeface="Papyrus" panose="03070502060502030205" pitchFamily="66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203848" y="1700809"/>
            <a:ext cx="3024336" cy="44653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b="1" dirty="0" smtClean="0">
                <a:latin typeface="Papyrus" panose="03070502060502030205" pitchFamily="66" charset="0"/>
              </a:rPr>
              <a:t>Pièces historiques</a:t>
            </a: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Henry VI Part I</a:t>
            </a: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Henry </a:t>
            </a:r>
            <a:r>
              <a:rPr lang="fr-FR" sz="1600" b="1" dirty="0">
                <a:latin typeface="Papyrus" panose="03070502060502030205" pitchFamily="66" charset="0"/>
              </a:rPr>
              <a:t>VI Part </a:t>
            </a:r>
            <a:r>
              <a:rPr lang="fr-FR" sz="1600" b="1" dirty="0" smtClean="0">
                <a:latin typeface="Papyrus" panose="03070502060502030205" pitchFamily="66" charset="0"/>
              </a:rPr>
              <a:t>II</a:t>
            </a:r>
            <a:endParaRPr lang="fr-FR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Henry </a:t>
            </a:r>
            <a:r>
              <a:rPr lang="fr-FR" sz="1600" b="1" dirty="0">
                <a:latin typeface="Papyrus" panose="03070502060502030205" pitchFamily="66" charset="0"/>
              </a:rPr>
              <a:t>VI Part </a:t>
            </a:r>
            <a:r>
              <a:rPr lang="fr-FR" sz="1600" b="1" dirty="0" smtClean="0">
                <a:latin typeface="Papyrus" panose="03070502060502030205" pitchFamily="66" charset="0"/>
              </a:rPr>
              <a:t>III</a:t>
            </a:r>
            <a:endParaRPr lang="fr-FR" sz="1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Richard III</a:t>
            </a: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Richard II</a:t>
            </a: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King John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Henry </a:t>
            </a:r>
            <a:r>
              <a:rPr lang="en-US" sz="1600" b="1" dirty="0">
                <a:latin typeface="Papyrus" panose="03070502060502030205" pitchFamily="66" charset="0"/>
              </a:rPr>
              <a:t>IV Part </a:t>
            </a:r>
            <a:r>
              <a:rPr lang="en-US" sz="1600" b="1" dirty="0" smtClean="0">
                <a:latin typeface="Papyrus" panose="03070502060502030205" pitchFamily="66" charset="0"/>
              </a:rPr>
              <a:t>I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Henry IV Part II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Papyrus" panose="03070502060502030205" pitchFamily="66" charset="0"/>
              </a:rPr>
              <a:t>Henry V</a:t>
            </a:r>
          </a:p>
          <a:p>
            <a:pPr marL="0" indent="0" algn="ctr">
              <a:buNone/>
            </a:pPr>
            <a:r>
              <a:rPr lang="fr-FR" sz="1600" b="1" dirty="0" smtClean="0">
                <a:latin typeface="Papyrus" panose="03070502060502030205" pitchFamily="66" charset="0"/>
              </a:rPr>
              <a:t>Henry VIII</a:t>
            </a:r>
            <a:endParaRPr lang="fr-FR" sz="1600" b="1" dirty="0">
              <a:latin typeface="Papyrus" panose="03070502060502030205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90065" y="1700808"/>
            <a:ext cx="238639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Tragédies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Titus </a:t>
            </a:r>
            <a:r>
              <a:rPr lang="fr-FR" sz="1500" b="1" dirty="0" err="1" smtClean="0">
                <a:solidFill>
                  <a:srgbClr val="00B050"/>
                </a:solidFill>
                <a:latin typeface="Papyrus" panose="03070502060502030205" pitchFamily="66" charset="0"/>
              </a:rPr>
              <a:t>Andronicus</a:t>
            </a:r>
            <a:endParaRPr lang="fr-FR" sz="1500" b="1" dirty="0" smtClean="0">
              <a:solidFill>
                <a:srgbClr val="00B050"/>
              </a:solidFill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Romeo and Juliet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Julius Caesar</a:t>
            </a:r>
          </a:p>
          <a:p>
            <a:pPr algn="ctr"/>
            <a:r>
              <a:rPr lang="fr-FR" sz="1500" b="1" dirty="0" smtClean="0">
                <a:latin typeface="Papyrus" panose="03070502060502030205" pitchFamily="66" charset="0"/>
              </a:rPr>
              <a:t>Hamlet</a:t>
            </a:r>
          </a:p>
          <a:p>
            <a:pPr algn="ctr"/>
            <a:r>
              <a:rPr lang="en-US" sz="1500" b="1" dirty="0">
                <a:latin typeface="Papyrus" panose="03070502060502030205" pitchFamily="66" charset="0"/>
              </a:rPr>
              <a:t>Troilus and Cressida</a:t>
            </a:r>
          </a:p>
          <a:p>
            <a:pPr algn="ctr"/>
            <a:r>
              <a:rPr lang="en-US" sz="15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Othello</a:t>
            </a:r>
            <a:endParaRPr lang="en-US" sz="1500" b="1" dirty="0">
              <a:solidFill>
                <a:srgbClr val="00B050"/>
              </a:solidFill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King Lear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latin typeface="Papyrus" panose="03070502060502030205" pitchFamily="66" charset="0"/>
              </a:rPr>
              <a:t>Macbeth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Antony </a:t>
            </a:r>
            <a:r>
              <a:rPr lang="en-US" sz="1500" b="1" dirty="0">
                <a:solidFill>
                  <a:srgbClr val="00B050"/>
                </a:solidFill>
                <a:latin typeface="Papyrus" panose="03070502060502030205" pitchFamily="66" charset="0"/>
              </a:rPr>
              <a:t>and </a:t>
            </a:r>
            <a:r>
              <a:rPr lang="en-US" sz="15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Cleopatra</a:t>
            </a:r>
            <a:endParaRPr lang="en-US" sz="1500" b="1" dirty="0">
              <a:solidFill>
                <a:srgbClr val="00B050"/>
              </a:solidFill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Coriolanus</a:t>
            </a:r>
          </a:p>
          <a:p>
            <a:pPr algn="ctr"/>
            <a:r>
              <a:rPr lang="en-US" sz="1500" b="1" dirty="0" err="1" smtClean="0">
                <a:latin typeface="Papyrus" panose="03070502060502030205" pitchFamily="66" charset="0"/>
              </a:rPr>
              <a:t>Timon</a:t>
            </a:r>
            <a:r>
              <a:rPr lang="en-US" sz="1500" b="1" dirty="0" smtClean="0">
                <a:latin typeface="Papyrus" panose="03070502060502030205" pitchFamily="66" charset="0"/>
              </a:rPr>
              <a:t> </a:t>
            </a:r>
            <a:r>
              <a:rPr lang="en-US" sz="1500" b="1" dirty="0">
                <a:latin typeface="Papyrus" panose="03070502060502030205" pitchFamily="66" charset="0"/>
              </a:rPr>
              <a:t>of </a:t>
            </a:r>
            <a:r>
              <a:rPr lang="en-US" sz="1500" b="1" dirty="0" smtClean="0">
                <a:latin typeface="Papyrus" panose="03070502060502030205" pitchFamily="66" charset="0"/>
              </a:rPr>
              <a:t>Athens</a:t>
            </a:r>
            <a:endParaRPr lang="en-US" sz="1500" b="1" dirty="0">
              <a:latin typeface="Papyrus" panose="03070502060502030205" pitchFamily="66" charset="0"/>
            </a:endParaRPr>
          </a:p>
          <a:p>
            <a:pPr algn="ctr"/>
            <a:r>
              <a:rPr lang="en-US" sz="1500" b="1" dirty="0" smtClean="0">
                <a:solidFill>
                  <a:schemeClr val="accent2"/>
                </a:solidFill>
                <a:latin typeface="Papyrus" panose="03070502060502030205" pitchFamily="66" charset="0"/>
              </a:rPr>
              <a:t>Cymb</a:t>
            </a:r>
            <a:r>
              <a:rPr lang="en-US" sz="15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eline</a:t>
            </a:r>
          </a:p>
          <a:p>
            <a:pPr algn="ctr"/>
            <a:endParaRPr lang="en-US" sz="1500" b="1" dirty="0">
              <a:latin typeface="Papyrus" panose="03070502060502030205" pitchFamily="66" charset="0"/>
            </a:endParaRPr>
          </a:p>
          <a:p>
            <a:endParaRPr lang="en-US" sz="1500" b="1" dirty="0">
              <a:latin typeface="Papyrus" panose="03070502060502030205" pitchFamily="66" charset="0"/>
            </a:endParaRPr>
          </a:p>
          <a:p>
            <a:endParaRPr lang="fr-FR" sz="14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6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Où ça, en Italie???</a:t>
            </a:r>
            <a:endParaRPr lang="fr-FR" b="1" dirty="0">
              <a:solidFill>
                <a:srgbClr val="00B050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1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’image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3706"/>
            <a:ext cx="4504838" cy="616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88024" y="548680"/>
            <a:ext cx="44307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Les deux gentilshommes de Vérone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Le Marchand  de Venise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Othello         (Venise et Chypre)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Roméo et Juliette        (Vérone)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La Mégère apprivoisée       (Padoue)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Tout est bien qui finit bien      (Florence)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Jules César    (Rome)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Coriolan      (Rome, Antium, </a:t>
            </a:r>
            <a:r>
              <a:rPr lang="fr-FR" b="1" dirty="0" err="1" smtClean="0">
                <a:latin typeface="Papyrus" panose="03070502060502030205" pitchFamily="66" charset="0"/>
              </a:rPr>
              <a:t>Corioli</a:t>
            </a:r>
            <a:r>
              <a:rPr lang="fr-FR" b="1" dirty="0" smtClean="0">
                <a:latin typeface="Papyrus" panose="03070502060502030205" pitchFamily="66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Titus </a:t>
            </a:r>
            <a:r>
              <a:rPr lang="fr-FR" b="1" dirty="0" err="1" smtClean="0">
                <a:latin typeface="Papyrus" panose="03070502060502030205" pitchFamily="66" charset="0"/>
              </a:rPr>
              <a:t>Andronicus</a:t>
            </a:r>
            <a:r>
              <a:rPr lang="fr-FR" b="1" dirty="0" smtClean="0">
                <a:latin typeface="Papyrus" panose="03070502060502030205" pitchFamily="66" charset="0"/>
              </a:rPr>
              <a:t>      (Rome)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Antoine et </a:t>
            </a:r>
            <a:r>
              <a:rPr lang="fr-FR" b="1" dirty="0" err="1" smtClean="0">
                <a:latin typeface="Papyrus" panose="03070502060502030205" pitchFamily="66" charset="0"/>
              </a:rPr>
              <a:t>Cleopatre</a:t>
            </a:r>
            <a:r>
              <a:rPr lang="fr-FR" b="1" dirty="0" smtClean="0">
                <a:latin typeface="Papyrus" panose="03070502060502030205" pitchFamily="66" charset="0"/>
              </a:rPr>
              <a:t>     (Rome, Messine)</a:t>
            </a:r>
          </a:p>
          <a:p>
            <a:pPr>
              <a:lnSpc>
                <a:spcPct val="150000"/>
              </a:lnSpc>
            </a:pPr>
            <a:r>
              <a:rPr lang="fr-FR" b="1" dirty="0" err="1" smtClean="0">
                <a:latin typeface="Papyrus" panose="03070502060502030205" pitchFamily="66" charset="0"/>
              </a:rPr>
              <a:t>Cymbeline</a:t>
            </a:r>
            <a:r>
              <a:rPr lang="fr-FR" b="1" dirty="0" smtClean="0">
                <a:latin typeface="Papyrus" panose="03070502060502030205" pitchFamily="66" charset="0"/>
              </a:rPr>
              <a:t>       (Rome)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La Tempête     (Naples, Stromboli)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Le Conte d’hiver      (Sicile)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latin typeface="Papyrus" panose="03070502060502030205" pitchFamily="66" charset="0"/>
              </a:rPr>
              <a:t>Beaucoup de bruit pour rien     (Messine)</a:t>
            </a:r>
          </a:p>
          <a:p>
            <a:endParaRPr lang="fr-FR" b="1" dirty="0" smtClean="0">
              <a:latin typeface="Papyrus" panose="03070502060502030205" pitchFamily="66" charset="0"/>
            </a:endParaRP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06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pinimg.com/originals/74/95/ee/7495ee35c9f38a9c85157a0f745b8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39"/>
            <a:ext cx="7200800" cy="563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491880" y="5949280"/>
            <a:ext cx="1626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latin typeface="Papyrus" panose="03070502060502030205" pitchFamily="66" charset="0"/>
              </a:rPr>
              <a:t>Verona</a:t>
            </a:r>
            <a:endParaRPr lang="fr-FR" sz="2800" b="1" dirty="0" smtClean="0">
              <a:latin typeface="Papyrus" panose="03070502060502030205" pitchFamily="66" charset="0"/>
            </a:endParaRPr>
          </a:p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1600</a:t>
            </a:r>
            <a:endParaRPr lang="fr-FR" sz="28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8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/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it-IT" b="1" dirty="0">
                <a:latin typeface="Papyrus" panose="03070502060502030205" pitchFamily="66" charset="0"/>
              </a:rPr>
              <a:t>I due gentiluomini di Verona</a:t>
            </a:r>
            <a:r>
              <a:rPr lang="fr-FR" b="1" dirty="0" smtClean="0">
                <a:latin typeface="Papyrus" panose="03070502060502030205" pitchFamily="66" charset="0"/>
              </a:rPr>
              <a:t/>
            </a:r>
            <a:br>
              <a:rPr lang="fr-FR" b="1" dirty="0" smtClean="0">
                <a:latin typeface="Papyrus" panose="03070502060502030205" pitchFamily="66" charset="0"/>
              </a:rPr>
            </a:b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5616" y="2420888"/>
            <a:ext cx="7571184" cy="4248472"/>
          </a:xfrm>
        </p:spPr>
        <p:txBody>
          <a:bodyPr>
            <a:norm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Une délicieuse comédie féministe et  brouillonne d’un jeune auteur de 29 ans</a:t>
            </a:r>
          </a:p>
          <a:p>
            <a:endParaRPr lang="fr-FR" b="1" dirty="0" smtClean="0">
              <a:latin typeface="Papyrus" panose="03070502060502030205" pitchFamily="66" charset="0"/>
            </a:endParaRPr>
          </a:p>
          <a:p>
            <a:r>
              <a:rPr lang="fr-FR" b="1" dirty="0" smtClean="0">
                <a:latin typeface="Papyrus" panose="03070502060502030205" pitchFamily="66" charset="0"/>
              </a:rPr>
              <a:t>Source principale: « Diana </a:t>
            </a:r>
            <a:r>
              <a:rPr lang="fr-FR" b="1" dirty="0" err="1" smtClean="0">
                <a:latin typeface="Papyrus" panose="03070502060502030205" pitchFamily="66" charset="0"/>
              </a:rPr>
              <a:t>enamorada</a:t>
            </a:r>
            <a:r>
              <a:rPr lang="fr-FR" b="1" dirty="0" smtClean="0">
                <a:latin typeface="Papyrus" panose="03070502060502030205" pitchFamily="66" charset="0"/>
              </a:rPr>
              <a:t> », un texte espagnol (emprunts à L’Arétin)</a:t>
            </a:r>
          </a:p>
        </p:txBody>
      </p:sp>
    </p:spTree>
    <p:extLst>
      <p:ext uri="{BB962C8B-B14F-4D97-AF65-F5344CB8AC3E}">
        <p14:creationId xmlns:p14="http://schemas.microsoft.com/office/powerpoint/2010/main" val="23901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ficher l’image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88640"/>
            <a:ext cx="6334741" cy="51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702166" y="5661248"/>
            <a:ext cx="127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Milano</a:t>
            </a:r>
          </a:p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1600</a:t>
            </a:r>
            <a:endParaRPr lang="fr-FR" sz="28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9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Violences urbaines à Vérone</a:t>
            </a:r>
            <a:r>
              <a:rPr lang="fr-FR" b="1" dirty="0">
                <a:latin typeface="Papyrus" panose="03070502060502030205" pitchFamily="66" charset="0"/>
              </a:rPr>
              <a:t/>
            </a:r>
            <a:br>
              <a:rPr lang="fr-FR" b="1" dirty="0">
                <a:latin typeface="Papyrus" panose="03070502060502030205" pitchFamily="66" charset="0"/>
              </a:rPr>
            </a:b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4" name="Picture 2" descr="https://i.pinimg.com/originals/74/95/ee/7495ee35c9f38a9c85157a0f745b8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38836"/>
            <a:ext cx="6632362" cy="518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2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Violences urbaines à Vérone</a:t>
            </a:r>
            <a:r>
              <a:rPr lang="fr-FR" b="1" dirty="0">
                <a:latin typeface="Papyrus" panose="03070502060502030205" pitchFamily="66" charset="0"/>
              </a:rPr>
              <a:t/>
            </a:r>
            <a:br>
              <a:rPr lang="fr-FR" b="1" dirty="0">
                <a:latin typeface="Papyrus" panose="03070502060502030205" pitchFamily="66" charset="0"/>
              </a:rPr>
            </a:br>
            <a:r>
              <a:rPr lang="fr-FR" b="1" dirty="0">
                <a:latin typeface="Papyrus" panose="03070502060502030205" pitchFamily="66" charset="0"/>
              </a:rPr>
              <a:t>Romeo e </a:t>
            </a:r>
            <a:r>
              <a:rPr lang="fr-FR" b="1" dirty="0" err="1">
                <a:latin typeface="Papyrus" panose="03070502060502030205" pitchFamily="66" charset="0"/>
              </a:rPr>
              <a:t>Giulietta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3212976"/>
            <a:ext cx="7355160" cy="2913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Inspiré de Luigi da Porto </a:t>
            </a:r>
          </a:p>
          <a:p>
            <a:pPr marL="0" indent="0">
              <a:buNone/>
            </a:pPr>
            <a:r>
              <a:rPr lang="fr-FR" b="1" dirty="0">
                <a:latin typeface="Papyrus" panose="03070502060502030205" pitchFamily="66" charset="0"/>
              </a:rPr>
              <a:t> </a:t>
            </a:r>
            <a:r>
              <a:rPr lang="fr-FR" b="1" dirty="0" smtClean="0">
                <a:latin typeface="Papyrus" panose="03070502060502030205" pitchFamily="66" charset="0"/>
              </a:rPr>
              <a:t>    « </a:t>
            </a:r>
            <a:r>
              <a:rPr lang="fr-FR" b="1" dirty="0" err="1" smtClean="0">
                <a:latin typeface="Papyrus" panose="03070502060502030205" pitchFamily="66" charset="0"/>
              </a:rPr>
              <a:t>Istoria</a:t>
            </a:r>
            <a:r>
              <a:rPr lang="fr-FR" b="1" dirty="0" smtClean="0">
                <a:latin typeface="Papyrus" panose="03070502060502030205" pitchFamily="66" charset="0"/>
              </a:rPr>
              <a:t> di due </a:t>
            </a:r>
            <a:r>
              <a:rPr lang="fr-FR" b="1" dirty="0" err="1" smtClean="0">
                <a:latin typeface="Papyrus" panose="03070502060502030205" pitchFamily="66" charset="0"/>
              </a:rPr>
              <a:t>nobili</a:t>
            </a:r>
            <a:r>
              <a:rPr lang="fr-FR" b="1" dirty="0" smtClean="0">
                <a:latin typeface="Papyrus" panose="03070502060502030205" pitchFamily="66" charset="0"/>
              </a:rPr>
              <a:t> </a:t>
            </a:r>
            <a:r>
              <a:rPr lang="fr-FR" b="1" dirty="0" err="1" smtClean="0">
                <a:latin typeface="Papyrus" panose="03070502060502030205" pitchFamily="66" charset="0"/>
              </a:rPr>
              <a:t>amanti</a:t>
            </a:r>
            <a:r>
              <a:rPr lang="fr-FR" b="1" dirty="0" smtClean="0">
                <a:latin typeface="Papyrus" panose="03070502060502030205" pitchFamily="66" charset="0"/>
              </a:rPr>
              <a:t> » (1530)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’image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79"/>
            <a:ext cx="5597525" cy="5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300193" y="2852936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Le balcon de Juliette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1936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’image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52737"/>
            <a:ext cx="7324311" cy="549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7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>
            <a:normAutofit fontScale="90000"/>
          </a:bodyPr>
          <a:lstStyle/>
          <a:p>
            <a:pPr marL="0" indent="0"/>
            <a:r>
              <a:rPr lang="fr-FR" sz="4800" b="1" dirty="0" smtClean="0">
                <a:latin typeface="Papyrus" panose="03070502060502030205" pitchFamily="66" charset="0"/>
              </a:rPr>
              <a:t/>
            </a:r>
            <a:br>
              <a:rPr lang="fr-FR" sz="4800" b="1" dirty="0" smtClean="0">
                <a:latin typeface="Papyrus" panose="03070502060502030205" pitchFamily="66" charset="0"/>
              </a:rPr>
            </a:br>
            <a:r>
              <a:rPr lang="fr-FR" sz="6000" b="1" dirty="0" smtClean="0">
                <a:latin typeface="Papyrus" panose="03070502060502030205" pitchFamily="66" charset="0"/>
              </a:rPr>
              <a:t>Les </a:t>
            </a:r>
            <a:r>
              <a:rPr lang="fr-FR" sz="6000" b="1" dirty="0">
                <a:latin typeface="Papyrus" panose="03070502060502030205" pitchFamily="66" charset="0"/>
              </a:rPr>
              <a:t>années </a:t>
            </a:r>
            <a:r>
              <a:rPr lang="fr-FR" sz="6000" b="1" dirty="0" smtClean="0">
                <a:latin typeface="Papyrus" panose="03070502060502030205" pitchFamily="66" charset="0"/>
              </a:rPr>
              <a:t>de formation</a:t>
            </a:r>
            <a:r>
              <a:rPr lang="fr-FR" sz="5300" b="1" dirty="0">
                <a:latin typeface="Papyrus" panose="03070502060502030205" pitchFamily="66" charset="0"/>
              </a:rPr>
              <a:t/>
            </a:r>
            <a:br>
              <a:rPr lang="fr-FR" sz="5300" b="1" dirty="0">
                <a:latin typeface="Papyrus" panose="03070502060502030205" pitchFamily="66" charset="0"/>
              </a:rPr>
            </a:br>
            <a:r>
              <a:rPr lang="fr-FR" sz="4800" b="1" dirty="0">
                <a:latin typeface="Papyrus" panose="03070502060502030205" pitchFamily="66" charset="0"/>
              </a:rPr>
              <a:t> </a:t>
            </a:r>
            <a:r>
              <a:rPr lang="fr-FR" sz="4800" b="1" dirty="0" smtClean="0">
                <a:latin typeface="Papyrus" panose="03070502060502030205" pitchFamily="66" charset="0"/>
              </a:rPr>
              <a:t/>
            </a:r>
            <a:br>
              <a:rPr lang="fr-FR" sz="4800" b="1" dirty="0" smtClean="0">
                <a:latin typeface="Papyrus" panose="03070502060502030205" pitchFamily="66" charset="0"/>
              </a:rPr>
            </a:br>
            <a:r>
              <a:rPr lang="fr-FR" sz="4800" b="1" dirty="0">
                <a:latin typeface="Papyrus" panose="03070502060502030205" pitchFamily="66" charset="0"/>
              </a:rPr>
              <a:t/>
            </a:r>
            <a:br>
              <a:rPr lang="fr-FR" sz="4800" b="1" dirty="0">
                <a:latin typeface="Papyrus" panose="03070502060502030205" pitchFamily="66" charset="0"/>
              </a:rPr>
            </a:br>
            <a:r>
              <a:rPr lang="fr-FR" b="1" dirty="0" err="1">
                <a:latin typeface="Papyrus" panose="03070502060502030205" pitchFamily="66" charset="0"/>
              </a:rPr>
              <a:t>Grammar</a:t>
            </a:r>
            <a:r>
              <a:rPr lang="fr-FR" b="1" dirty="0">
                <a:latin typeface="Papyrus" panose="03070502060502030205" pitchFamily="66" charset="0"/>
              </a:rPr>
              <a:t> </a:t>
            </a:r>
            <a:r>
              <a:rPr lang="fr-FR" b="1" dirty="0" err="1">
                <a:latin typeface="Papyrus" panose="03070502060502030205" pitchFamily="66" charset="0"/>
              </a:rPr>
              <a:t>School</a:t>
            </a:r>
            <a:r>
              <a:rPr lang="fr-FR" b="1" dirty="0">
                <a:latin typeface="Papyrus" panose="03070502060502030205" pitchFamily="66" charset="0"/>
              </a:rPr>
              <a:t> </a:t>
            </a:r>
            <a:r>
              <a:rPr lang="fr-FR" b="1" dirty="0" smtClean="0">
                <a:latin typeface="Papyrus" panose="03070502060502030205" pitchFamily="66" charset="0"/>
              </a:rPr>
              <a:t/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b="1" dirty="0">
                <a:latin typeface="Papyrus" panose="03070502060502030205" pitchFamily="66" charset="0"/>
              </a:rPr>
              <a:t/>
            </a:r>
            <a:br>
              <a:rPr lang="fr-FR" b="1" dirty="0">
                <a:latin typeface="Papyrus" panose="03070502060502030205" pitchFamily="66" charset="0"/>
              </a:rPr>
            </a:br>
            <a:r>
              <a:rPr lang="fr-FR" b="1" dirty="0">
                <a:latin typeface="Papyrus" panose="03070502060502030205" pitchFamily="66" charset="0"/>
              </a:rPr>
              <a:t>Et </a:t>
            </a:r>
            <a:r>
              <a:rPr lang="fr-FR" b="1" dirty="0" smtClean="0">
                <a:latin typeface="Papyrus" panose="03070502060502030205" pitchFamily="66" charset="0"/>
              </a:rPr>
              <a:t/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b="1" dirty="0">
                <a:latin typeface="Papyrus" panose="03070502060502030205" pitchFamily="66" charset="0"/>
              </a:rPr>
              <a:t/>
            </a:r>
            <a:br>
              <a:rPr lang="fr-FR" b="1" dirty="0">
                <a:latin typeface="Papyrus" panose="03070502060502030205" pitchFamily="66" charset="0"/>
              </a:rPr>
            </a:br>
            <a:r>
              <a:rPr lang="fr-FR" b="1" dirty="0">
                <a:latin typeface="Papyrus" panose="03070502060502030205" pitchFamily="66" charset="0"/>
              </a:rPr>
              <a:t>Culture latine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5929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800" b="1" dirty="0" smtClean="0">
                <a:latin typeface="Papyrus" panose="03070502060502030205" pitchFamily="66" charset="0"/>
              </a:rPr>
              <a:t>Violences conjugales à Padoue</a:t>
            </a:r>
            <a:r>
              <a:rPr lang="fr-FR" sz="4800" b="1" dirty="0">
                <a:latin typeface="Papyrus" panose="03070502060502030205" pitchFamily="66" charset="0"/>
              </a:rPr>
              <a:t/>
            </a:r>
            <a:br>
              <a:rPr lang="fr-FR" sz="4800" b="1" dirty="0">
                <a:latin typeface="Papyrus" panose="03070502060502030205" pitchFamily="66" charset="0"/>
              </a:rPr>
            </a:br>
            <a:r>
              <a:rPr lang="fr-FR" sz="5300" b="1" dirty="0">
                <a:latin typeface="Papyrus" panose="03070502060502030205" pitchFamily="66" charset="0"/>
              </a:rPr>
              <a:t>La </a:t>
            </a:r>
            <a:r>
              <a:rPr lang="fr-FR" sz="5300" b="1" dirty="0" err="1">
                <a:latin typeface="Papyrus" panose="03070502060502030205" pitchFamily="66" charset="0"/>
              </a:rPr>
              <a:t>bisbetica</a:t>
            </a:r>
            <a:r>
              <a:rPr lang="fr-FR" sz="5300" b="1" dirty="0">
                <a:latin typeface="Papyrus" panose="03070502060502030205" pitchFamily="66" charset="0"/>
              </a:rPr>
              <a:t> </a:t>
            </a:r>
            <a:r>
              <a:rPr lang="fr-FR" sz="5300" b="1" dirty="0" err="1">
                <a:latin typeface="Papyrus" panose="03070502060502030205" pitchFamily="66" charset="0"/>
              </a:rPr>
              <a:t>domata</a:t>
            </a:r>
            <a:endParaRPr lang="fr-FR" sz="5300" b="1" dirty="0">
              <a:latin typeface="Papyrus" panose="03070502060502030205" pitchFamily="66" charset="0"/>
            </a:endParaRPr>
          </a:p>
        </p:txBody>
      </p:sp>
      <p:pic>
        <p:nvPicPr>
          <p:cNvPr id="4" name="Picture 2" descr="Afficher l’image sour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37688"/>
            <a:ext cx="6696744" cy="51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bl.uk/britishlibrary/%7E/media/bl/global/dl%20shakespeare/shakespeare%20collection%20items/bridgeman-carpaccios-miracle-of-221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49" y="332656"/>
            <a:ext cx="6489661" cy="57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27584" y="6381328"/>
            <a:ext cx="737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Carpaccio: Le Miracle de la Relique de la Vraie Croix sur le Rialto, 1494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15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Il </a:t>
            </a:r>
            <a:r>
              <a:rPr lang="fr-FR" b="1" dirty="0" err="1">
                <a:latin typeface="Papyrus" panose="03070502060502030205" pitchFamily="66" charset="0"/>
              </a:rPr>
              <a:t>M</a:t>
            </a:r>
            <a:r>
              <a:rPr lang="fr-FR" b="1" dirty="0" err="1" smtClean="0">
                <a:latin typeface="Papyrus" panose="03070502060502030205" pitchFamily="66" charset="0"/>
              </a:rPr>
              <a:t>ercante</a:t>
            </a:r>
            <a:r>
              <a:rPr lang="fr-FR" b="1" dirty="0" smtClean="0">
                <a:latin typeface="Papyrus" panose="03070502060502030205" pitchFamily="66" charset="0"/>
              </a:rPr>
              <a:t> </a:t>
            </a:r>
            <a:r>
              <a:rPr lang="fr-FR" b="1" dirty="0">
                <a:latin typeface="Papyrus" panose="03070502060502030205" pitchFamily="66" charset="0"/>
              </a:rPr>
              <a:t>di </a:t>
            </a:r>
            <a:r>
              <a:rPr lang="fr-FR" b="1" dirty="0" err="1">
                <a:latin typeface="Papyrus" panose="03070502060502030205" pitchFamily="66" charset="0"/>
              </a:rPr>
              <a:t>Venezia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608" y="1916832"/>
            <a:ext cx="6635080" cy="341724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b="1" dirty="0" smtClean="0">
                <a:solidFill>
                  <a:prstClr val="black"/>
                </a:solidFill>
                <a:latin typeface="Papyrus" panose="03070502060502030205" pitchFamily="66" charset="0"/>
              </a:rPr>
              <a:t>Inspiré (très largement) d’une nouvelle tirée de « Il </a:t>
            </a:r>
            <a:r>
              <a:rPr lang="fr-FR" b="1" dirty="0" err="1" smtClean="0">
                <a:solidFill>
                  <a:prstClr val="black"/>
                </a:solidFill>
                <a:latin typeface="Papyrus" panose="03070502060502030205" pitchFamily="66" charset="0"/>
              </a:rPr>
              <a:t>Pecorone</a:t>
            </a:r>
            <a:r>
              <a:rPr lang="fr-FR" b="1" dirty="0" smtClean="0">
                <a:solidFill>
                  <a:prstClr val="black"/>
                </a:solidFill>
                <a:latin typeface="Papyrus" panose="03070502060502030205" pitchFamily="66" charset="0"/>
              </a:rPr>
              <a:t> » </a:t>
            </a:r>
          </a:p>
          <a:p>
            <a:pPr marL="0" lvl="0" indent="0">
              <a:buNone/>
            </a:pPr>
            <a:r>
              <a:rPr lang="fr-FR" b="1" dirty="0" smtClean="0">
                <a:solidFill>
                  <a:prstClr val="black"/>
                </a:solidFill>
                <a:latin typeface="Papyrus" panose="03070502060502030205" pitchFamily="66" charset="0"/>
              </a:rPr>
              <a:t>de </a:t>
            </a:r>
            <a:r>
              <a:rPr lang="fr-FR" b="1" dirty="0" err="1" smtClean="0">
                <a:solidFill>
                  <a:prstClr val="black"/>
                </a:solidFill>
                <a:latin typeface="Papyrus" panose="03070502060502030205" pitchFamily="66" charset="0"/>
              </a:rPr>
              <a:t>Ser</a:t>
            </a:r>
            <a:r>
              <a:rPr lang="fr-FR" b="1" dirty="0" smtClean="0">
                <a:solidFill>
                  <a:prstClr val="black"/>
                </a:solidFill>
                <a:latin typeface="Papyrus" panose="03070502060502030205" pitchFamily="66" charset="0"/>
              </a:rPr>
              <a:t> Giovanni Fiorentino</a:t>
            </a:r>
          </a:p>
          <a:p>
            <a:pPr marL="0" lvl="0" indent="0">
              <a:buNone/>
            </a:pPr>
            <a:r>
              <a:rPr lang="fr-FR" sz="2400" b="1" dirty="0" smtClean="0">
                <a:solidFill>
                  <a:prstClr val="black"/>
                </a:solidFill>
                <a:latin typeface="Papyrus" panose="03070502060502030205" pitchFamily="66" charset="0"/>
              </a:rPr>
              <a:t>(Florence, XIVe siècle)</a:t>
            </a:r>
          </a:p>
          <a:p>
            <a:pPr lvl="0"/>
            <a:endParaRPr lang="fr-FR" b="1" dirty="0" smtClean="0">
              <a:solidFill>
                <a:prstClr val="black"/>
              </a:solidFill>
              <a:latin typeface="Papyrus" panose="03070502060502030205" pitchFamily="66" charset="0"/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996952"/>
            <a:ext cx="2385311" cy="362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3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farodiroma.it/wp-content/uploads/2016/07/shylock-e1469403750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3" y="1844824"/>
            <a:ext cx="856301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808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 smtClean="0">
                <a:latin typeface="Papyrus" panose="03070502060502030205" pitchFamily="66" charset="0"/>
              </a:rPr>
              <a:t>Otello</a:t>
            </a:r>
            <a:r>
              <a:rPr lang="fr-FR" b="1" dirty="0" smtClean="0">
                <a:latin typeface="Papyrus" panose="03070502060502030205" pitchFamily="66" charset="0"/>
              </a:rPr>
              <a:t/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b="1" dirty="0" err="1" smtClean="0">
                <a:latin typeface="Papyrus" panose="03070502060502030205" pitchFamily="66" charset="0"/>
              </a:rPr>
              <a:t>Féminicide</a:t>
            </a:r>
            <a:r>
              <a:rPr lang="fr-FR" b="1" dirty="0" smtClean="0">
                <a:latin typeface="Papyrus" panose="03070502060502030205" pitchFamily="66" charset="0"/>
              </a:rPr>
              <a:t> à Chypre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35896" y="2708919"/>
            <a:ext cx="4320480" cy="2880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Récit tiré de</a:t>
            </a: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 </a:t>
            </a:r>
            <a:r>
              <a:rPr lang="fr-FR" b="1" dirty="0" err="1" smtClean="0">
                <a:latin typeface="Papyrus" panose="03070502060502030205" pitchFamily="66" charset="0"/>
              </a:rPr>
              <a:t>Giraldi</a:t>
            </a:r>
            <a:r>
              <a:rPr lang="fr-FR" b="1" dirty="0" smtClean="0">
                <a:latin typeface="Papyrus" panose="03070502060502030205" pitchFamily="66" charset="0"/>
              </a:rPr>
              <a:t> </a:t>
            </a:r>
            <a:r>
              <a:rPr lang="fr-FR" b="1" dirty="0" err="1" smtClean="0">
                <a:latin typeface="Papyrus" panose="03070502060502030205" pitchFamily="66" charset="0"/>
              </a:rPr>
              <a:t>Cinthio</a:t>
            </a:r>
            <a:endParaRPr lang="fr-FR" b="1" dirty="0" smtClean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’image sour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840760" cy="47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88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elcometotuscany.it/images/Firenze_15sec_pianta%20della%20catena_where_w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85429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23928" y="5703838"/>
            <a:ext cx="1701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latin typeface="Papyrus" panose="03070502060502030205" pitchFamily="66" charset="0"/>
              </a:rPr>
              <a:t>Fiorenza</a:t>
            </a:r>
            <a:endParaRPr lang="fr-FR" sz="2000" b="1" dirty="0" smtClean="0">
              <a:latin typeface="Papyrus" panose="03070502060502030205" pitchFamily="66" charset="0"/>
            </a:endParaRPr>
          </a:p>
          <a:p>
            <a:pPr algn="ctr"/>
            <a:r>
              <a:rPr lang="fr-FR" sz="2000" b="1" dirty="0" smtClean="0">
                <a:latin typeface="Papyrus" panose="03070502060502030205" pitchFamily="66" charset="0"/>
              </a:rPr>
              <a:t>1600</a:t>
            </a:r>
            <a:endParaRPr lang="fr-FR" sz="20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7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latin typeface="Papyrus" panose="03070502060502030205" pitchFamily="66" charset="0"/>
              </a:rPr>
              <a:t>Tutto </a:t>
            </a:r>
            <a:r>
              <a:rPr lang="it-IT" b="1" dirty="0">
                <a:latin typeface="Papyrus" panose="03070502060502030205" pitchFamily="66" charset="0"/>
              </a:rPr>
              <a:t>è bene quel che finisce bene</a:t>
            </a:r>
            <a:r>
              <a:rPr lang="fr-FR" b="1" dirty="0" smtClean="0">
                <a:latin typeface="Papyrus" panose="03070502060502030205" pitchFamily="66" charset="0"/>
              </a:rPr>
              <a:t/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sz="3600" b="1" dirty="0" smtClean="0">
                <a:latin typeface="Papyrus" panose="03070502060502030205" pitchFamily="66" charset="0"/>
              </a:rPr>
              <a:t>Intrigues à la cour du Roi de France et usurpation d’identité à Florence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43808" y="3068960"/>
            <a:ext cx="5842992" cy="3057203"/>
          </a:xfrm>
        </p:spPr>
        <p:txBody>
          <a:bodyPr>
            <a:normAutofit/>
          </a:bodyPr>
          <a:lstStyle/>
          <a:p>
            <a:endParaRPr lang="fr-FR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Inspirée de Boccace, </a:t>
            </a:r>
          </a:p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histoire de </a:t>
            </a:r>
            <a:r>
              <a:rPr lang="fr-FR" b="1" dirty="0" err="1" smtClean="0">
                <a:latin typeface="Papyrus" panose="03070502060502030205" pitchFamily="66" charset="0"/>
              </a:rPr>
              <a:t>Giletta</a:t>
            </a:r>
            <a:r>
              <a:rPr lang="fr-FR" b="1" dirty="0" smtClean="0">
                <a:latin typeface="Papyrus" panose="03070502060502030205" pitchFamily="66" charset="0"/>
              </a:rPr>
              <a:t> &amp; </a:t>
            </a:r>
            <a:r>
              <a:rPr lang="fr-FR" b="1" dirty="0" err="1" smtClean="0">
                <a:latin typeface="Papyrus" panose="03070502060502030205" pitchFamily="66" charset="0"/>
              </a:rPr>
              <a:t>Beltramo</a:t>
            </a:r>
            <a:endParaRPr lang="fr-FR" b="1" dirty="0" smtClean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1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elcometotuscany.it/images/Firenze_15sec_pianta%20della%20catena_where_w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85429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23928" y="5703838"/>
            <a:ext cx="1701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latin typeface="Papyrus" panose="03070502060502030205" pitchFamily="66" charset="0"/>
              </a:rPr>
              <a:t>Fiorenza</a:t>
            </a:r>
            <a:endParaRPr lang="fr-FR" sz="2000" b="1" dirty="0" smtClean="0">
              <a:latin typeface="Papyrus" panose="03070502060502030205" pitchFamily="66" charset="0"/>
            </a:endParaRPr>
          </a:p>
          <a:p>
            <a:pPr algn="ctr"/>
            <a:r>
              <a:rPr lang="fr-FR" sz="2000" b="1" dirty="0" smtClean="0">
                <a:latin typeface="Papyrus" panose="03070502060502030205" pitchFamily="66" charset="0"/>
              </a:rPr>
              <a:t>1600</a:t>
            </a:r>
            <a:endParaRPr lang="fr-FR" sz="20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7522"/>
            <a:ext cx="9057503" cy="38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1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Pier Angelo </a:t>
            </a:r>
            <a:r>
              <a:rPr lang="fr-FR" b="1" dirty="0" err="1" smtClean="0">
                <a:latin typeface="Papyrus" panose="03070502060502030205" pitchFamily="66" charset="0"/>
              </a:rPr>
              <a:t>Manzolli</a:t>
            </a:r>
            <a:r>
              <a:rPr lang="fr-FR" b="1" dirty="0" smtClean="0">
                <a:latin typeface="Papyrus" panose="03070502060502030205" pitchFamily="66" charset="0"/>
              </a:rPr>
              <a:t> </a:t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sz="3100" b="1" dirty="0" smtClean="0">
                <a:latin typeface="Papyrus" panose="03070502060502030205" pitchFamily="66" charset="0"/>
              </a:rPr>
              <a:t>(1500 – 1551)</a:t>
            </a:r>
            <a:endParaRPr lang="fr-FR" sz="3100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>
                <a:latin typeface="Papyrus" panose="03070502060502030205" pitchFamily="66" charset="0"/>
              </a:rPr>
              <a:t> </a:t>
            </a:r>
            <a:r>
              <a:rPr lang="fr-FR" sz="1800" b="1" dirty="0" smtClean="0">
                <a:latin typeface="Papyrus" panose="03070502060502030205" pitchFamily="66" charset="0"/>
              </a:rPr>
              <a:t>                                      </a:t>
            </a:r>
            <a:r>
              <a:rPr lang="fr-FR" b="1" dirty="0" smtClean="0">
                <a:latin typeface="Papyrus" panose="03070502060502030205" pitchFamily="66" charset="0"/>
              </a:rPr>
              <a:t>  </a:t>
            </a:r>
            <a:r>
              <a:rPr lang="fr-FR" sz="3600" b="1" dirty="0" smtClean="0">
                <a:latin typeface="Papyrus" panose="03070502060502030205" pitchFamily="66" charset="0"/>
              </a:rPr>
              <a:t>        </a:t>
            </a:r>
            <a:r>
              <a:rPr lang="fr-FR" sz="3600" b="1" dirty="0" err="1" smtClean="0">
                <a:latin typeface="Papyrus" panose="03070502060502030205" pitchFamily="66" charset="0"/>
              </a:rPr>
              <a:t>Palingenius</a:t>
            </a:r>
            <a:r>
              <a:rPr lang="fr-FR" sz="3600" b="1" dirty="0" smtClean="0">
                <a:latin typeface="Papyrus" panose="03070502060502030205" pitchFamily="66" charset="0"/>
              </a:rPr>
              <a:t>     </a:t>
            </a:r>
            <a:endParaRPr lang="fr-FR" sz="2000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sz="1800" b="1" dirty="0" smtClean="0">
                <a:latin typeface="Papyrus" panose="03070502060502030205" pitchFamily="66" charset="0"/>
              </a:rPr>
              <a:t>                                                  (Marcellus </a:t>
            </a:r>
            <a:r>
              <a:rPr lang="fr-FR" sz="1800" b="1" dirty="0" err="1" smtClean="0">
                <a:latin typeface="Papyrus" panose="03070502060502030205" pitchFamily="66" charset="0"/>
              </a:rPr>
              <a:t>Palingenius</a:t>
            </a:r>
            <a:r>
              <a:rPr lang="fr-FR" sz="1800" b="1" dirty="0" smtClean="0">
                <a:latin typeface="Papyrus" panose="03070502060502030205" pitchFamily="66" charset="0"/>
              </a:rPr>
              <a:t> </a:t>
            </a:r>
            <a:r>
              <a:rPr lang="fr-FR" sz="1800" b="1" dirty="0" err="1" smtClean="0">
                <a:latin typeface="Papyrus" panose="03070502060502030205" pitchFamily="66" charset="0"/>
              </a:rPr>
              <a:t>Stellatus</a:t>
            </a:r>
            <a:r>
              <a:rPr lang="fr-FR" sz="1800" b="1" dirty="0" smtClean="0">
                <a:latin typeface="Papyrus" panose="03070502060502030205" pitchFamily="66" charset="0"/>
              </a:rPr>
              <a:t>) </a:t>
            </a:r>
          </a:p>
          <a:p>
            <a:pPr marL="0" indent="0">
              <a:buNone/>
            </a:pPr>
            <a:r>
              <a:rPr lang="fr-FR" sz="1800" b="1" dirty="0" smtClean="0">
                <a:latin typeface="Papyrus" panose="03070502060502030205" pitchFamily="66" charset="0"/>
              </a:rPr>
              <a:t>		humaniste chrétien très lu dans les </a:t>
            </a:r>
            <a:r>
              <a:rPr lang="fr-FR" sz="1800" b="1" dirty="0" err="1" smtClean="0">
                <a:latin typeface="Papyrus" panose="03070502060502030205" pitchFamily="66" charset="0"/>
              </a:rPr>
              <a:t>grammar</a:t>
            </a:r>
            <a:r>
              <a:rPr lang="fr-FR" sz="1800" b="1" dirty="0" smtClean="0">
                <a:latin typeface="Papyrus" panose="03070502060502030205" pitchFamily="66" charset="0"/>
              </a:rPr>
              <a:t> </a:t>
            </a:r>
            <a:r>
              <a:rPr lang="fr-FR" sz="1800" b="1" dirty="0" err="1" smtClean="0">
                <a:latin typeface="Papyrus" panose="03070502060502030205" pitchFamily="66" charset="0"/>
              </a:rPr>
              <a:t>schools</a:t>
            </a:r>
            <a:endParaRPr lang="fr-FR" sz="1800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sz="1800" b="1" dirty="0">
                <a:latin typeface="Papyrus" panose="03070502060502030205" pitchFamily="66" charset="0"/>
              </a:rPr>
              <a:t>	</a:t>
            </a:r>
            <a:r>
              <a:rPr lang="fr-FR" sz="1800" b="1" dirty="0" smtClean="0">
                <a:latin typeface="Papyrus" panose="03070502060502030205" pitchFamily="66" charset="0"/>
              </a:rPr>
              <a:t>	auteur de:  </a:t>
            </a:r>
            <a:r>
              <a:rPr lang="fr-FR" sz="1800" b="1" dirty="0" err="1" smtClean="0">
                <a:latin typeface="Papyrus" panose="03070502060502030205" pitchFamily="66" charset="0"/>
              </a:rPr>
              <a:t>Zodiacu</a:t>
            </a:r>
            <a:r>
              <a:rPr lang="fr-FR" sz="1800" b="1" dirty="0" smtClean="0">
                <a:latin typeface="Papyrus" panose="03070502060502030205" pitchFamily="66" charset="0"/>
              </a:rPr>
              <a:t> vitae (Les sept </a:t>
            </a:r>
            <a:r>
              <a:rPr lang="fr-FR" sz="1800" b="1" dirty="0">
                <a:latin typeface="Papyrus" panose="03070502060502030205" pitchFamily="66" charset="0"/>
              </a:rPr>
              <a:t>â</a:t>
            </a:r>
            <a:r>
              <a:rPr lang="fr-FR" sz="1800" b="1" dirty="0" smtClean="0">
                <a:latin typeface="Papyrus" panose="03070502060502030205" pitchFamily="66" charset="0"/>
              </a:rPr>
              <a:t>ges de la vie)</a:t>
            </a:r>
          </a:p>
          <a:p>
            <a:pPr marL="0" indent="0">
              <a:buNone/>
            </a:pPr>
            <a:r>
              <a:rPr lang="fr-FR" sz="1400" b="1" dirty="0" smtClean="0">
                <a:latin typeface="Papyrus" panose="03070502060502030205" pitchFamily="66" charset="0"/>
              </a:rPr>
              <a:t>		</a:t>
            </a:r>
            <a:r>
              <a:rPr lang="fr-FR" sz="1400" b="1" dirty="0">
                <a:latin typeface="Papyrus" panose="03070502060502030205" pitchFamily="66" charset="0"/>
              </a:rPr>
              <a:t> </a:t>
            </a:r>
            <a:r>
              <a:rPr lang="fr-FR" sz="1400" b="1" dirty="0" smtClean="0">
                <a:latin typeface="Papyrus" panose="03070502060502030205" pitchFamily="66" charset="0"/>
              </a:rPr>
              <a:t> </a:t>
            </a:r>
            <a:r>
              <a:rPr lang="fr-FR" sz="1400" b="1" dirty="0">
                <a:latin typeface="Papyrus" panose="03070502060502030205" pitchFamily="66" charset="0"/>
              </a:rPr>
              <a:t> </a:t>
            </a:r>
            <a:r>
              <a:rPr lang="fr-FR" sz="1400" b="1" dirty="0" smtClean="0">
                <a:latin typeface="Papyrus" panose="03070502060502030205" pitchFamily="66" charset="0"/>
              </a:rPr>
              <a:t>                </a:t>
            </a:r>
            <a:r>
              <a:rPr lang="fr-FR" sz="1800" b="1" dirty="0" smtClean="0">
                <a:latin typeface="Papyrus" panose="03070502060502030205" pitchFamily="66" charset="0"/>
              </a:rPr>
              <a:t>  « </a:t>
            </a:r>
            <a:r>
              <a:rPr lang="fr-FR" sz="2800" b="1" dirty="0" smtClean="0">
                <a:latin typeface="Papyrus" panose="03070502060502030205" pitchFamily="66" charset="0"/>
              </a:rPr>
              <a:t>Vita </a:t>
            </a:r>
            <a:r>
              <a:rPr lang="fr-FR" sz="2800" b="1" dirty="0">
                <a:latin typeface="Papyrus" panose="03070502060502030205" pitchFamily="66" charset="0"/>
              </a:rPr>
              <a:t>est </a:t>
            </a:r>
            <a:r>
              <a:rPr lang="fr-FR" sz="2800" b="1" dirty="0" smtClean="0">
                <a:latin typeface="Papyrus" panose="03070502060502030205" pitchFamily="66" charset="0"/>
              </a:rPr>
              <a:t>fabula »</a:t>
            </a:r>
          </a:p>
          <a:p>
            <a:pPr marL="0" indent="0">
              <a:buNone/>
            </a:pPr>
            <a:endParaRPr lang="fr-FR" sz="2000" b="1" dirty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fr-FR" sz="2000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sz="2400" b="1" dirty="0">
                <a:latin typeface="Papyrus" panose="03070502060502030205" pitchFamily="66" charset="0"/>
              </a:rPr>
              <a:t> </a:t>
            </a:r>
            <a:r>
              <a:rPr lang="fr-FR" sz="2400" b="1" dirty="0" smtClean="0">
                <a:latin typeface="Papyrus" panose="03070502060502030205" pitchFamily="66" charset="0"/>
              </a:rPr>
              <a:t>                               </a:t>
            </a:r>
            <a:r>
              <a:rPr lang="fr-FR" b="1" dirty="0" smtClean="0">
                <a:latin typeface="Papyrus" panose="03070502060502030205" pitchFamily="66" charset="0"/>
              </a:rPr>
              <a:t>« all the </a:t>
            </a:r>
            <a:r>
              <a:rPr lang="fr-FR" b="1" dirty="0" err="1" smtClean="0">
                <a:latin typeface="Papyrus" panose="03070502060502030205" pitchFamily="66" charset="0"/>
              </a:rPr>
              <a:t>world’s</a:t>
            </a:r>
            <a:r>
              <a:rPr lang="fr-FR" b="1" dirty="0" smtClean="0">
                <a:latin typeface="Papyrus" panose="03070502060502030205" pitchFamily="66" charset="0"/>
              </a:rPr>
              <a:t> a stage »</a:t>
            </a:r>
            <a:r>
              <a:rPr lang="fr-FR" sz="2400" b="1" dirty="0" smtClean="0">
                <a:latin typeface="Papyrus" panose="03070502060502030205" pitchFamily="66" charset="0"/>
              </a:rPr>
              <a:t>   </a:t>
            </a:r>
            <a:endParaRPr lang="fr-FR" sz="1800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sz="1400" b="1" dirty="0" smtClean="0">
                <a:latin typeface="Papyrus" panose="03070502060502030205" pitchFamily="66" charset="0"/>
              </a:rPr>
              <a:t>«(As </a:t>
            </a:r>
            <a:r>
              <a:rPr lang="fr-FR" sz="1400" b="1" dirty="0" err="1" smtClean="0">
                <a:latin typeface="Papyrus" panose="03070502060502030205" pitchFamily="66" charset="0"/>
              </a:rPr>
              <a:t>you</a:t>
            </a:r>
            <a:r>
              <a:rPr lang="fr-FR" sz="1400" b="1" dirty="0" smtClean="0">
                <a:latin typeface="Papyrus" panose="03070502060502030205" pitchFamily="66" charset="0"/>
              </a:rPr>
              <a:t> </a:t>
            </a:r>
            <a:r>
              <a:rPr lang="fr-FR" sz="1400" b="1" dirty="0" err="1" smtClean="0">
                <a:latin typeface="Papyrus" panose="03070502060502030205" pitchFamily="66" charset="0"/>
              </a:rPr>
              <a:t>like</a:t>
            </a:r>
            <a:r>
              <a:rPr lang="fr-FR" sz="1400" b="1" dirty="0" smtClean="0">
                <a:latin typeface="Papyrus" panose="03070502060502030205" pitchFamily="66" charset="0"/>
              </a:rPr>
              <a:t> </a:t>
            </a:r>
            <a:r>
              <a:rPr lang="fr-FR" sz="1400" b="1" dirty="0" err="1" smtClean="0">
                <a:latin typeface="Papyrus" panose="03070502060502030205" pitchFamily="66" charset="0"/>
              </a:rPr>
              <a:t>it</a:t>
            </a:r>
            <a:r>
              <a:rPr lang="fr-FR" sz="1400" b="1" dirty="0" smtClean="0">
                <a:latin typeface="Papyrus" panose="03070502060502030205" pitchFamily="66" charset="0"/>
              </a:rPr>
              <a:t>)</a:t>
            </a:r>
            <a:endParaRPr lang="fr-FR" sz="1100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sz="1100" b="1" dirty="0">
                <a:latin typeface="Papyrus" panose="03070502060502030205" pitchFamily="66" charset="0"/>
              </a:rPr>
              <a:t>	</a:t>
            </a:r>
            <a:r>
              <a:rPr lang="fr-FR" sz="1100" b="1" dirty="0" smtClean="0">
                <a:latin typeface="Papyrus" panose="03070502060502030205" pitchFamily="66" charset="0"/>
              </a:rPr>
              <a:t>	</a:t>
            </a:r>
            <a:endParaRPr lang="fr-FR" sz="1100" b="1" dirty="0">
              <a:latin typeface="Papyrus" panose="03070502060502030205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36" y="3501008"/>
            <a:ext cx="2376264" cy="28697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3418354"/>
            <a:ext cx="2180781" cy="336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Giulio </a:t>
            </a:r>
            <a:r>
              <a:rPr lang="fr-FR" b="1" dirty="0">
                <a:latin typeface="Papyrus" panose="03070502060502030205" pitchFamily="66" charset="0"/>
              </a:rPr>
              <a:t>Cesare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39752" y="2348879"/>
            <a:ext cx="5400600" cy="3240361"/>
          </a:xfrm>
        </p:spPr>
        <p:txBody>
          <a:bodyPr>
            <a:norm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Inspiré de Plutarque </a:t>
            </a:r>
          </a:p>
          <a:p>
            <a:pPr marL="0" indent="0">
              <a:buNone/>
            </a:pPr>
            <a:r>
              <a:rPr lang="fr-FR" b="1" dirty="0">
                <a:latin typeface="Papyrus" panose="03070502060502030205" pitchFamily="66" charset="0"/>
              </a:rPr>
              <a:t> </a:t>
            </a:r>
            <a:r>
              <a:rPr lang="fr-FR" b="1" dirty="0" smtClean="0">
                <a:latin typeface="Papyrus" panose="03070502060502030205" pitchFamily="66" charset="0"/>
              </a:rPr>
              <a:t>  (Vies des hommes illustres)</a:t>
            </a:r>
            <a:endParaRPr lang="fr-FR" b="1" dirty="0">
              <a:latin typeface="Papyrus" panose="03070502060502030205" pitchFamily="66" charset="0"/>
            </a:endParaRPr>
          </a:p>
          <a:p>
            <a:r>
              <a:rPr lang="fr-FR" b="1" dirty="0" smtClean="0">
                <a:latin typeface="Papyrus" panose="03070502060502030205" pitchFamily="66" charset="0"/>
              </a:rPr>
              <a:t>44 avant JC</a:t>
            </a:r>
          </a:p>
          <a:p>
            <a:endParaRPr lang="fr-FR" b="1" dirty="0" smtClean="0">
              <a:latin typeface="Papyrus" panose="03070502060502030205" pitchFamily="66" charset="0"/>
            </a:endParaRPr>
          </a:p>
          <a:p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Les protagonistes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99992" y="1424820"/>
            <a:ext cx="3744416" cy="4513920"/>
          </a:xfrm>
        </p:spPr>
        <p:txBody>
          <a:bodyPr>
            <a:normAutofit fontScale="85000" lnSpcReduction="10000"/>
          </a:bodyPr>
          <a:lstStyle/>
          <a:p>
            <a:r>
              <a:rPr lang="fr-FR" sz="3600" b="1" dirty="0" smtClean="0">
                <a:latin typeface="Papyrus" panose="03070502060502030205" pitchFamily="66" charset="0"/>
              </a:rPr>
              <a:t>Le Grand Général, vainqueur de Pompée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Admiré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Craint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Capricieux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Vaniteux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Inflexible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Epileptique</a:t>
            </a:r>
          </a:p>
          <a:p>
            <a:endParaRPr lang="fr-FR" b="1" dirty="0" smtClean="0">
              <a:latin typeface="Papyrus" panose="03070502060502030205" pitchFamily="66" charset="0"/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24819"/>
            <a:ext cx="3244028" cy="32396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35696" y="5085184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atin typeface="Papyrus" panose="03070502060502030205" pitchFamily="66" charset="0"/>
              </a:rPr>
              <a:t>César</a:t>
            </a:r>
            <a:endParaRPr lang="fr-FR" sz="36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12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Les protagonistes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0" y="1700808"/>
            <a:ext cx="3672408" cy="4237932"/>
          </a:xfrm>
        </p:spPr>
        <p:txBody>
          <a:bodyPr>
            <a:normAutofit fontScale="85000" lnSpcReduction="20000"/>
          </a:bodyPr>
          <a:lstStyle/>
          <a:p>
            <a:r>
              <a:rPr lang="fr-FR" sz="3600" b="1" dirty="0" smtClean="0">
                <a:latin typeface="Papyrus" panose="03070502060502030205" pitchFamily="66" charset="0"/>
              </a:rPr>
              <a:t>Noble patricien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Intègre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Soucieux du bien public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Inquiet des ambitions de César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Inquiet du pouvoir des nobles</a:t>
            </a:r>
          </a:p>
          <a:p>
            <a:endParaRPr lang="fr-FR" b="1" dirty="0" smtClean="0">
              <a:latin typeface="Papyrus" panose="03070502060502030205" pitchFamily="66" charset="0"/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24819"/>
            <a:ext cx="3244028" cy="32396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35696" y="5085184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atin typeface="Papyrus" panose="03070502060502030205" pitchFamily="66" charset="0"/>
              </a:rPr>
              <a:t>César</a:t>
            </a:r>
            <a:endParaRPr lang="fr-FR" sz="3600" b="1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08" y="2328254"/>
            <a:ext cx="2136836" cy="34318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21601" y="5858946"/>
            <a:ext cx="1070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Brutus</a:t>
            </a:r>
          </a:p>
        </p:txBody>
      </p:sp>
    </p:spTree>
    <p:extLst>
      <p:ext uri="{BB962C8B-B14F-4D97-AF65-F5344CB8AC3E}">
        <p14:creationId xmlns:p14="http://schemas.microsoft.com/office/powerpoint/2010/main" val="21609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Les protagonistes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64088" y="1700808"/>
            <a:ext cx="3384376" cy="4237932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latin typeface="Papyrus" panose="03070502060502030205" pitchFamily="66" charset="0"/>
              </a:rPr>
              <a:t>L’athlète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Mondain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Grand soutien de César</a:t>
            </a:r>
          </a:p>
          <a:p>
            <a:endParaRPr lang="fr-FR" b="1" dirty="0" smtClean="0">
              <a:latin typeface="Papyrus" panose="03070502060502030205" pitchFamily="66" charset="0"/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24819"/>
            <a:ext cx="3244028" cy="32396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35696" y="5085184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atin typeface="Papyrus" panose="03070502060502030205" pitchFamily="66" charset="0"/>
              </a:rPr>
              <a:t>César</a:t>
            </a:r>
            <a:endParaRPr lang="fr-FR" sz="3600" b="1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08" y="2328254"/>
            <a:ext cx="2136836" cy="34318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97" y="3037690"/>
            <a:ext cx="2456639" cy="312516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275856" y="6381328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Marc Antoine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Les protagonistes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67675" y="2492896"/>
            <a:ext cx="2819126" cy="4365104"/>
          </a:xfrm>
        </p:spPr>
        <p:txBody>
          <a:bodyPr>
            <a:normAutofit lnSpcReduction="10000"/>
          </a:bodyPr>
          <a:lstStyle/>
          <a:p>
            <a:r>
              <a:rPr lang="fr-FR" sz="3600" b="1" dirty="0" smtClean="0">
                <a:latin typeface="Papyrus" panose="03070502060502030205" pitchFamily="66" charset="0"/>
              </a:rPr>
              <a:t>Trop maigre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L’homme qui lit trop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L’homme du complot</a:t>
            </a:r>
            <a:r>
              <a:rPr lang="fr-FR" sz="3600" b="1" smtClean="0">
                <a:latin typeface="Papyrus" panose="03070502060502030205" pitchFamily="66" charset="0"/>
              </a:rPr>
              <a:t>: «</a:t>
            </a:r>
            <a:r>
              <a:rPr lang="fr-FR" sz="3600" b="1" dirty="0" smtClean="0">
                <a:latin typeface="Papyrus" panose="03070502060502030205" pitchFamily="66" charset="0"/>
              </a:rPr>
              <a:t> </a:t>
            </a:r>
            <a:r>
              <a:rPr lang="fr-FR" sz="3600" b="1" dirty="0" err="1" smtClean="0">
                <a:latin typeface="Papyrus" panose="03070502060502030205" pitchFamily="66" charset="0"/>
              </a:rPr>
              <a:t>uomini</a:t>
            </a:r>
            <a:r>
              <a:rPr lang="fr-FR" sz="3600" b="1" dirty="0" smtClean="0">
                <a:latin typeface="Papyrus" panose="03070502060502030205" pitchFamily="66" charset="0"/>
              </a:rPr>
              <a:t> d’</a:t>
            </a:r>
            <a:r>
              <a:rPr lang="fr-FR" sz="3600" b="1" dirty="0" err="1" smtClean="0">
                <a:latin typeface="Papyrus" panose="03070502060502030205" pitchFamily="66" charset="0"/>
              </a:rPr>
              <a:t>onore</a:t>
            </a:r>
            <a:r>
              <a:rPr lang="fr-FR" sz="3600" b="1" dirty="0" smtClean="0">
                <a:latin typeface="Papyrus" panose="03070502060502030205" pitchFamily="66" charset="0"/>
              </a:rPr>
              <a:t> »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24819"/>
            <a:ext cx="3244028" cy="32396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35696" y="5085184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atin typeface="Papyrus" panose="03070502060502030205" pitchFamily="66" charset="0"/>
              </a:rPr>
              <a:t>César</a:t>
            </a:r>
            <a:endParaRPr lang="fr-FR" sz="3600" b="1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08" y="2328254"/>
            <a:ext cx="2136836" cy="34318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97" y="3037690"/>
            <a:ext cx="2456639" cy="312516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983" y="3379220"/>
            <a:ext cx="1956153" cy="291382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211960" y="6257788"/>
            <a:ext cx="165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Et Cassius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La plèbe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2132856"/>
            <a:ext cx="7560840" cy="4209331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Versatile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Irrationnelle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Veule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Etc.</a:t>
            </a:r>
          </a:p>
          <a:p>
            <a:endParaRPr lang="fr-FR" b="1" dirty="0" smtClean="0">
              <a:latin typeface="Papyrus" panose="03070502060502030205" pitchFamily="66" charset="0"/>
            </a:endParaRPr>
          </a:p>
          <a:p>
            <a:pPr marL="514350" lvl="1" indent="0">
              <a:buNone/>
            </a:pPr>
            <a:r>
              <a:rPr lang="fr-FR" sz="3000" b="1" dirty="0" smtClean="0">
                <a:latin typeface="Papyrus" panose="03070502060502030205" pitchFamily="66" charset="0"/>
              </a:rPr>
              <a:t>Du moins dans l’esprit des Nobles</a:t>
            </a:r>
          </a:p>
          <a:p>
            <a:pPr marL="514350" lvl="1" indent="0">
              <a:buNone/>
            </a:pPr>
            <a:endParaRPr lang="fr-FR" sz="3000" b="1" dirty="0">
              <a:latin typeface="Papyrus" panose="03070502060502030205" pitchFamily="66" charset="0"/>
            </a:endParaRPr>
          </a:p>
          <a:p>
            <a:pPr marL="11430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La pièce commence par une manif d’ouvriers sur la place publique….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7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jryantheaed.files.wordpress.com/2015/05/et-tu-brute.jpg?w=1920&amp;h=768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3" y="1844824"/>
            <a:ext cx="90010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36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Papyrus" panose="03070502060502030205" pitchFamily="66" charset="0"/>
              </a:rPr>
              <a:t>Giulio </a:t>
            </a:r>
            <a:r>
              <a:rPr lang="fr-FR" b="1" dirty="0" smtClean="0">
                <a:latin typeface="Papyrus" panose="03070502060502030205" pitchFamily="66" charset="0"/>
              </a:rPr>
              <a:t>Cesare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pPr marL="457200" lvl="1" indent="0">
              <a:buNone/>
            </a:pPr>
            <a:r>
              <a:rPr lang="fr-FR" sz="3600" b="1" dirty="0" smtClean="0">
                <a:latin typeface="Papyrus" panose="03070502060502030205" pitchFamily="66" charset="0"/>
              </a:rPr>
              <a:t>« </a:t>
            </a:r>
            <a:r>
              <a:rPr lang="fr-FR" sz="3600" b="1" dirty="0" err="1" smtClean="0">
                <a:latin typeface="Papyrus" panose="03070502060502030205" pitchFamily="66" charset="0"/>
              </a:rPr>
              <a:t>Bruto</a:t>
            </a:r>
            <a:r>
              <a:rPr lang="fr-FR" sz="3600" b="1" dirty="0" smtClean="0">
                <a:latin typeface="Papyrus" panose="03070502060502030205" pitchFamily="66" charset="0"/>
              </a:rPr>
              <a:t> è </a:t>
            </a:r>
            <a:r>
              <a:rPr lang="fr-FR" sz="3600" b="1" dirty="0" err="1" smtClean="0">
                <a:latin typeface="Papyrus" panose="03070502060502030205" pitchFamily="66" charset="0"/>
              </a:rPr>
              <a:t>uomo</a:t>
            </a:r>
            <a:r>
              <a:rPr lang="fr-FR" sz="3600" b="1" dirty="0" smtClean="0">
                <a:latin typeface="Papyrus" panose="03070502060502030205" pitchFamily="66" charset="0"/>
              </a:rPr>
              <a:t> d’</a:t>
            </a:r>
            <a:r>
              <a:rPr lang="fr-FR" sz="3600" b="1" dirty="0" err="1" smtClean="0">
                <a:latin typeface="Papyrus" panose="03070502060502030205" pitchFamily="66" charset="0"/>
              </a:rPr>
              <a:t>onore</a:t>
            </a:r>
            <a:endParaRPr lang="fr-FR" sz="3600" b="1" dirty="0" smtClean="0">
              <a:latin typeface="Papyrus" panose="03070502060502030205" pitchFamily="66" charset="0"/>
            </a:endParaRPr>
          </a:p>
          <a:p>
            <a:pPr marL="457200" lvl="1" indent="0">
              <a:buNone/>
            </a:pPr>
            <a:r>
              <a:rPr lang="fr-FR" sz="3600" b="1" dirty="0" smtClean="0">
                <a:latin typeface="Papyrus" panose="03070502060502030205" pitchFamily="66" charset="0"/>
              </a:rPr>
              <a:t>                    Tutti </a:t>
            </a:r>
            <a:r>
              <a:rPr lang="fr-FR" sz="3600" b="1" dirty="0" err="1" smtClean="0">
                <a:latin typeface="Papyrus" panose="03070502060502030205" pitchFamily="66" charset="0"/>
              </a:rPr>
              <a:t>uomini</a:t>
            </a:r>
            <a:r>
              <a:rPr lang="fr-FR" sz="3600" b="1" dirty="0" smtClean="0">
                <a:latin typeface="Papyrus" panose="03070502060502030205" pitchFamily="66" charset="0"/>
              </a:rPr>
              <a:t> d’</a:t>
            </a:r>
            <a:r>
              <a:rPr lang="fr-FR" sz="3600" b="1" dirty="0" err="1" smtClean="0">
                <a:latin typeface="Papyrus" panose="03070502060502030205" pitchFamily="66" charset="0"/>
              </a:rPr>
              <a:t>onore</a:t>
            </a:r>
            <a:r>
              <a:rPr lang="fr-FR" sz="3600" b="1" dirty="0" smtClean="0">
                <a:latin typeface="Papyrus" panose="03070502060502030205" pitchFamily="66" charset="0"/>
              </a:rPr>
              <a:t> »</a:t>
            </a:r>
          </a:p>
          <a:p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4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gi Proietti recita il monologo di Marco Antonio dal Giulio Cesare presso i Rostra.7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" y="920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Papyrus" panose="03070502060502030205" pitchFamily="66" charset="0"/>
              </a:rPr>
              <a:t>Giulio </a:t>
            </a:r>
            <a:r>
              <a:rPr lang="fr-FR" b="1" dirty="0" smtClean="0">
                <a:latin typeface="Papyrus" panose="03070502060502030205" pitchFamily="66" charset="0"/>
              </a:rPr>
              <a:t>Cesare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pPr marL="457200" lvl="1" indent="0">
              <a:buNone/>
            </a:pPr>
            <a:r>
              <a:rPr lang="fr-FR" sz="3600" b="1" dirty="0" smtClean="0">
                <a:latin typeface="Papyrus" panose="03070502060502030205" pitchFamily="66" charset="0"/>
              </a:rPr>
              <a:t>« </a:t>
            </a:r>
            <a:r>
              <a:rPr lang="fr-FR" sz="3600" b="1" dirty="0" err="1" smtClean="0">
                <a:latin typeface="Papyrus" panose="03070502060502030205" pitchFamily="66" charset="0"/>
              </a:rPr>
              <a:t>Bruto</a:t>
            </a:r>
            <a:r>
              <a:rPr lang="fr-FR" sz="3600" b="1" dirty="0" smtClean="0">
                <a:latin typeface="Papyrus" panose="03070502060502030205" pitchFamily="66" charset="0"/>
              </a:rPr>
              <a:t> è </a:t>
            </a:r>
            <a:r>
              <a:rPr lang="fr-FR" sz="3600" b="1" dirty="0" err="1" smtClean="0">
                <a:latin typeface="Papyrus" panose="03070502060502030205" pitchFamily="66" charset="0"/>
              </a:rPr>
              <a:t>uomo</a:t>
            </a:r>
            <a:r>
              <a:rPr lang="fr-FR" sz="3600" b="1" dirty="0" smtClean="0">
                <a:latin typeface="Papyrus" panose="03070502060502030205" pitchFamily="66" charset="0"/>
              </a:rPr>
              <a:t> d’</a:t>
            </a:r>
            <a:r>
              <a:rPr lang="fr-FR" sz="3600" b="1" dirty="0" err="1" smtClean="0">
                <a:latin typeface="Papyrus" panose="03070502060502030205" pitchFamily="66" charset="0"/>
              </a:rPr>
              <a:t>onore</a:t>
            </a:r>
            <a:endParaRPr lang="fr-FR" sz="3600" b="1" dirty="0" smtClean="0">
              <a:latin typeface="Papyrus" panose="03070502060502030205" pitchFamily="66" charset="0"/>
            </a:endParaRPr>
          </a:p>
          <a:p>
            <a:pPr marL="457200" lvl="1" indent="0">
              <a:buNone/>
            </a:pPr>
            <a:r>
              <a:rPr lang="fr-FR" sz="3600" b="1" dirty="0" smtClean="0">
                <a:latin typeface="Papyrus" panose="03070502060502030205" pitchFamily="66" charset="0"/>
              </a:rPr>
              <a:t>                    Tutti </a:t>
            </a:r>
            <a:r>
              <a:rPr lang="fr-FR" sz="3600" b="1" dirty="0" err="1" smtClean="0">
                <a:latin typeface="Papyrus" panose="03070502060502030205" pitchFamily="66" charset="0"/>
              </a:rPr>
              <a:t>uomini</a:t>
            </a:r>
            <a:r>
              <a:rPr lang="fr-FR" sz="3600" b="1" dirty="0" smtClean="0">
                <a:latin typeface="Papyrus" panose="03070502060502030205" pitchFamily="66" charset="0"/>
              </a:rPr>
              <a:t> d’</a:t>
            </a:r>
            <a:r>
              <a:rPr lang="fr-FR" sz="3600" b="1" dirty="0" err="1" smtClean="0">
                <a:latin typeface="Papyrus" panose="03070502060502030205" pitchFamily="66" charset="0"/>
              </a:rPr>
              <a:t>onore</a:t>
            </a:r>
            <a:r>
              <a:rPr lang="fr-FR" sz="3600" b="1" dirty="0" smtClean="0">
                <a:latin typeface="Papyrus" panose="03070502060502030205" pitchFamily="66" charset="0"/>
              </a:rPr>
              <a:t> »</a:t>
            </a:r>
          </a:p>
          <a:p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3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980729"/>
            <a:ext cx="763284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Papyrus" panose="03070502060502030205" pitchFamily="66" charset="0"/>
              </a:rPr>
              <a:t>Que savons-nous de sa vie </a:t>
            </a:r>
            <a:r>
              <a:rPr lang="fr-FR" sz="4400" b="1" dirty="0" smtClean="0">
                <a:latin typeface="Papyrus" panose="03070502060502030205" pitchFamily="66" charset="0"/>
              </a:rPr>
              <a:t>?</a:t>
            </a:r>
          </a:p>
          <a:p>
            <a:endParaRPr lang="fr-FR" sz="4400" b="1" dirty="0">
              <a:latin typeface="Papyrus" panose="03070502060502030205" pitchFamily="66" charset="0"/>
            </a:endParaRPr>
          </a:p>
          <a:p>
            <a:endParaRPr lang="fr-FR" b="1" dirty="0">
              <a:latin typeface="Papyrus" panose="03070502060502030205" pitchFamily="66" charset="0"/>
            </a:endParaRPr>
          </a:p>
          <a:p>
            <a:r>
              <a:rPr lang="fr-FR" sz="3200" b="1" dirty="0" smtClean="0">
                <a:latin typeface="Papyrus" panose="03070502060502030205" pitchFamily="66" charset="0"/>
              </a:rPr>
              <a:t>  Il </a:t>
            </a:r>
            <a:r>
              <a:rPr lang="fr-FR" sz="3200" b="1" dirty="0">
                <a:latin typeface="Papyrus" panose="03070502060502030205" pitchFamily="66" charset="0"/>
              </a:rPr>
              <a:t>se marie à Stratford en 1582  (18 ans)</a:t>
            </a:r>
          </a:p>
          <a:p>
            <a:endParaRPr lang="fr-FR" sz="2800" b="1" dirty="0">
              <a:latin typeface="Papyrus" panose="03070502060502030205" pitchFamily="66" charset="0"/>
            </a:endParaRPr>
          </a:p>
          <a:p>
            <a:pPr algn="ctr"/>
            <a:r>
              <a:rPr lang="fr-FR" sz="2800" b="1" dirty="0">
                <a:latin typeface="Papyrus" panose="03070502060502030205" pitchFamily="66" charset="0"/>
              </a:rPr>
              <a:t>Puis, les mystérieuses </a:t>
            </a:r>
            <a:endParaRPr lang="fr-FR" sz="2800" b="1" dirty="0" smtClean="0">
              <a:latin typeface="Papyrus" panose="03070502060502030205" pitchFamily="66" charset="0"/>
            </a:endParaRPr>
          </a:p>
          <a:p>
            <a:pPr algn="ctr"/>
            <a:r>
              <a:rPr lang="fr-FR" sz="4000" b="1" dirty="0" smtClean="0">
                <a:latin typeface="Papyrus" panose="03070502060502030205" pitchFamily="66" charset="0"/>
              </a:rPr>
              <a:t>«</a:t>
            </a:r>
            <a:r>
              <a:rPr lang="fr-FR" sz="4000" b="1" dirty="0">
                <a:latin typeface="Papyrus" panose="03070502060502030205" pitchFamily="66" charset="0"/>
              </a:rPr>
              <a:t> Années perdues » </a:t>
            </a:r>
            <a:r>
              <a:rPr lang="fr-FR" sz="2800" b="1" dirty="0">
                <a:latin typeface="Papyrus" panose="03070502060502030205" pitchFamily="66" charset="0"/>
              </a:rPr>
              <a:t>(1586-1592)</a:t>
            </a:r>
          </a:p>
          <a:p>
            <a:r>
              <a:rPr lang="fr-FR" sz="2800" b="1" dirty="0">
                <a:latin typeface="Papyrus" panose="03070502060502030205" pitchFamily="66" charset="0"/>
              </a:rPr>
              <a:t> </a:t>
            </a:r>
          </a:p>
          <a:p>
            <a:r>
              <a:rPr lang="fr-FR" sz="2800" b="1" dirty="0">
                <a:latin typeface="Papyrus" panose="03070502060502030205" pitchFamily="66" charset="0"/>
              </a:rPr>
              <a:t>	     </a:t>
            </a:r>
            <a:r>
              <a:rPr lang="fr-FR" sz="2800" b="1" dirty="0" smtClean="0">
                <a:latin typeface="Papyrus" panose="03070502060502030205" pitchFamily="66" charset="0"/>
              </a:rPr>
              <a:t>Voyage </a:t>
            </a:r>
            <a:r>
              <a:rPr lang="fr-FR" sz="2800" b="1" dirty="0">
                <a:latin typeface="Papyrus" panose="03070502060502030205" pitchFamily="66" charset="0"/>
              </a:rPr>
              <a:t>en Italie entre 1585-1592 ?</a:t>
            </a:r>
          </a:p>
          <a:p>
            <a:endParaRPr lang="fr-FR" sz="28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279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’image sour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95439"/>
            <a:ext cx="2448272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hv.agora.qc.ca/web/image/i1066hv/large/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2776"/>
            <a:ext cx="2495655" cy="327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3943" y="5373216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Papyrus" panose="03070502060502030205" pitchFamily="66" charset="0"/>
              </a:rPr>
              <a:t>Octave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95936" y="5373216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Marc Antoine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20272" y="5301208"/>
            <a:ext cx="97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Lépide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8" name="Picture 2" descr="https://download.vikidia.org/vikidia/fr/images/thumb/9/92/Empereur_romain_Auguste.jpg/200px-Empereur_romain_Augus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749885" cy="327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78098"/>
          </a:xfrm>
        </p:spPr>
        <p:txBody>
          <a:bodyPr>
            <a:norm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Antonio </a:t>
            </a:r>
            <a:r>
              <a:rPr lang="fr-FR" b="1" dirty="0">
                <a:latin typeface="Papyrus" panose="03070502060502030205" pitchFamily="66" charset="0"/>
              </a:rPr>
              <a:t>e </a:t>
            </a:r>
            <a:r>
              <a:rPr lang="fr-FR" b="1" dirty="0" err="1">
                <a:latin typeface="Papyrus" panose="03070502060502030205" pitchFamily="66" charset="0"/>
              </a:rPr>
              <a:t>Cleopatra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268760"/>
            <a:ext cx="7632848" cy="4051184"/>
          </a:xfrm>
        </p:spPr>
        <p:txBody>
          <a:bodyPr>
            <a:norm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Inspiré de La vie de Marc Antoine de Plutarque</a:t>
            </a:r>
          </a:p>
        </p:txBody>
      </p:sp>
      <p:pic>
        <p:nvPicPr>
          <p:cNvPr id="5" name="Picture 2" descr="Afficher l’image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4930924" cy="45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3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’image sour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95439"/>
            <a:ext cx="2448272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hv.agora.qc.ca/web/image/i1066hv/large/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2776"/>
            <a:ext cx="2495655" cy="327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3943" y="5373216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Papyrus" panose="03070502060502030205" pitchFamily="66" charset="0"/>
              </a:rPr>
              <a:t>Octave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95936" y="5373216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Marc Antoine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20272" y="5301208"/>
            <a:ext cx="97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Lépide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8" name="Picture 2" descr="https://download.vikidia.org/vikidia/fr/images/thumb/9/92/Empereur_romain_Auguste.jpg/200px-Empereur_romain_Augus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749885" cy="327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2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’image sour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95439"/>
            <a:ext cx="2448272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hv.agora.qc.ca/web/image/i1066hv/large/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2776"/>
            <a:ext cx="2495655" cy="327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3943" y="5373216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Papyrus" panose="03070502060502030205" pitchFamily="66" charset="0"/>
              </a:rPr>
              <a:t>Octave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95936" y="5373216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Marc Antoine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20272" y="5301208"/>
            <a:ext cx="97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Lépide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8" name="Picture 2" descr="https://download.vikidia.org/vikidia/fr/images/thumb/9/92/Empereur_romain_Auguste.jpg/200px-Empereur_romain_Augus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749885" cy="327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1700808"/>
            <a:ext cx="2352709" cy="23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78098"/>
          </a:xfrm>
        </p:spPr>
        <p:txBody>
          <a:bodyPr>
            <a:norm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Antonio </a:t>
            </a:r>
            <a:r>
              <a:rPr lang="fr-FR" b="1" dirty="0">
                <a:latin typeface="Papyrus" panose="03070502060502030205" pitchFamily="66" charset="0"/>
              </a:rPr>
              <a:t>e </a:t>
            </a:r>
            <a:r>
              <a:rPr lang="fr-FR" b="1" dirty="0" err="1">
                <a:latin typeface="Papyrus" panose="03070502060502030205" pitchFamily="66" charset="0"/>
              </a:rPr>
              <a:t>Cleopatra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268760"/>
            <a:ext cx="7632848" cy="4051184"/>
          </a:xfrm>
        </p:spPr>
        <p:txBody>
          <a:bodyPr>
            <a:norm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Inspiré de La vie de Marc Antoine de Plutarque</a:t>
            </a:r>
          </a:p>
        </p:txBody>
      </p:sp>
      <p:pic>
        <p:nvPicPr>
          <p:cNvPr id="5" name="Picture 2" descr="Afficher l’image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4930924" cy="45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ownload.vikidia.org/vikidia/fr/images/thumb/9/92/Empereur_romain_Auguste.jpg/200px-Empereur_romain_Augu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10744"/>
            <a:ext cx="3456384" cy="411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672" y="3188805"/>
            <a:ext cx="2353260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98178"/>
          </a:xfrm>
        </p:spPr>
        <p:txBody>
          <a:bodyPr>
            <a:normAutofit fontScale="90000"/>
          </a:bodyPr>
          <a:lstStyle/>
          <a:p>
            <a:r>
              <a:rPr lang="fr-FR" sz="6000" b="1" dirty="0" err="1" smtClean="0">
                <a:latin typeface="Papyrus" panose="03070502060502030205" pitchFamily="66" charset="0"/>
              </a:rPr>
              <a:t>Coriolanus</a:t>
            </a:r>
            <a:r>
              <a:rPr lang="fr-FR" b="1" dirty="0" smtClean="0">
                <a:latin typeface="Papyrus" panose="03070502060502030205" pitchFamily="66" charset="0"/>
              </a:rPr>
              <a:t/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b="1" dirty="0" smtClean="0">
                <a:latin typeface="Papyrus" panose="03070502060502030205" pitchFamily="66" charset="0"/>
              </a:rPr>
              <a:t>G</a:t>
            </a:r>
            <a:r>
              <a:rPr lang="fr-FR" sz="4000" b="1" dirty="0" smtClean="0">
                <a:latin typeface="Papyrus" panose="03070502060502030205" pitchFamily="66" charset="0"/>
              </a:rPr>
              <a:t>ilets jaunes contre Jupiter</a:t>
            </a:r>
            <a:endParaRPr lang="fr-FR" sz="4000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Inspiré  (très librement) de </a:t>
            </a: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Plutarque </a:t>
            </a: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(Vies Illustres)</a:t>
            </a:r>
          </a:p>
          <a:p>
            <a:pPr marL="0" indent="0">
              <a:buNone/>
            </a:pPr>
            <a:endParaRPr lang="fr-FR" b="1" dirty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b="1" dirty="0">
                <a:latin typeface="Papyrus" panose="03070502060502030205" pitchFamily="66" charset="0"/>
              </a:rPr>
              <a:t>e</a:t>
            </a:r>
            <a:r>
              <a:rPr lang="fr-FR" b="1" dirty="0" smtClean="0">
                <a:latin typeface="Papyrus" panose="03070502060502030205" pitchFamily="66" charset="0"/>
              </a:rPr>
              <a:t>t aussi des</a:t>
            </a: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Emeutes des céréales</a:t>
            </a: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1607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603" y="2780928"/>
            <a:ext cx="4803488" cy="39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6/6a/Vols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56288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4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Tito </a:t>
            </a:r>
            <a:r>
              <a:rPr lang="fr-FR" b="1" dirty="0" err="1">
                <a:latin typeface="Papyrus" panose="03070502060502030205" pitchFamily="66" charset="0"/>
              </a:rPr>
              <a:t>Andronico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600200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     La </a:t>
            </a:r>
            <a:r>
              <a:rPr lang="fr-FR" b="1" dirty="0">
                <a:latin typeface="Papyrus" panose="03070502060502030205" pitchFamily="66" charset="0"/>
              </a:rPr>
              <a:t>première tragédie du jeune William (28 ans)</a:t>
            </a:r>
          </a:p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</p:txBody>
      </p:sp>
      <p:pic>
        <p:nvPicPr>
          <p:cNvPr id="4" name="Picture 2" descr="https://upload.wikimedia.org/wikipedia/commons/thumb/d/d6/Roma1493.png/800px-Roma149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66114"/>
            <a:ext cx="76200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Papyrus" panose="03070502060502030205" pitchFamily="66" charset="0"/>
              </a:rPr>
              <a:t>Cymbeline</a:t>
            </a:r>
            <a:r>
              <a:rPr lang="fr-FR" b="1" dirty="0">
                <a:latin typeface="Papyrus" panose="03070502060502030205" pitchFamily="66" charset="0"/>
              </a:rPr>
              <a:t/>
            </a:r>
            <a:br>
              <a:rPr lang="fr-FR" b="1" dirty="0">
                <a:latin typeface="Papyrus" panose="03070502060502030205" pitchFamily="66" charset="0"/>
              </a:rPr>
            </a:br>
            <a:r>
              <a:rPr lang="fr-FR" sz="2400" b="1" dirty="0" smtClean="0">
                <a:latin typeface="Papyrus" panose="03070502060502030205" pitchFamily="66" charset="0"/>
              </a:rPr>
              <a:t>Enlèvements d’enfants et crimes passionnels</a:t>
            </a:r>
            <a:endParaRPr lang="fr-FR" sz="4800" b="1" dirty="0">
              <a:latin typeface="Papyrus" panose="03070502060502030205" pitchFamily="66" charset="0"/>
            </a:endParaRPr>
          </a:p>
        </p:txBody>
      </p:sp>
      <p:pic>
        <p:nvPicPr>
          <p:cNvPr id="1026" name="Picture 2" descr="https://i0.wp.com/shakespeareillustration.org/wp-content/uploads/2016/08/hcselouscym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50" y="1700213"/>
            <a:ext cx="3514613" cy="489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48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157592" cy="3024336"/>
          </a:xfrm>
        </p:spPr>
        <p:txBody>
          <a:bodyPr>
            <a:normAutofit/>
          </a:bodyPr>
          <a:lstStyle/>
          <a:p>
            <a:r>
              <a:rPr lang="fr-FR" sz="6700" b="1" dirty="0" smtClean="0">
                <a:latin typeface="Papyrus" panose="03070502060502030205" pitchFamily="66" charset="0"/>
              </a:rPr>
              <a:t>La </a:t>
            </a:r>
            <a:r>
              <a:rPr lang="fr-FR" sz="6700" b="1" dirty="0" err="1" smtClean="0">
                <a:latin typeface="Papyrus" panose="03070502060502030205" pitchFamily="66" charset="0"/>
              </a:rPr>
              <a:t>Tempesta</a:t>
            </a:r>
            <a:r>
              <a:rPr lang="fr-FR" sz="6700" b="1" dirty="0" smtClean="0">
                <a:latin typeface="Papyrus" panose="03070502060502030205" pitchFamily="66" charset="0"/>
              </a:rPr>
              <a:t/>
            </a:r>
            <a:br>
              <a:rPr lang="fr-FR" sz="6700" b="1" dirty="0" smtClean="0">
                <a:latin typeface="Papyrus" panose="03070502060502030205" pitchFamily="66" charset="0"/>
              </a:rPr>
            </a:br>
            <a:r>
              <a:rPr lang="fr-FR" sz="3600" b="1" dirty="0" smtClean="0">
                <a:latin typeface="Papyrus" panose="03070502060502030205" pitchFamily="66" charset="0"/>
              </a:rPr>
              <a:t>Naufrage </a:t>
            </a:r>
            <a:r>
              <a:rPr lang="fr-FR" sz="3600" b="1" dirty="0">
                <a:latin typeface="Papyrus" panose="03070502060502030205" pitchFamily="66" charset="0"/>
              </a:rPr>
              <a:t>au large</a:t>
            </a:r>
            <a:br>
              <a:rPr lang="fr-FR" sz="3600" b="1" dirty="0">
                <a:latin typeface="Papyrus" panose="03070502060502030205" pitchFamily="66" charset="0"/>
              </a:rPr>
            </a:br>
            <a:r>
              <a:rPr lang="fr-FR" sz="3600" b="1" dirty="0">
                <a:latin typeface="Papyrus" panose="03070502060502030205" pitchFamily="66" charset="0"/>
              </a:rPr>
              <a:t>des côtes italiennes</a:t>
            </a:r>
            <a:br>
              <a:rPr lang="fr-FR" sz="3600" b="1" dirty="0">
                <a:latin typeface="Papyrus" panose="03070502060502030205" pitchFamily="66" charset="0"/>
              </a:rPr>
            </a:b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55362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Papyrus" panose="03070502060502030205" pitchFamily="66" charset="0"/>
              </a:rPr>
              <a:t>1593: un peu de contexte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45467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0"/>
            <a:ext cx="4656582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24328" y="3140968"/>
            <a:ext cx="1100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Giorgio</a:t>
            </a:r>
          </a:p>
          <a:p>
            <a:r>
              <a:rPr lang="fr-FR" b="1" dirty="0" smtClean="0"/>
              <a:t>Strehler</a:t>
            </a:r>
          </a:p>
          <a:p>
            <a:r>
              <a:rPr lang="fr-FR" b="1" dirty="0"/>
              <a:t>à</a:t>
            </a:r>
            <a:r>
              <a:rPr lang="fr-FR" b="1" dirty="0" smtClean="0"/>
              <a:t> l’Odéon</a:t>
            </a:r>
          </a:p>
          <a:p>
            <a:r>
              <a:rPr lang="fr-FR" b="1" smtClean="0"/>
              <a:t>1983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0479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49" y="1052736"/>
            <a:ext cx="7677575" cy="51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900" b="1" dirty="0" smtClean="0">
                <a:latin typeface="Papyrus" panose="03070502060502030205" pitchFamily="66" charset="0"/>
              </a:rPr>
              <a:t>Il </a:t>
            </a:r>
            <a:r>
              <a:rPr lang="fr-FR" sz="4900" b="1" dirty="0" err="1">
                <a:latin typeface="Papyrus" panose="03070502060502030205" pitchFamily="66" charset="0"/>
              </a:rPr>
              <a:t>racconto</a:t>
            </a:r>
            <a:r>
              <a:rPr lang="fr-FR" sz="4900" b="1" dirty="0">
                <a:latin typeface="Papyrus" panose="03070502060502030205" pitchFamily="66" charset="0"/>
              </a:rPr>
              <a:t> </a:t>
            </a:r>
            <a:r>
              <a:rPr lang="fr-FR" sz="4900" b="1" dirty="0" smtClean="0">
                <a:latin typeface="Papyrus" panose="03070502060502030205" pitchFamily="66" charset="0"/>
              </a:rPr>
              <a:t>d’</a:t>
            </a:r>
            <a:r>
              <a:rPr lang="fr-FR" sz="4900" b="1" dirty="0" err="1" smtClean="0">
                <a:latin typeface="Papyrus" panose="03070502060502030205" pitchFamily="66" charset="0"/>
              </a:rPr>
              <a:t>inverno</a:t>
            </a:r>
            <a:r>
              <a:rPr lang="fr-FR" sz="4900" b="1" dirty="0">
                <a:latin typeface="Papyrus" panose="03070502060502030205" pitchFamily="66" charset="0"/>
              </a:rPr>
              <a:t/>
            </a:r>
            <a:br>
              <a:rPr lang="fr-FR" sz="4900" b="1" dirty="0">
                <a:latin typeface="Papyrus" panose="03070502060502030205" pitchFamily="66" charset="0"/>
              </a:rPr>
            </a:br>
            <a:r>
              <a:rPr lang="fr-FR" sz="4000" b="1" dirty="0">
                <a:latin typeface="Papyrus" panose="03070502060502030205" pitchFamily="66" charset="0"/>
              </a:rPr>
              <a:t>Miracle à la cour de Sicile</a:t>
            </a:r>
          </a:p>
        </p:txBody>
      </p:sp>
      <p:pic>
        <p:nvPicPr>
          <p:cNvPr id="4" name="Picture 4" descr="Afficher l’image sour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73" y="1628800"/>
            <a:ext cx="6319654" cy="42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491880" y="612145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latin typeface="Papyrus" panose="03070502060502030205" pitchFamily="66" charset="0"/>
              </a:rPr>
              <a:t>Palermo</a:t>
            </a:r>
            <a:endParaRPr lang="fr-FR" b="1" dirty="0" smtClean="0">
              <a:latin typeface="Papyrus" panose="03070502060502030205" pitchFamily="66" charset="0"/>
            </a:endParaRPr>
          </a:p>
          <a:p>
            <a:pPr algn="ctr"/>
            <a:r>
              <a:rPr lang="fr-FR" b="1" dirty="0" smtClean="0">
                <a:latin typeface="Papyrus" panose="03070502060502030205" pitchFamily="66" charset="0"/>
              </a:rPr>
              <a:t>1600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Molto </a:t>
            </a:r>
            <a:r>
              <a:rPr lang="fr-FR" b="1" dirty="0" err="1">
                <a:latin typeface="Papyrus" panose="03070502060502030205" pitchFamily="66" charset="0"/>
              </a:rPr>
              <a:t>rumore</a:t>
            </a:r>
            <a:r>
              <a:rPr lang="fr-FR" b="1" dirty="0">
                <a:latin typeface="Papyrus" panose="03070502060502030205" pitchFamily="66" charset="0"/>
              </a:rPr>
              <a:t> su </a:t>
            </a:r>
            <a:r>
              <a:rPr lang="fr-FR" b="1" dirty="0" err="1" smtClean="0">
                <a:latin typeface="Papyrus" panose="03070502060502030205" pitchFamily="66" charset="0"/>
              </a:rPr>
              <a:t>nulla</a:t>
            </a:r>
            <a:r>
              <a:rPr lang="fr-FR" b="1" dirty="0" smtClean="0">
                <a:latin typeface="Papyrus" panose="03070502060502030205" pitchFamily="66" charset="0"/>
              </a:rPr>
              <a:t/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b="1" dirty="0" smtClean="0">
                <a:latin typeface="Papyrus" panose="03070502060502030205" pitchFamily="66" charset="0"/>
              </a:rPr>
              <a:t>Nouvelles violences sexistes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4" name="Picture 2" descr="Afficher l’image sour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55" y="1440153"/>
            <a:ext cx="641980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563888" y="598863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latin typeface="Papyrus" panose="03070502060502030205" pitchFamily="66" charset="0"/>
              </a:rPr>
              <a:t>Messina</a:t>
            </a:r>
            <a:endParaRPr lang="fr-FR" sz="2000" b="1" dirty="0" smtClean="0">
              <a:latin typeface="Papyrus" panose="03070502060502030205" pitchFamily="66" charset="0"/>
            </a:endParaRPr>
          </a:p>
          <a:p>
            <a:pPr algn="ctr"/>
            <a:r>
              <a:rPr lang="fr-FR" sz="2000" b="1" dirty="0" smtClean="0">
                <a:latin typeface="Papyrus" panose="03070502060502030205" pitchFamily="66" charset="0"/>
              </a:rPr>
              <a:t>1600</a:t>
            </a:r>
            <a:endParaRPr lang="fr-FR" sz="20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1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14 pièces « italiennes » …</a:t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b="1" dirty="0" smtClean="0">
                <a:latin typeface="Papyrus" panose="03070502060502030205" pitchFamily="66" charset="0"/>
              </a:rPr>
              <a:t>Et encore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 fontScale="70000" lnSpcReduction="20000"/>
          </a:bodyPr>
          <a:lstStyle/>
          <a:p>
            <a:r>
              <a:rPr lang="fr-FR" sz="4000" b="1" dirty="0" err="1" smtClean="0">
                <a:solidFill>
                  <a:srgbClr val="FF0000"/>
                </a:solidFill>
                <a:latin typeface="Papyrus" panose="03070502060502030205" pitchFamily="66" charset="0"/>
              </a:rPr>
              <a:t>Misura</a:t>
            </a:r>
            <a:r>
              <a:rPr lang="fr-FR" sz="40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 </a:t>
            </a:r>
            <a:r>
              <a:rPr lang="fr-FR" sz="4000" b="1" dirty="0">
                <a:solidFill>
                  <a:srgbClr val="FF0000"/>
                </a:solidFill>
                <a:latin typeface="Papyrus" panose="03070502060502030205" pitchFamily="66" charset="0"/>
              </a:rPr>
              <a:t>per </a:t>
            </a:r>
            <a:r>
              <a:rPr lang="fr-FR" sz="4000" b="1" dirty="0" err="1" smtClean="0">
                <a:solidFill>
                  <a:srgbClr val="FF0000"/>
                </a:solidFill>
                <a:latin typeface="Papyrus" panose="03070502060502030205" pitchFamily="66" charset="0"/>
              </a:rPr>
              <a:t>misura</a:t>
            </a:r>
            <a:r>
              <a:rPr lang="fr-FR" sz="40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 </a:t>
            </a: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	Vienne ou en réalité Ferrare </a:t>
            </a:r>
          </a:p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r>
              <a:rPr lang="it-IT" sz="34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Sogno </a:t>
            </a:r>
            <a:r>
              <a:rPr lang="it-IT" sz="3400" b="1" dirty="0">
                <a:solidFill>
                  <a:srgbClr val="FF0000"/>
                </a:solidFill>
                <a:latin typeface="Papyrus" panose="03070502060502030205" pitchFamily="66" charset="0"/>
              </a:rPr>
              <a:t>di una notte di mezza </a:t>
            </a:r>
            <a:r>
              <a:rPr lang="it-IT" sz="34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estate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  <a:latin typeface="Papyrus" panose="03070502060502030205" pitchFamily="66" charset="0"/>
              </a:rPr>
              <a:t>	</a:t>
            </a:r>
            <a:r>
              <a:rPr lang="it-IT" b="1" dirty="0" smtClean="0">
                <a:latin typeface="Papyrus" panose="03070502060502030205" pitchFamily="66" charset="0"/>
              </a:rPr>
              <a:t>Athènes ou plutôt</a:t>
            </a:r>
            <a:r>
              <a:rPr lang="fr-FR" b="1" dirty="0" smtClean="0">
                <a:latin typeface="Papyrus" panose="03070502060502030205" pitchFamily="66" charset="0"/>
              </a:rPr>
              <a:t> la « Petite Athènes » de la ville de 	</a:t>
            </a:r>
            <a:r>
              <a:rPr lang="fr-FR" b="1" dirty="0" err="1" smtClean="0">
                <a:latin typeface="Papyrus" panose="03070502060502030205" pitchFamily="66" charset="0"/>
              </a:rPr>
              <a:t>Sabbioneta</a:t>
            </a:r>
            <a:r>
              <a:rPr lang="fr-FR" b="1" dirty="0" smtClean="0">
                <a:latin typeface="Papyrus" panose="03070502060502030205" pitchFamily="66" charset="0"/>
              </a:rPr>
              <a:t> près de Mantoue </a:t>
            </a:r>
          </a:p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r>
              <a:rPr lang="fr-FR" sz="3400" b="1" dirty="0">
                <a:solidFill>
                  <a:srgbClr val="FF0000"/>
                </a:solidFill>
                <a:latin typeface="Papyrus" panose="03070502060502030205" pitchFamily="66" charset="0"/>
              </a:rPr>
              <a:t>Le </a:t>
            </a:r>
            <a:r>
              <a:rPr lang="fr-FR" sz="3400" b="1" dirty="0" err="1">
                <a:solidFill>
                  <a:srgbClr val="FF0000"/>
                </a:solidFill>
                <a:latin typeface="Papyrus" panose="03070502060502030205" pitchFamily="66" charset="0"/>
              </a:rPr>
              <a:t>allegre</a:t>
            </a:r>
            <a:r>
              <a:rPr lang="fr-FR" sz="3400" b="1" dirty="0">
                <a:solidFill>
                  <a:srgbClr val="FF0000"/>
                </a:solidFill>
                <a:latin typeface="Papyrus" panose="03070502060502030205" pitchFamily="66" charset="0"/>
              </a:rPr>
              <a:t> </a:t>
            </a:r>
            <a:r>
              <a:rPr lang="fr-FR" sz="3400" b="1" dirty="0" err="1">
                <a:solidFill>
                  <a:srgbClr val="FF0000"/>
                </a:solidFill>
                <a:latin typeface="Papyrus" panose="03070502060502030205" pitchFamily="66" charset="0"/>
              </a:rPr>
              <a:t>comari</a:t>
            </a:r>
            <a:r>
              <a:rPr lang="fr-FR" sz="3400" b="1" dirty="0">
                <a:solidFill>
                  <a:srgbClr val="FF0000"/>
                </a:solidFill>
                <a:latin typeface="Papyrus" panose="03070502060502030205" pitchFamily="66" charset="0"/>
              </a:rPr>
              <a:t> di </a:t>
            </a:r>
            <a:r>
              <a:rPr lang="fr-FR" sz="3400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Windsor</a:t>
            </a:r>
            <a:r>
              <a:rPr lang="fr-FR" sz="3400" b="1" dirty="0" smtClean="0">
                <a:latin typeface="Papyrus" panose="03070502060502030205" pitchFamily="66" charset="0"/>
              </a:rPr>
              <a:t> </a:t>
            </a:r>
            <a:endParaRPr lang="fr-FR" sz="3400" b="1" dirty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	pièce </a:t>
            </a:r>
            <a:r>
              <a:rPr lang="fr-FR" b="1" dirty="0">
                <a:latin typeface="Papyrus" panose="03070502060502030205" pitchFamily="66" charset="0"/>
              </a:rPr>
              <a:t>dérivée d’une </a:t>
            </a:r>
            <a:r>
              <a:rPr lang="fr-FR" b="1" dirty="0" err="1">
                <a:latin typeface="Papyrus" panose="03070502060502030205" pitchFamily="66" charset="0"/>
              </a:rPr>
              <a:t>novella</a:t>
            </a:r>
            <a:r>
              <a:rPr lang="fr-FR" b="1" dirty="0">
                <a:latin typeface="Papyrus" panose="03070502060502030205" pitchFamily="66" charset="0"/>
              </a:rPr>
              <a:t> d’Il </a:t>
            </a:r>
            <a:r>
              <a:rPr lang="fr-FR" b="1" dirty="0" err="1" smtClean="0">
                <a:latin typeface="Papyrus" panose="03070502060502030205" pitchFamily="66" charset="0"/>
              </a:rPr>
              <a:t>Pecorone</a:t>
            </a:r>
            <a:r>
              <a:rPr lang="fr-FR" b="1" dirty="0" smtClean="0">
                <a:latin typeface="Papyrus" panose="03070502060502030205" pitchFamily="66" charset="0"/>
              </a:rPr>
              <a:t>, est une 	«</a:t>
            </a:r>
            <a:r>
              <a:rPr lang="fr-FR" b="1" dirty="0">
                <a:latin typeface="Papyrus" panose="03070502060502030205" pitchFamily="66" charset="0"/>
              </a:rPr>
              <a:t> commedia </a:t>
            </a:r>
            <a:r>
              <a:rPr lang="fr-FR" b="1" dirty="0" err="1">
                <a:latin typeface="Papyrus" panose="03070502060502030205" pitchFamily="66" charset="0"/>
              </a:rPr>
              <a:t>erudita</a:t>
            </a:r>
            <a:r>
              <a:rPr lang="fr-FR" b="1" dirty="0">
                <a:latin typeface="Papyrus" panose="03070502060502030205" pitchFamily="66" charset="0"/>
              </a:rPr>
              <a:t> » fidèle au </a:t>
            </a:r>
            <a:r>
              <a:rPr lang="fr-FR" b="1" dirty="0" smtClean="0">
                <a:latin typeface="Papyrus" panose="03070502060502030205" pitchFamily="66" charset="0"/>
              </a:rPr>
              <a:t>modèle </a:t>
            </a:r>
            <a:r>
              <a:rPr lang="fr-FR" b="1" dirty="0">
                <a:latin typeface="Papyrus" panose="03070502060502030205" pitchFamily="66" charset="0"/>
              </a:rPr>
              <a:t>italien </a:t>
            </a:r>
            <a:r>
              <a:rPr lang="fr-FR" b="1" dirty="0" smtClean="0">
                <a:latin typeface="Papyrus" panose="03070502060502030205" pitchFamily="66" charset="0"/>
              </a:rPr>
              <a:t>de </a:t>
            </a:r>
            <a:r>
              <a:rPr lang="fr-FR" b="1" dirty="0">
                <a:latin typeface="Papyrus" panose="03070502060502030205" pitchFamily="66" charset="0"/>
              </a:rPr>
              <a:t>la </a:t>
            </a:r>
            <a:r>
              <a:rPr lang="fr-FR" b="1" dirty="0" err="1">
                <a:latin typeface="Papyrus" panose="03070502060502030205" pitchFamily="66" charset="0"/>
              </a:rPr>
              <a:t>beffa</a:t>
            </a:r>
            <a:endParaRPr lang="fr-FR" b="1" dirty="0">
              <a:latin typeface="Papyrus" panose="03070502060502030205" pitchFamily="66" charset="0"/>
            </a:endParaRPr>
          </a:p>
          <a:p>
            <a:endParaRPr lang="fr-FR" b="1" dirty="0" smtClean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f/f6/Sonnets1609titlepage.jpg/800px-Sonnets1609titlep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361468" cy="62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7504" y="2204864"/>
            <a:ext cx="386497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Parus en 1609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154 sonnets d’une très grande beauté  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(3 quatrains + 1 distique final)</a:t>
            </a:r>
          </a:p>
          <a:p>
            <a:endParaRPr lang="fr-FR" b="1" dirty="0" smtClean="0">
              <a:latin typeface="Papyrus" panose="03070502060502030205" pitchFamily="66" charset="0"/>
            </a:endParaRPr>
          </a:p>
          <a:p>
            <a:endParaRPr lang="fr-FR" b="1" dirty="0" smtClean="0">
              <a:latin typeface="Papyrus" panose="03070502060502030205" pitchFamily="66" charset="0"/>
            </a:endParaRPr>
          </a:p>
          <a:p>
            <a:r>
              <a:rPr lang="fr-FR" b="1" dirty="0" smtClean="0">
                <a:latin typeface="Papyrus" panose="03070502060502030205" pitchFamily="66" charset="0"/>
              </a:rPr>
              <a:t>Les sonnets 126-154 célèbrent la passion érotique du poète  pour la mystérieuse  et terrible</a:t>
            </a:r>
          </a:p>
          <a:p>
            <a:r>
              <a:rPr lang="fr-FR" sz="2000" b="1" dirty="0" smtClean="0">
                <a:latin typeface="Papyrus" panose="03070502060502030205" pitchFamily="66" charset="0"/>
              </a:rPr>
              <a:t>                «Dame brune ».</a:t>
            </a:r>
            <a:endParaRPr lang="fr-FR" sz="20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7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62063"/>
            <a:ext cx="73437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331640" y="6165304"/>
            <a:ext cx="623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Un jeune stratfordien spectaculairement doué pour le théâtre?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558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Qui était-il vraiment?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11760" y="2852936"/>
            <a:ext cx="6275040" cy="3273227"/>
          </a:xfrm>
        </p:spPr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Contraste entrer l’immense richesse de l’œuvre et la « platitude » de sa biographie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Une « déclaration de doute raisonnable »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455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L’auteur est forcément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63688" y="1628800"/>
            <a:ext cx="6768752" cy="4040528"/>
          </a:xfrm>
        </p:spPr>
        <p:txBody>
          <a:bodyPr>
            <a:noAutofit/>
          </a:bodyPr>
          <a:lstStyle/>
          <a:p>
            <a:r>
              <a:rPr lang="fr-FR" sz="2400" b="1" dirty="0" smtClean="0">
                <a:latin typeface="Papyrus" panose="03070502060502030205" pitchFamily="66" charset="0"/>
              </a:rPr>
              <a:t>Un érudit de haute volée</a:t>
            </a:r>
          </a:p>
          <a:p>
            <a:r>
              <a:rPr lang="fr-FR" sz="2400" b="1" dirty="0" smtClean="0">
                <a:latin typeface="Papyrus" panose="03070502060502030205" pitchFamily="66" charset="0"/>
              </a:rPr>
              <a:t>Grand connaisseur de l’Italie toute entière, son architecture, ses arts, sa géographie, la topographie de ses villes, les objets de la vie quotidienne, etc.</a:t>
            </a:r>
          </a:p>
          <a:p>
            <a:r>
              <a:rPr lang="fr-FR" sz="2400" b="1" dirty="0" smtClean="0">
                <a:latin typeface="Papyrus" panose="03070502060502030205" pitchFamily="66" charset="0"/>
              </a:rPr>
              <a:t>Grand connaisseur de toute la littérature italienne</a:t>
            </a:r>
          </a:p>
          <a:p>
            <a:r>
              <a:rPr lang="fr-FR" sz="2400" b="1" dirty="0" smtClean="0">
                <a:latin typeface="Papyrus" panose="03070502060502030205" pitchFamily="66" charset="0"/>
              </a:rPr>
              <a:t>L’auteur lit l’italien à la perfection, pour le moins ?!?!?!</a:t>
            </a:r>
          </a:p>
          <a:p>
            <a:r>
              <a:rPr lang="fr-FR" sz="2400" b="1" dirty="0" smtClean="0">
                <a:latin typeface="Papyrus" panose="03070502060502030205" pitchFamily="66" charset="0"/>
              </a:rPr>
              <a:t>Capable d’écrire des jeux de mots en italien (il en écrit aussi en français et il cite Montaigne …)</a:t>
            </a:r>
          </a:p>
          <a:p>
            <a:endParaRPr lang="fr-FR" sz="24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190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859216" cy="129614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Papyrus" panose="03070502060502030205" pitchFamily="66" charset="0"/>
              </a:rPr>
              <a:t>Sans parler de son </a:t>
            </a:r>
            <a:r>
              <a:rPr lang="fr-FR" b="1" dirty="0" smtClean="0">
                <a:latin typeface="Papyrus" panose="03070502060502030205" pitchFamily="66" charset="0"/>
              </a:rPr>
              <a:t>érudition</a:t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b="1" dirty="0" smtClean="0">
                <a:latin typeface="Papyrus" panose="03070502060502030205" pitchFamily="66" charset="0"/>
              </a:rPr>
              <a:t>ès</a:t>
            </a:r>
            <a:r>
              <a:rPr lang="fr-FR" b="1" dirty="0">
                <a:latin typeface="Papyrus" panose="03070502060502030205" pitchFamily="66" charset="0"/>
              </a:rPr>
              <a:t/>
            </a:r>
            <a:br>
              <a:rPr lang="fr-FR" b="1" dirty="0">
                <a:latin typeface="Papyrus" panose="03070502060502030205" pitchFamily="66" charset="0"/>
              </a:rPr>
            </a:b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3648" y="1844824"/>
            <a:ext cx="6671084" cy="3345235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latin typeface="Papyrus" panose="03070502060502030205" pitchFamily="66" charset="0"/>
              </a:rPr>
              <a:t>Musique</a:t>
            </a:r>
          </a:p>
          <a:p>
            <a:r>
              <a:rPr lang="fr-FR" sz="2000" b="1" dirty="0" smtClean="0">
                <a:latin typeface="Papyrus" panose="03070502060502030205" pitchFamily="66" charset="0"/>
              </a:rPr>
              <a:t>Escrime</a:t>
            </a:r>
          </a:p>
          <a:p>
            <a:r>
              <a:rPr lang="fr-FR" sz="2000" b="1" dirty="0" smtClean="0">
                <a:latin typeface="Papyrus" panose="03070502060502030205" pitchFamily="66" charset="0"/>
              </a:rPr>
              <a:t>Dressage des oiseaux de proie, notamment les faucons</a:t>
            </a:r>
          </a:p>
          <a:p>
            <a:r>
              <a:rPr lang="fr-FR" sz="2000" b="1" dirty="0" smtClean="0">
                <a:latin typeface="Papyrus" panose="03070502060502030205" pitchFamily="66" charset="0"/>
              </a:rPr>
              <a:t>Droit</a:t>
            </a:r>
          </a:p>
          <a:p>
            <a:r>
              <a:rPr lang="fr-FR" sz="2000" b="1" dirty="0" smtClean="0">
                <a:latin typeface="Papyrus" panose="03070502060502030205" pitchFamily="66" charset="0"/>
              </a:rPr>
              <a:t>La guerre </a:t>
            </a:r>
          </a:p>
          <a:p>
            <a:r>
              <a:rPr lang="fr-FR" sz="2000" b="1" dirty="0" smtClean="0">
                <a:latin typeface="Papyrus" panose="03070502060502030205" pitchFamily="66" charset="0"/>
              </a:rPr>
              <a:t>La chasse</a:t>
            </a:r>
          </a:p>
          <a:p>
            <a:r>
              <a:rPr lang="fr-FR" sz="2000" b="1" dirty="0" smtClean="0">
                <a:latin typeface="Papyrus" panose="03070502060502030205" pitchFamily="66" charset="0"/>
              </a:rPr>
              <a:t>Histoire du Danemark, le plan du château d’Elseneur,  les canons</a:t>
            </a:r>
          </a:p>
          <a:p>
            <a:r>
              <a:rPr lang="fr-FR" sz="2000" b="1" dirty="0" smtClean="0">
                <a:latin typeface="Papyrus" panose="03070502060502030205" pitchFamily="66" charset="0"/>
              </a:rPr>
              <a:t>Le Judaïsme et les Hébreux</a:t>
            </a:r>
          </a:p>
          <a:p>
            <a:r>
              <a:rPr lang="fr-FR" sz="2000" b="1" dirty="0" smtClean="0">
                <a:latin typeface="Papyrus" panose="03070502060502030205" pitchFamily="66" charset="0"/>
              </a:rPr>
              <a:t>Et bien sûr, la maroquinerie</a:t>
            </a:r>
          </a:p>
          <a:p>
            <a:r>
              <a:rPr lang="fr-FR" sz="2000" b="1" dirty="0" smtClean="0">
                <a:latin typeface="Papyrus" panose="03070502060502030205" pitchFamily="66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800246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556792"/>
          </a:xfrm>
        </p:spPr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1593: un peu de contexte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592" y="1535899"/>
            <a:ext cx="26914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Plus de 60 Prétendants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417638"/>
            <a:ext cx="7211144" cy="434848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2400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sz="2400" b="1" dirty="0" smtClean="0">
                <a:latin typeface="Papyrus" panose="03070502060502030205" pitchFamily="66" charset="0"/>
              </a:rPr>
              <a:t>                              </a:t>
            </a:r>
            <a:endParaRPr lang="fr-FR" sz="24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282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Des Lettrés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528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Des Lettrés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6792"/>
            <a:ext cx="2479946" cy="28083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47864" y="2060848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Ben Jonson, son rival, son ami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5433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Des Lettrés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6792"/>
            <a:ext cx="2479946" cy="2808312"/>
          </a:xfrm>
          <a:prstGeom prst="rect">
            <a:avLst/>
          </a:prstGeom>
        </p:spPr>
      </p:pic>
      <p:pic>
        <p:nvPicPr>
          <p:cNvPr id="5" name="Picture 4" descr="https://upload.wikimedia.org/wikipedia/commons/f/f2/Sir_Walter_Ralegh_by_%27H%27_monogrammi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78685"/>
            <a:ext cx="268703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652120" y="3429000"/>
            <a:ext cx="3238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Walter Raleigh, écrivain, poète,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Courtisan, explorateur…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266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Des Lettrés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6792"/>
            <a:ext cx="2479946" cy="2808312"/>
          </a:xfrm>
          <a:prstGeom prst="rect">
            <a:avLst/>
          </a:prstGeom>
        </p:spPr>
      </p:pic>
      <p:pic>
        <p:nvPicPr>
          <p:cNvPr id="5" name="Picture 4" descr="https://upload.wikimedia.org/wikipedia/commons/f/f2/Sir_Walter_Ralegh_by_%27H%27_monogrammi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78685"/>
            <a:ext cx="268703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9/Christopher_Marlowe.jpg/800px-Christopher_Marlow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07" y="2852936"/>
            <a:ext cx="3046634" cy="38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411760" y="5813810"/>
            <a:ext cx="3012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Christopher Marlowe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Auteur à succès et espion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2276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Des Lettrés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6792"/>
            <a:ext cx="2479946" cy="2808312"/>
          </a:xfrm>
          <a:prstGeom prst="rect">
            <a:avLst/>
          </a:prstGeom>
        </p:spPr>
      </p:pic>
      <p:pic>
        <p:nvPicPr>
          <p:cNvPr id="5" name="Picture 4" descr="https://upload.wikimedia.org/wikipedia/commons/f/f2/Sir_Walter_Ralegh_by_%27H%27_monogrammi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78685"/>
            <a:ext cx="268703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9/Christopher_Marlowe.jpg/800px-Christopher_Marlow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07" y="2852936"/>
            <a:ext cx="3046634" cy="38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007" y="3711667"/>
            <a:ext cx="2568258" cy="31523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83641" y="5288513"/>
            <a:ext cx="2028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Francis Bacon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Philosophe, 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Homme de science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Homme d’Etat</a:t>
            </a:r>
          </a:p>
        </p:txBody>
      </p:sp>
    </p:spTree>
    <p:extLst>
      <p:ext uri="{BB962C8B-B14F-4D97-AF65-F5344CB8AC3E}">
        <p14:creationId xmlns:p14="http://schemas.microsoft.com/office/powerpoint/2010/main" val="11792931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Des Aristocrates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2900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Des Aristocrates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3" name="Picture 2" descr="Mann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044664" cy="35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84216" y="2060848"/>
            <a:ext cx="425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Papyrus" panose="03070502060502030205" pitchFamily="66" charset="0"/>
              </a:rPr>
              <a:t>Roger </a:t>
            </a:r>
            <a:r>
              <a:rPr lang="fr-FR" b="1" dirty="0" err="1">
                <a:latin typeface="Papyrus" panose="03070502060502030205" pitchFamily="66" charset="0"/>
              </a:rPr>
              <a:t>Manners</a:t>
            </a:r>
            <a:r>
              <a:rPr lang="fr-FR" b="1" dirty="0">
                <a:latin typeface="Papyrus" panose="03070502060502030205" pitchFamily="66" charset="0"/>
              </a:rPr>
              <a:t>, </a:t>
            </a:r>
            <a:endParaRPr lang="fr-FR" b="1" dirty="0" smtClean="0">
              <a:latin typeface="Papyrus" panose="03070502060502030205" pitchFamily="66" charset="0"/>
            </a:endParaRPr>
          </a:p>
          <a:p>
            <a:r>
              <a:rPr lang="fr-FR" b="1" dirty="0" smtClean="0">
                <a:latin typeface="Papyrus" panose="03070502060502030205" pitchFamily="66" charset="0"/>
              </a:rPr>
              <a:t>Comte </a:t>
            </a:r>
            <a:r>
              <a:rPr lang="fr-FR" b="1" dirty="0">
                <a:latin typeface="Papyrus" panose="03070502060502030205" pitchFamily="66" charset="0"/>
              </a:rPr>
              <a:t>de Rutland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444208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93278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Des Aristocrates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3" name="Picture 2" descr="Mann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044664" cy="35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84216" y="2060848"/>
            <a:ext cx="425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Papyrus" panose="03070502060502030205" pitchFamily="66" charset="0"/>
              </a:rPr>
              <a:t>Roger </a:t>
            </a:r>
            <a:r>
              <a:rPr lang="fr-FR" b="1" dirty="0" err="1">
                <a:latin typeface="Papyrus" panose="03070502060502030205" pitchFamily="66" charset="0"/>
              </a:rPr>
              <a:t>Manners</a:t>
            </a:r>
            <a:r>
              <a:rPr lang="fr-FR" b="1" dirty="0">
                <a:latin typeface="Papyrus" panose="03070502060502030205" pitchFamily="66" charset="0"/>
              </a:rPr>
              <a:t>, </a:t>
            </a:r>
            <a:endParaRPr lang="fr-FR" b="1" dirty="0" smtClean="0">
              <a:latin typeface="Papyrus" panose="03070502060502030205" pitchFamily="66" charset="0"/>
            </a:endParaRPr>
          </a:p>
          <a:p>
            <a:r>
              <a:rPr lang="fr-FR" b="1" dirty="0" smtClean="0">
                <a:latin typeface="Papyrus" panose="03070502060502030205" pitchFamily="66" charset="0"/>
              </a:rPr>
              <a:t>Comte </a:t>
            </a:r>
            <a:r>
              <a:rPr lang="fr-FR" b="1" dirty="0">
                <a:latin typeface="Papyrus" panose="03070502060502030205" pitchFamily="66" charset="0"/>
              </a:rPr>
              <a:t>de Rutland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444208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216" y="1946738"/>
            <a:ext cx="2519399" cy="31440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48064" y="3284984"/>
            <a:ext cx="1914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William Stanley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Comte de Derby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881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Des Aristocrates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3" name="Picture 2" descr="Mann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044664" cy="35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84216" y="2060848"/>
            <a:ext cx="425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Papyrus" panose="03070502060502030205" pitchFamily="66" charset="0"/>
              </a:rPr>
              <a:t>Roger </a:t>
            </a:r>
            <a:r>
              <a:rPr lang="fr-FR" b="1" dirty="0" err="1">
                <a:latin typeface="Papyrus" panose="03070502060502030205" pitchFamily="66" charset="0"/>
              </a:rPr>
              <a:t>Manners</a:t>
            </a:r>
            <a:r>
              <a:rPr lang="fr-FR" b="1" dirty="0">
                <a:latin typeface="Papyrus" panose="03070502060502030205" pitchFamily="66" charset="0"/>
              </a:rPr>
              <a:t>, </a:t>
            </a:r>
            <a:endParaRPr lang="fr-FR" b="1" dirty="0" smtClean="0">
              <a:latin typeface="Papyrus" panose="03070502060502030205" pitchFamily="66" charset="0"/>
            </a:endParaRPr>
          </a:p>
          <a:p>
            <a:r>
              <a:rPr lang="fr-FR" b="1" dirty="0" smtClean="0">
                <a:latin typeface="Papyrus" panose="03070502060502030205" pitchFamily="66" charset="0"/>
              </a:rPr>
              <a:t>Comte </a:t>
            </a:r>
            <a:r>
              <a:rPr lang="fr-FR" b="1" dirty="0">
                <a:latin typeface="Papyrus" panose="03070502060502030205" pitchFamily="66" charset="0"/>
              </a:rPr>
              <a:t>de Rutland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444208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335" y="1858698"/>
            <a:ext cx="2623855" cy="32744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48064" y="3284984"/>
            <a:ext cx="1914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William Stanley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Comte de Derby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732" y="2195942"/>
            <a:ext cx="2773910" cy="330429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111120" y="3469650"/>
            <a:ext cx="1895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Et surtout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Edward de </a:t>
            </a:r>
            <a:r>
              <a:rPr lang="fr-FR" b="1" dirty="0" err="1" smtClean="0">
                <a:latin typeface="Papyrus" panose="03070502060502030205" pitchFamily="66" charset="0"/>
              </a:rPr>
              <a:t>Vere</a:t>
            </a:r>
            <a:endParaRPr lang="fr-FR" b="1" dirty="0" smtClean="0">
              <a:latin typeface="Papyrus" panose="03070502060502030205" pitchFamily="66" charset="0"/>
            </a:endParaRPr>
          </a:p>
          <a:p>
            <a:r>
              <a:rPr lang="fr-FR" b="1" dirty="0" smtClean="0">
                <a:latin typeface="Papyrus" panose="03070502060502030205" pitchFamily="66" charset="0"/>
              </a:rPr>
              <a:t>Comte d’Oxford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83968" y="5645994"/>
            <a:ext cx="440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Papyrus" panose="03070502060502030205" pitchFamily="66" charset="0"/>
              </a:rPr>
              <a:t>Le plus populaire des </a:t>
            </a:r>
            <a:r>
              <a:rPr lang="fr-FR" b="1" dirty="0" smtClean="0">
                <a:latin typeface="Papyrus" panose="03070502060502030205" pitchFamily="66" charset="0"/>
              </a:rPr>
              <a:t>Prétendants</a:t>
            </a:r>
            <a:endParaRPr lang="fr-FR" b="1" dirty="0">
              <a:latin typeface="Papyrus" panose="03070502060502030205" pitchFamily="66" charset="0"/>
            </a:endParaRPr>
          </a:p>
          <a:p>
            <a:r>
              <a:rPr lang="fr-FR" b="1" dirty="0">
                <a:latin typeface="Papyrus" panose="03070502060502030205" pitchFamily="66" charset="0"/>
              </a:rPr>
              <a:t>Soutenu par Freud, </a:t>
            </a:r>
            <a:r>
              <a:rPr lang="fr-FR" b="1" dirty="0" smtClean="0">
                <a:latin typeface="Papyrus" panose="03070502060502030205" pitchFamily="66" charset="0"/>
              </a:rPr>
              <a:t>Orson </a:t>
            </a:r>
            <a:r>
              <a:rPr lang="fr-FR" b="1" dirty="0">
                <a:latin typeface="Papyrus" panose="03070502060502030205" pitchFamily="66" charset="0"/>
              </a:rPr>
              <a:t>Welles, </a:t>
            </a:r>
            <a:r>
              <a:rPr lang="fr-FR" b="1" dirty="0" smtClean="0">
                <a:latin typeface="Papyrus" panose="03070502060502030205" pitchFamily="66" charset="0"/>
              </a:rPr>
              <a:t>et </a:t>
            </a:r>
          </a:p>
          <a:p>
            <a:r>
              <a:rPr lang="fr-FR" b="1" dirty="0" smtClean="0">
                <a:latin typeface="Papyrus" panose="03070502060502030205" pitchFamily="66" charset="0"/>
              </a:rPr>
              <a:t>Sir </a:t>
            </a:r>
            <a:r>
              <a:rPr lang="fr-FR" b="1">
                <a:latin typeface="Papyrus" panose="03070502060502030205" pitchFamily="66" charset="0"/>
              </a:rPr>
              <a:t>Laurence </a:t>
            </a:r>
            <a:r>
              <a:rPr lang="fr-FR" b="1" smtClean="0">
                <a:latin typeface="Papyrus" panose="03070502060502030205" pitchFamily="66" charset="0"/>
              </a:rPr>
              <a:t>Olivier !</a:t>
            </a:r>
            <a:endParaRPr lang="fr-FR" b="1" dirty="0">
              <a:latin typeface="Papyrus" panose="03070502060502030205" pitchFamily="66" charset="0"/>
            </a:endParaRPr>
          </a:p>
          <a:p>
            <a:r>
              <a:rPr lang="fr-FR" b="1" dirty="0">
                <a:latin typeface="Papyrus" panose="03070502060502030205" pitchFamily="66" charset="0"/>
              </a:rPr>
              <a:t>Malheureusement, </a:t>
            </a:r>
            <a:r>
              <a:rPr lang="fr-FR" b="1" dirty="0" smtClean="0">
                <a:latin typeface="Papyrus" panose="03070502060502030205" pitchFamily="66" charset="0"/>
              </a:rPr>
              <a:t>il </a:t>
            </a:r>
            <a:r>
              <a:rPr lang="fr-FR" b="1" dirty="0">
                <a:latin typeface="Papyrus" panose="03070502060502030205" pitchFamily="66" charset="0"/>
              </a:rPr>
              <a:t>meurt en 1604</a:t>
            </a:r>
          </a:p>
        </p:txBody>
      </p:sp>
    </p:spTree>
    <p:extLst>
      <p:ext uri="{BB962C8B-B14F-4D97-AF65-F5344CB8AC3E}">
        <p14:creationId xmlns:p14="http://schemas.microsoft.com/office/powerpoint/2010/main" val="2051773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556792"/>
          </a:xfrm>
        </p:spPr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1593: un peu de contexte</a:t>
            </a:r>
            <a:endParaRPr lang="fr-FR" b="1" dirty="0">
              <a:latin typeface="Papyrus" panose="03070502060502030205" pitchFamily="66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592" y="1535899"/>
            <a:ext cx="2691475" cy="37052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168" y="2492896"/>
            <a:ext cx="2639797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Qu’en dit Borges?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« Shakespeare est –dirions-nous- le moins anglais des écrivains anglais. En général, les Anglais aiment le sous-entendu, qui leur permet d’en dire un peu moins que ce qu’ils pourraient. Par contraste, Shakespeare avait une tendance à l’hyperbole dans la métaphore; aussi ne serait-il pas étonnant de découvrir que Shakespeare était </a:t>
            </a:r>
            <a:r>
              <a:rPr lang="fr-FR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italien</a:t>
            </a:r>
            <a:r>
              <a:rPr lang="fr-FR" b="1" dirty="0" smtClean="0">
                <a:latin typeface="Papyrus" panose="03070502060502030205" pitchFamily="66" charset="0"/>
              </a:rPr>
              <a:t>, ou </a:t>
            </a:r>
            <a:r>
              <a:rPr lang="fr-FR" b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juif</a:t>
            </a:r>
            <a:r>
              <a:rPr lang="fr-FR" b="1" dirty="0" smtClean="0">
                <a:latin typeface="Papyrus" panose="03070502060502030205" pitchFamily="66" charset="0"/>
              </a:rPr>
              <a:t> par exemple. </a:t>
            </a:r>
          </a:p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1979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644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5961"/>
            <a:ext cx="54102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796136" y="2492897"/>
            <a:ext cx="29523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Giovanni </a:t>
            </a:r>
            <a:r>
              <a:rPr lang="fr-FR" sz="3200" b="1" dirty="0" err="1" smtClean="0"/>
              <a:t>Florio</a:t>
            </a:r>
            <a:endParaRPr lang="fr-FR" sz="3200" b="1" dirty="0" smtClean="0"/>
          </a:p>
          <a:p>
            <a:endParaRPr lang="fr-FR" sz="3200" b="1" dirty="0"/>
          </a:p>
          <a:p>
            <a:r>
              <a:rPr lang="fr-FR" b="1" dirty="0" smtClean="0"/>
              <a:t>                  1553 - 1625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216024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210146"/>
          </a:xfrm>
        </p:spPr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Coup de théâtre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>
                <a:latin typeface="Papyrus" panose="03070502060502030205" pitchFamily="66" charset="0"/>
              </a:rPr>
              <a:t>La grand-mère maternelle </a:t>
            </a:r>
            <a:r>
              <a:rPr lang="fr-FR" b="1" dirty="0" smtClean="0">
                <a:latin typeface="Papyrus" panose="03070502060502030205" pitchFamily="66" charset="0"/>
              </a:rPr>
              <a:t>sicilienne de Giovanni s’appelait</a:t>
            </a:r>
            <a:r>
              <a:rPr lang="fr-FR" b="1" dirty="0">
                <a:latin typeface="Papyrus" panose="03070502060502030205" pitchFamily="66" charset="0"/>
              </a:rPr>
              <a:t>: </a:t>
            </a:r>
            <a:endParaRPr lang="fr-FR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b="1" dirty="0">
                <a:latin typeface="Papyrus" panose="03070502060502030205" pitchFamily="66" charset="0"/>
              </a:rPr>
              <a:t>	</a:t>
            </a:r>
            <a:r>
              <a:rPr lang="fr-FR" b="1" dirty="0" smtClean="0">
                <a:latin typeface="Papyrus" panose="03070502060502030205" pitchFamily="66" charset="0"/>
              </a:rPr>
              <a:t>		</a:t>
            </a:r>
            <a:r>
              <a:rPr lang="fr-FR" b="1" dirty="0" err="1" smtClean="0">
                <a:latin typeface="Papyrus" panose="03070502060502030205" pitchFamily="66" charset="0"/>
              </a:rPr>
              <a:t>Crollalanza</a:t>
            </a:r>
            <a:endParaRPr lang="fr-FR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Autrement dit</a:t>
            </a:r>
          </a:p>
          <a:p>
            <a:pPr marL="0" indent="0">
              <a:buNone/>
            </a:pPr>
            <a:r>
              <a:rPr lang="fr-FR" b="1" dirty="0">
                <a:latin typeface="Papyrus" panose="03070502060502030205" pitchFamily="66" charset="0"/>
              </a:rPr>
              <a:t>	</a:t>
            </a:r>
            <a:r>
              <a:rPr lang="fr-FR" b="1" dirty="0" smtClean="0">
                <a:latin typeface="Papyrus" panose="03070502060502030205" pitchFamily="66" charset="0"/>
              </a:rPr>
              <a:t>		Crolla-</a:t>
            </a:r>
            <a:r>
              <a:rPr lang="fr-FR" b="1" dirty="0" err="1" smtClean="0">
                <a:latin typeface="Papyrus" panose="03070502060502030205" pitchFamily="66" charset="0"/>
              </a:rPr>
              <a:t>lanza</a:t>
            </a:r>
            <a:endParaRPr lang="fr-FR" b="1" dirty="0" smtClean="0">
              <a:latin typeface="Papyrus" panose="03070502060502030205" pitchFamily="66" charset="0"/>
            </a:endParaRPr>
          </a:p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C’est-à-dire</a:t>
            </a:r>
          </a:p>
          <a:p>
            <a:pPr marL="0" indent="0">
              <a:buNone/>
            </a:pPr>
            <a:r>
              <a:rPr lang="fr-FR" b="1" dirty="0">
                <a:latin typeface="Papyrus" panose="03070502060502030205" pitchFamily="66" charset="0"/>
              </a:rPr>
              <a:t>	</a:t>
            </a:r>
            <a:r>
              <a:rPr lang="fr-FR" b="1" dirty="0" smtClean="0">
                <a:latin typeface="Papyrus" panose="03070502060502030205" pitchFamily="66" charset="0"/>
              </a:rPr>
              <a:t>	     </a:t>
            </a:r>
            <a:r>
              <a:rPr lang="fr-FR" b="1" dirty="0" err="1" smtClean="0">
                <a:latin typeface="Papyrus" panose="03070502060502030205" pitchFamily="66" charset="0"/>
              </a:rPr>
              <a:t>Shake-Speare</a:t>
            </a:r>
            <a:endParaRPr lang="fr-FR" b="1" dirty="0">
              <a:latin typeface="Papyrus" panose="03070502060502030205" pitchFamily="66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53414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68176"/>
            <a:ext cx="4359275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04048" y="2276872"/>
            <a:ext cx="3617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latin typeface="Papyrus" panose="03070502060502030205" pitchFamily="66" charset="0"/>
              </a:rPr>
              <a:t>Les Sonnets de</a:t>
            </a:r>
          </a:p>
          <a:p>
            <a:r>
              <a:rPr lang="fr-FR" sz="3600" b="1" dirty="0" smtClean="0">
                <a:latin typeface="Papyrus" panose="03070502060502030205" pitchFamily="66" charset="0"/>
              </a:rPr>
              <a:t>Crolla-Lanza?</a:t>
            </a:r>
            <a:endParaRPr lang="fr-FR" sz="36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9641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Giovanni </a:t>
            </a:r>
            <a:r>
              <a:rPr lang="fr-FR" b="1" dirty="0" err="1" smtClean="0">
                <a:latin typeface="Papyrus" panose="03070502060502030205" pitchFamily="66" charset="0"/>
              </a:rPr>
              <a:t>Florio</a:t>
            </a:r>
            <a:r>
              <a:rPr lang="fr-FR" b="1" dirty="0" smtClean="0">
                <a:latin typeface="Papyrus" panose="03070502060502030205" pitchFamily="66" charset="0"/>
              </a:rPr>
              <a:t>  (1553-1625)</a:t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b="1" dirty="0" smtClean="0">
                <a:latin typeface="Papyrus" panose="03070502060502030205" pitchFamily="66" charset="0"/>
              </a:rPr>
              <a:t>son œuvre littéraire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 fontScale="40000" lnSpcReduction="20000"/>
          </a:bodyPr>
          <a:lstStyle/>
          <a:p>
            <a:r>
              <a:rPr lang="fr-FR" sz="6400" b="1" dirty="0" smtClean="0">
                <a:latin typeface="Papyrus" panose="03070502060502030205" pitchFamily="66" charset="0"/>
              </a:rPr>
              <a:t>Auteur de plusieurs ouvrages didactiques</a:t>
            </a:r>
          </a:p>
          <a:p>
            <a:pPr marL="457200" lvl="1" indent="0">
              <a:buNone/>
            </a:pPr>
            <a:r>
              <a:rPr lang="fr-FR" sz="6400" b="1" dirty="0" smtClean="0">
                <a:latin typeface="Papyrus" panose="03070502060502030205" pitchFamily="66" charset="0"/>
              </a:rPr>
              <a:t>           « First Fruits »1578, </a:t>
            </a:r>
          </a:p>
          <a:p>
            <a:pPr marL="457200" lvl="1" indent="0">
              <a:buNone/>
            </a:pPr>
            <a:r>
              <a:rPr lang="fr-FR" sz="6400" b="1" dirty="0" smtClean="0">
                <a:latin typeface="Papyrus" panose="03070502060502030205" pitchFamily="66" charset="0"/>
              </a:rPr>
              <a:t>           « Second Fruits » 1591 </a:t>
            </a:r>
          </a:p>
          <a:p>
            <a:pPr marL="457200" lvl="1" indent="0">
              <a:buNone/>
            </a:pPr>
            <a:r>
              <a:rPr lang="fr-FR" sz="6400" b="1" dirty="0" smtClean="0">
                <a:latin typeface="Papyrus" panose="03070502060502030205" pitchFamily="66" charset="0"/>
              </a:rPr>
              <a:t>           « A World of </a:t>
            </a:r>
            <a:r>
              <a:rPr lang="fr-FR" sz="6400" b="1" dirty="0" err="1" smtClean="0">
                <a:latin typeface="Papyrus" panose="03070502060502030205" pitchFamily="66" charset="0"/>
              </a:rPr>
              <a:t>Words</a:t>
            </a:r>
            <a:r>
              <a:rPr lang="fr-FR" sz="6400" b="1" dirty="0" smtClean="0">
                <a:latin typeface="Papyrus" panose="03070502060502030205" pitchFamily="66" charset="0"/>
              </a:rPr>
              <a:t> » (</a:t>
            </a:r>
            <a:r>
              <a:rPr lang="fr-FR" sz="6400" b="1" dirty="0">
                <a:latin typeface="Papyrus" panose="03070502060502030205" pitchFamily="66" charset="0"/>
              </a:rPr>
              <a:t>1598, 1611) </a:t>
            </a:r>
            <a:endParaRPr lang="fr-FR" sz="6400" b="1" dirty="0" smtClean="0">
              <a:latin typeface="Papyrus" panose="03070502060502030205" pitchFamily="66" charset="0"/>
            </a:endParaRPr>
          </a:p>
          <a:p>
            <a:pPr lvl="1"/>
            <a:endParaRPr lang="fr-FR" sz="6400" b="1" dirty="0" smtClean="0">
              <a:latin typeface="Papyrus" panose="03070502060502030205" pitchFamily="66" charset="0"/>
            </a:endParaRPr>
          </a:p>
          <a:p>
            <a:r>
              <a:rPr lang="fr-FR" sz="6400" b="1" dirty="0" smtClean="0">
                <a:latin typeface="Papyrus" panose="03070502060502030205" pitchFamily="66" charset="0"/>
              </a:rPr>
              <a:t>Brillant traducteur des </a:t>
            </a:r>
          </a:p>
          <a:p>
            <a:pPr marL="457200" lvl="1" indent="0">
              <a:buNone/>
            </a:pPr>
            <a:r>
              <a:rPr lang="fr-FR" sz="6000" b="1" dirty="0" smtClean="0">
                <a:latin typeface="Papyrus" panose="03070502060502030205" pitchFamily="66" charset="0"/>
              </a:rPr>
              <a:t>	      Essais de Montaigne 1603 </a:t>
            </a:r>
          </a:p>
          <a:p>
            <a:pPr marL="457200" lvl="1" indent="0">
              <a:buNone/>
            </a:pPr>
            <a:r>
              <a:rPr lang="fr-FR" sz="6000" b="1" dirty="0" smtClean="0">
                <a:latin typeface="Papyrus" panose="03070502060502030205" pitchFamily="66" charset="0"/>
              </a:rPr>
              <a:t>		(et des récits de voyage de </a:t>
            </a:r>
          </a:p>
          <a:p>
            <a:pPr marL="457200" lvl="1" indent="0">
              <a:buNone/>
            </a:pPr>
            <a:r>
              <a:rPr lang="fr-FR" sz="6000" b="1" dirty="0" smtClean="0">
                <a:latin typeface="Papyrus" panose="03070502060502030205" pitchFamily="66" charset="0"/>
              </a:rPr>
              <a:t>		Jacques Cartier en 1580)</a:t>
            </a:r>
          </a:p>
          <a:p>
            <a:pPr marL="0" indent="0">
              <a:buNone/>
            </a:pPr>
            <a:endParaRPr lang="fr-FR" sz="6400" b="1" dirty="0" smtClean="0">
              <a:latin typeface="Papyrus" panose="03070502060502030205" pitchFamily="66" charset="0"/>
            </a:endParaRPr>
          </a:p>
          <a:p>
            <a:endParaRPr lang="fr-FR" b="1" dirty="0" smtClean="0">
              <a:latin typeface="Papyrus" panose="03070502060502030205" pitchFamily="66" charset="0"/>
            </a:endParaRPr>
          </a:p>
          <a:p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3938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3442394"/>
          </a:xfrm>
        </p:spPr>
        <p:txBody>
          <a:bodyPr>
            <a:normAutofit/>
          </a:bodyPr>
          <a:lstStyle/>
          <a:p>
            <a:r>
              <a:rPr lang="fr-FR" b="1" dirty="0" smtClean="0">
                <a:latin typeface="Papyrus" panose="03070502060502030205" pitchFamily="66" charset="0"/>
              </a:rPr>
              <a:t>Et enfin:</a:t>
            </a:r>
            <a:br>
              <a:rPr lang="fr-FR" b="1" dirty="0" smtClean="0">
                <a:latin typeface="Papyrus" panose="03070502060502030205" pitchFamily="66" charset="0"/>
              </a:rPr>
            </a:br>
            <a:r>
              <a:rPr lang="fr-FR" b="1" dirty="0">
                <a:latin typeface="Papyrus" panose="03070502060502030205" pitchFamily="66" charset="0"/>
              </a:rPr>
              <a:t/>
            </a:r>
            <a:br>
              <a:rPr lang="fr-FR" b="1" dirty="0">
                <a:latin typeface="Papyrus" panose="03070502060502030205" pitchFamily="66" charset="0"/>
              </a:rPr>
            </a:br>
            <a:r>
              <a:rPr lang="fr-FR" b="1" dirty="0" smtClean="0">
                <a:latin typeface="Papyrus" panose="03070502060502030205" pitchFamily="66" charset="0"/>
              </a:rPr>
              <a:t>une prétendante</a:t>
            </a:r>
            <a:endParaRPr lang="fr-FR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172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findagrave.com/photos/2016/286/171150630_1476383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07174"/>
            <a:ext cx="5303296" cy="55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536" y="476673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Papyrus" panose="03070502060502030205" pitchFamily="66" charset="0"/>
              </a:rPr>
              <a:t>L</a:t>
            </a:r>
            <a:r>
              <a:rPr lang="fr-FR" sz="3200" b="1" dirty="0" smtClean="0">
                <a:latin typeface="Papyrus" panose="03070502060502030205" pitchFamily="66" charset="0"/>
              </a:rPr>
              <a:t>a poétesse Emilia Bassano, 1569-1645</a:t>
            </a:r>
            <a:endParaRPr lang="fr-FR" sz="32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0316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Emilia Bassano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2492896"/>
            <a:ext cx="7715200" cy="3633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Son œuvre poétique:</a:t>
            </a:r>
          </a:p>
          <a:p>
            <a:pPr marL="457200" lvl="1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Un </a:t>
            </a:r>
            <a:r>
              <a:rPr lang="fr-FR" b="1" dirty="0">
                <a:latin typeface="Papyrus" panose="03070502060502030205" pitchFamily="66" charset="0"/>
              </a:rPr>
              <a:t>seul </a:t>
            </a:r>
            <a:r>
              <a:rPr lang="fr-FR" b="1" dirty="0" smtClean="0">
                <a:latin typeface="Papyrus" panose="03070502060502030205" pitchFamily="66" charset="0"/>
              </a:rPr>
              <a:t>long (3000 vers) recueil </a:t>
            </a:r>
            <a:r>
              <a:rPr lang="fr-FR" b="1" dirty="0">
                <a:latin typeface="Papyrus" panose="03070502060502030205" pitchFamily="66" charset="0"/>
              </a:rPr>
              <a:t>de </a:t>
            </a:r>
            <a:r>
              <a:rPr lang="fr-FR" b="1" dirty="0" smtClean="0">
                <a:latin typeface="Papyrus" panose="03070502060502030205" pitchFamily="66" charset="0"/>
              </a:rPr>
              <a:t>poèmes d’inspiration religieuse,  </a:t>
            </a:r>
          </a:p>
          <a:p>
            <a:pPr marL="457200" lvl="1" indent="0">
              <a:buNone/>
            </a:pPr>
            <a:endParaRPr lang="fr-FR" b="1" dirty="0" smtClean="0">
              <a:latin typeface="Papyrus" panose="03070502060502030205" pitchFamily="66" charset="0"/>
            </a:endParaRPr>
          </a:p>
          <a:p>
            <a:pPr marL="457200" lvl="1" indent="0">
              <a:buNone/>
            </a:pPr>
            <a:r>
              <a:rPr lang="fr-FR" b="1" dirty="0" smtClean="0">
                <a:latin typeface="Papyrus" panose="03070502060502030205" pitchFamily="66" charset="0"/>
              </a:rPr>
              <a:t>           Salve </a:t>
            </a:r>
            <a:r>
              <a:rPr lang="fr-FR" b="1" dirty="0">
                <a:latin typeface="Papyrus" panose="03070502060502030205" pitchFamily="66" charset="0"/>
              </a:rPr>
              <a:t>Deus Rex </a:t>
            </a:r>
            <a:r>
              <a:rPr lang="fr-FR" b="1" dirty="0" err="1">
                <a:latin typeface="Papyrus" panose="03070502060502030205" pitchFamily="66" charset="0"/>
              </a:rPr>
              <a:t>Judaeorum</a:t>
            </a:r>
            <a:r>
              <a:rPr lang="fr-FR" b="1" dirty="0">
                <a:latin typeface="Papyrus" panose="03070502060502030205" pitchFamily="66" charset="0"/>
              </a:rPr>
              <a:t> (1611), </a:t>
            </a:r>
            <a:endParaRPr lang="fr-FR" b="1" dirty="0" smtClean="0">
              <a:latin typeface="Papyrus" panose="03070502060502030205" pitchFamily="66" charset="0"/>
            </a:endParaRPr>
          </a:p>
          <a:p>
            <a:endParaRPr lang="fr-FR" b="1" dirty="0" smtClean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9413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Papyrus" panose="03070502060502030205" pitchFamily="66" charset="0"/>
              </a:rPr>
              <a:t>Et aujourd’hui?</a:t>
            </a:r>
            <a:endParaRPr lang="fr-FR" b="1" dirty="0">
              <a:latin typeface="Papyrus" panose="03070502060502030205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2132857"/>
            <a:ext cx="7371157" cy="4725144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latin typeface="Papyrus" panose="03070502060502030205" pitchFamily="66" charset="0"/>
              </a:rPr>
              <a:t>Une très abondante littérature défendant les mérites de l’un ou l’autre candidat</a:t>
            </a:r>
          </a:p>
          <a:p>
            <a:r>
              <a:rPr lang="fr-FR" sz="2800" b="1" dirty="0" smtClean="0">
                <a:latin typeface="Papyrus" panose="03070502060502030205" pitchFamily="66" charset="0"/>
              </a:rPr>
              <a:t>Experts délibérément « agnostiques »</a:t>
            </a:r>
          </a:p>
          <a:p>
            <a:r>
              <a:rPr lang="fr-FR" sz="2800" b="1" dirty="0" smtClean="0">
                <a:latin typeface="Papyrus" panose="03070502060502030205" pitchFamily="66" charset="0"/>
              </a:rPr>
              <a:t>Textes retouchés par de multiples mains</a:t>
            </a:r>
          </a:p>
          <a:p>
            <a:r>
              <a:rPr lang="fr-FR" sz="2800" b="1" dirty="0" smtClean="0">
                <a:latin typeface="Papyrus" panose="03070502060502030205" pitchFamily="66" charset="0"/>
              </a:rPr>
              <a:t>Analyses de textes réalisées avec les derniers logiciels informatiques</a:t>
            </a:r>
          </a:p>
          <a:p>
            <a:r>
              <a:rPr lang="fr-FR" sz="2800" b="1" dirty="0" smtClean="0">
                <a:latin typeface="Papyrus" panose="03070502060502030205" pitchFamily="66" charset="0"/>
              </a:rPr>
              <a:t>Un collectif ?</a:t>
            </a:r>
          </a:p>
        </p:txBody>
      </p:sp>
    </p:spTree>
    <p:extLst>
      <p:ext uri="{BB962C8B-B14F-4D97-AF65-F5344CB8AC3E}">
        <p14:creationId xmlns:p14="http://schemas.microsoft.com/office/powerpoint/2010/main" val="35240850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’image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8" y="1412776"/>
            <a:ext cx="879471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588224" y="6237312"/>
            <a:ext cx="147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Le Point 2016</a:t>
            </a:r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947702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1587"/>
            <a:ext cx="86868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1240</Words>
  <Application>Microsoft Office PowerPoint</Application>
  <PresentationFormat>Affichage à l'écran (4:3)</PresentationFormat>
  <Paragraphs>431</Paragraphs>
  <Slides>89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89</vt:i4>
      </vt:variant>
    </vt:vector>
  </HeadingPairs>
  <TitlesOfParts>
    <vt:vector size="93" baseType="lpstr">
      <vt:lpstr>Arial</vt:lpstr>
      <vt:lpstr>Calibri</vt:lpstr>
      <vt:lpstr>Papyrus</vt:lpstr>
      <vt:lpstr>Thème Office</vt:lpstr>
      <vt:lpstr>William Shakespeare,  l’Italien</vt:lpstr>
      <vt:lpstr>Présentation PowerPoint</vt:lpstr>
      <vt:lpstr> Les années de formation    Grammar School   Et   Culture latine</vt:lpstr>
      <vt:lpstr>Pier Angelo Manzolli  (1500 – 1551)</vt:lpstr>
      <vt:lpstr>Présentation PowerPoint</vt:lpstr>
      <vt:lpstr>1593: un peu de contexte</vt:lpstr>
      <vt:lpstr>1593: un peu de contexte</vt:lpstr>
      <vt:lpstr>1593: un peu de contexte</vt:lpstr>
      <vt:lpstr>Présentation PowerPoint</vt:lpstr>
      <vt:lpstr>Présentation PowerPoint</vt:lpstr>
      <vt:lpstr>Présentation PowerPoint</vt:lpstr>
      <vt:lpstr>Et William dans tout ça?</vt:lpstr>
      <vt:lpstr>Présentation PowerPoint</vt:lpstr>
      <vt:lpstr>Présentation PowerPoint</vt:lpstr>
      <vt:lpstr>L’œuvre littéraire</vt:lpstr>
      <vt:lpstr>Les poèmes de jeunesse  inspirés par l’Italie</vt:lpstr>
      <vt:lpstr>Présentation PowerPoint</vt:lpstr>
      <vt:lpstr>Œuvres dramatiques</vt:lpstr>
      <vt:lpstr>Œuvres dramatiques</vt:lpstr>
      <vt:lpstr>Œuvres dramatiques</vt:lpstr>
      <vt:lpstr>Où ça, en Italie???</vt:lpstr>
      <vt:lpstr>Présentation PowerPoint</vt:lpstr>
      <vt:lpstr>Présentation PowerPoint</vt:lpstr>
      <vt:lpstr> I due gentiluomini di Verona </vt:lpstr>
      <vt:lpstr>Présentation PowerPoint</vt:lpstr>
      <vt:lpstr>Violences urbaines à Vérone </vt:lpstr>
      <vt:lpstr>Violences urbaines à Vérone Romeo e Giulietta</vt:lpstr>
      <vt:lpstr>Présentation PowerPoint</vt:lpstr>
      <vt:lpstr>Présentation PowerPoint</vt:lpstr>
      <vt:lpstr>Violences conjugales à Padoue La bisbetica domata</vt:lpstr>
      <vt:lpstr>Présentation PowerPoint</vt:lpstr>
      <vt:lpstr>Il Mercante di Venezia</vt:lpstr>
      <vt:lpstr>Présentation PowerPoint</vt:lpstr>
      <vt:lpstr>Otello Féminicide à Chypre</vt:lpstr>
      <vt:lpstr>Présentation PowerPoint</vt:lpstr>
      <vt:lpstr>Présentation PowerPoint</vt:lpstr>
      <vt:lpstr>Tutto è bene quel che finisce bene Intrigues à la cour du Roi de France et usurpation d’identité à Florence</vt:lpstr>
      <vt:lpstr>Présentation PowerPoint</vt:lpstr>
      <vt:lpstr>Présentation PowerPoint</vt:lpstr>
      <vt:lpstr>Giulio Cesare</vt:lpstr>
      <vt:lpstr>Les protagonistes</vt:lpstr>
      <vt:lpstr>Les protagonistes</vt:lpstr>
      <vt:lpstr>Les protagonistes</vt:lpstr>
      <vt:lpstr>Les protagonistes</vt:lpstr>
      <vt:lpstr>La plèbe</vt:lpstr>
      <vt:lpstr>Présentation PowerPoint</vt:lpstr>
      <vt:lpstr>Giulio Cesare</vt:lpstr>
      <vt:lpstr>Présentation PowerPoint</vt:lpstr>
      <vt:lpstr>Giulio Cesare</vt:lpstr>
      <vt:lpstr>Présentation PowerPoint</vt:lpstr>
      <vt:lpstr>Antonio e Cleopatra</vt:lpstr>
      <vt:lpstr>Présentation PowerPoint</vt:lpstr>
      <vt:lpstr>Présentation PowerPoint</vt:lpstr>
      <vt:lpstr>Antonio e Cleopatra</vt:lpstr>
      <vt:lpstr>Coriolanus Gilets jaunes contre Jupiter</vt:lpstr>
      <vt:lpstr>Présentation PowerPoint</vt:lpstr>
      <vt:lpstr>Tito Andronico</vt:lpstr>
      <vt:lpstr>Cymbeline Enlèvements d’enfants et crimes passionnels</vt:lpstr>
      <vt:lpstr>La Tempesta Naufrage au large des côtes italiennes </vt:lpstr>
      <vt:lpstr>Présentation PowerPoint</vt:lpstr>
      <vt:lpstr>Présentation PowerPoint</vt:lpstr>
      <vt:lpstr>Il racconto d’inverno Miracle à la cour de Sicile</vt:lpstr>
      <vt:lpstr>Molto rumore su nulla Nouvelles violences sexistes</vt:lpstr>
      <vt:lpstr>14 pièces « italiennes » … Et encore</vt:lpstr>
      <vt:lpstr>Présentation PowerPoint</vt:lpstr>
      <vt:lpstr>Présentation PowerPoint</vt:lpstr>
      <vt:lpstr>Qui était-il vraiment?</vt:lpstr>
      <vt:lpstr>L’auteur est forcément</vt:lpstr>
      <vt:lpstr>Sans parler de son érudition ès </vt:lpstr>
      <vt:lpstr>Plus de 60 Prétendants</vt:lpstr>
      <vt:lpstr>Des Lettrés</vt:lpstr>
      <vt:lpstr>Des Lettrés</vt:lpstr>
      <vt:lpstr>Des Lettrés</vt:lpstr>
      <vt:lpstr>Des Lettrés</vt:lpstr>
      <vt:lpstr>Des Lettrés</vt:lpstr>
      <vt:lpstr>Des Aristocrates</vt:lpstr>
      <vt:lpstr>Des Aristocrates</vt:lpstr>
      <vt:lpstr>Des Aristocrates</vt:lpstr>
      <vt:lpstr>Des Aristocrates</vt:lpstr>
      <vt:lpstr>Qu’en dit Borges?</vt:lpstr>
      <vt:lpstr>Présentation PowerPoint</vt:lpstr>
      <vt:lpstr>Coup de théâtre</vt:lpstr>
      <vt:lpstr>Présentation PowerPoint</vt:lpstr>
      <vt:lpstr>Giovanni Florio  (1553-1625) son œuvre littéraire</vt:lpstr>
      <vt:lpstr>Et enfin:  une prétendante</vt:lpstr>
      <vt:lpstr>Présentation PowerPoint</vt:lpstr>
      <vt:lpstr>Emilia Bassano</vt:lpstr>
      <vt:lpstr>Et aujourd’hui?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France</dc:creator>
  <cp:lastModifiedBy>France</cp:lastModifiedBy>
  <cp:revision>589</cp:revision>
  <dcterms:created xsi:type="dcterms:W3CDTF">2020-05-19T16:17:38Z</dcterms:created>
  <dcterms:modified xsi:type="dcterms:W3CDTF">2021-12-06T13:41:42Z</dcterms:modified>
</cp:coreProperties>
</file>