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81" r:id="rId2"/>
    <p:sldId id="292" r:id="rId3"/>
    <p:sldId id="278" r:id="rId4"/>
    <p:sldId id="291" r:id="rId5"/>
    <p:sldId id="290" r:id="rId6"/>
    <p:sldId id="257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397731"/>
    <a:srgbClr val="027914"/>
    <a:srgbClr val="448E3A"/>
    <a:srgbClr val="4F8236"/>
    <a:srgbClr val="3556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70"/>
    <p:restoredTop sz="50000"/>
  </p:normalViewPr>
  <p:slideViewPr>
    <p:cSldViewPr>
      <p:cViewPr>
        <p:scale>
          <a:sx n="123" d="100"/>
          <a:sy n="123" d="100"/>
        </p:scale>
        <p:origin x="2128" y="20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8E9F9-2BA5-4C50-AEB2-F130FC40A806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0BBD2-491A-4130-873A-F05CD1147E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575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La parole à Françoise </a:t>
            </a:r>
            <a:r>
              <a:rPr lang="fr-FR" dirty="0" err="1"/>
              <a:t>Labrette</a:t>
            </a:r>
            <a:r>
              <a:rPr lang="fr-FR" dirty="0"/>
              <a:t>.</a:t>
            </a:r>
          </a:p>
          <a:p>
            <a:r>
              <a:rPr lang="fr-FR" dirty="0"/>
              <a:t>Penser à placer</a:t>
            </a:r>
            <a:r>
              <a:rPr lang="fr-FR" baseline="0" dirty="0"/>
              <a:t> les nouveautés littéraires italiennes traduites sur ACORFI-Info.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470E55-9AE6-EC4C-8D80-C4DEA68ECCE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886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1C3-4747-4800-A467-9C926855CCFD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055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1C3-4747-4800-A467-9C926855CCFD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7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1C3-4747-4800-A467-9C926855CCFD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49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1C3-4747-4800-A467-9C926855CCFD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70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1C3-4747-4800-A467-9C926855CCFD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8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1C3-4747-4800-A467-9C926855CCFD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9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1C3-4747-4800-A467-9C926855CCFD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48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1C3-4747-4800-A467-9C926855CCFD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05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1C3-4747-4800-A467-9C926855CCFD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607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1C3-4747-4800-A467-9C926855CCFD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49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1C3-4747-4800-A467-9C926855CCFD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862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621C3-4747-4800-A467-9C926855CCFD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146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A5A2AD7-DE77-B240-A87C-BBC6B2789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87" y="-55148"/>
            <a:ext cx="12324154" cy="69323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A628B1F-1D8C-C541-BFC5-809E52598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-44625"/>
            <a:ext cx="9234691" cy="692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1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603B82A-1599-0449-A41B-80F27B10B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795" y="405532"/>
            <a:ext cx="2962877" cy="165531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94128A2-3FBE-0A49-9C49-69D0F97A8DC0}"/>
              </a:ext>
            </a:extLst>
          </p:cNvPr>
          <p:cNvSpPr txBox="1"/>
          <p:nvPr/>
        </p:nvSpPr>
        <p:spPr>
          <a:xfrm>
            <a:off x="0" y="357624"/>
            <a:ext cx="91817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BC34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Atelier de lecture : </a:t>
            </a:r>
            <a:r>
              <a:rPr lang="fr-FR" sz="2800" b="1" i="1" dirty="0">
                <a:solidFill>
                  <a:srgbClr val="BC34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tournant les pages</a:t>
            </a:r>
          </a:p>
          <a:p>
            <a:endParaRPr lang="fr-FR" sz="2400" b="1" dirty="0">
              <a:solidFill>
                <a:srgbClr val="BC343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400" b="1" dirty="0">
                <a:solidFill>
                  <a:srgbClr val="0E8F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Découvrir les œuvres des auteurs italiens contemporains traduites en français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F64C7C2-65FC-0045-A6E5-A392AC303922}"/>
              </a:ext>
            </a:extLst>
          </p:cNvPr>
          <p:cNvSpPr txBox="1"/>
          <p:nvPr/>
        </p:nvSpPr>
        <p:spPr>
          <a:xfrm>
            <a:off x="47328" y="2492896"/>
            <a:ext cx="119638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E8F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Cet atelier s’appuie sur un fonds</a:t>
            </a:r>
            <a:r>
              <a:rPr lang="fr-FR" sz="2000" dirty="0">
                <a:solidFill>
                  <a:srgbClr val="0E8F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pour l'instant, d'une vingtaine de livres à disposition des participants.</a:t>
            </a:r>
          </a:p>
          <a:p>
            <a:r>
              <a:rPr lang="fr-FR" sz="2000" dirty="0">
                <a:solidFill>
                  <a:srgbClr val="0E8F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fr-FR" sz="2000" dirty="0">
                <a:solidFill>
                  <a:srgbClr val="0E8F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Ceux-ci d'une réunion à l'autre s'intéressent aux auteurs et après avoir lu un des ouvrages, commentent leur lecture et lisent parfois un passage qu'ils ont apprécié particulièrement.</a:t>
            </a:r>
          </a:p>
          <a:p>
            <a:pPr algn="just"/>
            <a:endParaRPr lang="fr-FR" sz="2000" dirty="0">
              <a:solidFill>
                <a:srgbClr val="0E8F0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fr-FR" sz="2000" dirty="0">
                <a:solidFill>
                  <a:srgbClr val="0E8F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Ils se retrouvent une heure avant chaque conférence de l'</a:t>
            </a:r>
            <a:r>
              <a:rPr lang="fr-FR" sz="2000" dirty="0" err="1">
                <a:solidFill>
                  <a:srgbClr val="0E8F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Acorfi</a:t>
            </a:r>
            <a:r>
              <a:rPr lang="fr-FR" sz="2000" dirty="0">
                <a:solidFill>
                  <a:srgbClr val="0E8F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algn="just"/>
            <a:endParaRPr lang="fr-FR" sz="2000" dirty="0">
              <a:solidFill>
                <a:srgbClr val="0E8F0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b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2000" b="1" dirty="0">
                <a:solidFill>
                  <a:srgbClr val="BC34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porte de l'atelier est ouverte à toutes et à tous les adhérents.</a:t>
            </a:r>
          </a:p>
          <a:p>
            <a:pPr algn="ctr"/>
            <a:r>
              <a:rPr lang="fr-FR" sz="2000" b="1" dirty="0">
                <a:solidFill>
                  <a:srgbClr val="BC34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Pour cela, contacter Françoise </a:t>
            </a:r>
            <a:r>
              <a:rPr lang="fr-FR" sz="2000" b="1" dirty="0" err="1">
                <a:solidFill>
                  <a:srgbClr val="BC34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Labrette</a:t>
            </a:r>
            <a:r>
              <a:rPr lang="fr-FR" sz="2000" b="1" dirty="0">
                <a:solidFill>
                  <a:srgbClr val="BC34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fr-FR" sz="2000" dirty="0">
              <a:solidFill>
                <a:srgbClr val="0E8F0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0DAB1C-600A-4C41-8F40-DDFBF7C15B87}"/>
              </a:ext>
            </a:extLst>
          </p:cNvPr>
          <p:cNvSpPr/>
          <p:nvPr/>
        </p:nvSpPr>
        <p:spPr>
          <a:xfrm>
            <a:off x="47328" y="55617"/>
            <a:ext cx="12097344" cy="28803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DACC35-8498-FC4F-98CE-A460D437F206}"/>
              </a:ext>
            </a:extLst>
          </p:cNvPr>
          <p:cNvSpPr/>
          <p:nvPr/>
        </p:nvSpPr>
        <p:spPr>
          <a:xfrm>
            <a:off x="47328" y="6514351"/>
            <a:ext cx="12097344" cy="28803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0550577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15CFC6D-1850-0A45-B2D8-573A603F4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932560-2E0D-C74C-9A33-563E1999D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22" y="0"/>
            <a:ext cx="9149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70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0">
        <p15:prstTrans prst="fallOver"/>
      </p:transition>
    </mc:Choice>
    <mc:Fallback xmlns="">
      <p:transition spd="slow" advClick="0" advTm="2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CD6521-8BAB-AC45-9FC3-BB2B6B00DF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EFC2ABF-6D5D-6447-ADA6-0C1400DC9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796" y="0"/>
            <a:ext cx="8752407" cy="6858000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04BBEF51-3B2F-4B49-B507-28BA079FDD9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032327" y="44624"/>
            <a:ext cx="2112345" cy="1584176"/>
          </a:xfrm>
          <a:prstGeom prst="rect">
            <a:avLst/>
          </a:prstGeom>
          <a:ln>
            <a:noFill/>
          </a:ln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83B14F9A-A29C-2145-8461-32A863AA6827}"/>
              </a:ext>
            </a:extLst>
          </p:cNvPr>
          <p:cNvSpPr/>
          <p:nvPr/>
        </p:nvSpPr>
        <p:spPr>
          <a:xfrm>
            <a:off x="72008" y="45464"/>
            <a:ext cx="2639616" cy="187136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9CEA0B7-7730-D748-A647-A415623FD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61177"/>
            <a:ext cx="2111370" cy="117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2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C33F24D-B625-4549-B7D0-A6FFA7453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328" y="404664"/>
            <a:ext cx="2962877" cy="165531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C98EFF4-7559-5A4A-B67B-49FEC38C66BC}"/>
              </a:ext>
            </a:extLst>
          </p:cNvPr>
          <p:cNvSpPr txBox="1"/>
          <p:nvPr/>
        </p:nvSpPr>
        <p:spPr>
          <a:xfrm>
            <a:off x="300844" y="572430"/>
            <a:ext cx="4572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3977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site web : </a:t>
            </a:r>
          </a:p>
          <a:p>
            <a:pPr algn="ctr"/>
            <a:r>
              <a:rPr lang="fr-FR" sz="2400" i="1" u="sng" err="1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www.acorfi.asso.fr</a:t>
            </a:r>
            <a:r>
              <a:rPr lang="fr-FR" sz="2400" i="1" u="sng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</a:p>
          <a:p>
            <a:pPr algn="ctr"/>
            <a:endParaRPr lang="fr-FR" sz="2400">
              <a:solidFill>
                <a:srgbClr val="39773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400" b="1">
                <a:solidFill>
                  <a:srgbClr val="3977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 page Facebook : </a:t>
            </a:r>
          </a:p>
          <a:p>
            <a:pPr algn="ctr"/>
            <a:r>
              <a:rPr lang="fr-FR" sz="2400" i="1" u="sng" err="1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www.facebook.com</a:t>
            </a:r>
            <a:r>
              <a:rPr lang="fr-FR" sz="2400" i="1" u="sng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fr-FR" sz="2400" i="1" u="sng" err="1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Acorfi</a:t>
            </a:r>
            <a:r>
              <a:rPr lang="fr-FR" sz="2400" i="1" u="sng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634EE2F-0E27-8743-8CF3-45322F65C40D}"/>
              </a:ext>
            </a:extLst>
          </p:cNvPr>
          <p:cNvSpPr txBox="1"/>
          <p:nvPr/>
        </p:nvSpPr>
        <p:spPr>
          <a:xfrm>
            <a:off x="-96688" y="2895327"/>
            <a:ext cx="6336704" cy="584775"/>
          </a:xfrm>
          <a:prstGeom prst="rect">
            <a:avLst/>
          </a:prstGeom>
          <a:solidFill>
            <a:srgbClr val="448E3A"/>
          </a:solidFill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3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L'ACORFI en ligne, c’est …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6C45F6-E94B-3C42-8026-5951AF555CDD}"/>
              </a:ext>
            </a:extLst>
          </p:cNvPr>
          <p:cNvSpPr txBox="1"/>
          <p:nvPr/>
        </p:nvSpPr>
        <p:spPr>
          <a:xfrm>
            <a:off x="3424783" y="3671733"/>
            <a:ext cx="8767217" cy="2159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3977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 liste de diffusion : </a:t>
            </a:r>
            <a:r>
              <a:rPr lang="fr-FR" sz="2800" b="1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[Italie] </a:t>
            </a:r>
          </a:p>
          <a:p>
            <a:pPr algn="ctr">
              <a:lnSpc>
                <a:spcPts val="1000"/>
              </a:lnSpc>
            </a:pPr>
            <a:r>
              <a:rPr lang="fr-FR" sz="1200" b="1">
                <a:solidFill>
                  <a:srgbClr val="3977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fr-FR" sz="2400">
                <a:solidFill>
                  <a:srgbClr val="3977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Afin de recevoir, par courriels, des informations concernant les activités de l'association et communiquer entre les adhérents </a:t>
            </a:r>
            <a:br>
              <a:rPr lang="fr-FR" sz="2400">
                <a:solidFill>
                  <a:srgbClr val="3977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2400">
                <a:solidFill>
                  <a:srgbClr val="3977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(elle leur est réservée) sur le thème de l'Ital</a:t>
            </a:r>
            <a:r>
              <a:rPr lang="fr-FR" sz="2600">
                <a:solidFill>
                  <a:srgbClr val="3977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ED0DA2-04A2-A745-90D6-6E313275B9CC}"/>
              </a:ext>
            </a:extLst>
          </p:cNvPr>
          <p:cNvSpPr/>
          <p:nvPr/>
        </p:nvSpPr>
        <p:spPr>
          <a:xfrm>
            <a:off x="47328" y="44624"/>
            <a:ext cx="12097344" cy="28803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5E330C-A454-8C4D-86FE-8BE75C81F6CA}"/>
              </a:ext>
            </a:extLst>
          </p:cNvPr>
          <p:cNvSpPr/>
          <p:nvPr/>
        </p:nvSpPr>
        <p:spPr>
          <a:xfrm>
            <a:off x="47328" y="6525344"/>
            <a:ext cx="12097344" cy="28803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C74D36D-B9EF-E649-B4C4-4BF40BBD7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3600400"/>
            <a:ext cx="2729383" cy="292494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7AC2E11-55CA-7141-A06C-04A92747EBA3}"/>
              </a:ext>
            </a:extLst>
          </p:cNvPr>
          <p:cNvSpPr txBox="1"/>
          <p:nvPr/>
        </p:nvSpPr>
        <p:spPr>
          <a:xfrm>
            <a:off x="6115050" y="2524854"/>
            <a:ext cx="6096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4F82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courriel hebdomadaire </a:t>
            </a:r>
          </a:p>
          <a:p>
            <a:r>
              <a:rPr lang="fr-FR" sz="2000">
                <a:solidFill>
                  <a:srgbClr val="4F82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(sauf vacances) </a:t>
            </a:r>
            <a:r>
              <a:rPr lang="fr-FR" sz="2400" b="1">
                <a:solidFill>
                  <a:srgbClr val="4F82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97528E-DC5C-2A4B-A27E-B7230AFDE5F0}"/>
              </a:ext>
            </a:extLst>
          </p:cNvPr>
          <p:cNvSpPr txBox="1"/>
          <p:nvPr/>
        </p:nvSpPr>
        <p:spPr>
          <a:xfrm>
            <a:off x="3215680" y="6021288"/>
            <a:ext cx="89763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00">
                <a:solidFill>
                  <a:srgbClr val="3977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Pour contacter les membres du bureau : </a:t>
            </a:r>
            <a:r>
              <a:rPr lang="fr-FR" sz="2100" i="1" u="sng" err="1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contact@acorfi.asso.fr</a:t>
            </a:r>
            <a:endParaRPr lang="fr-FR" sz="2100">
              <a:solidFill>
                <a:srgbClr val="CC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917218D-9493-114B-87F1-E4189B9B0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344" y="3005280"/>
            <a:ext cx="2435530" cy="38659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F293BFA-D452-484A-98C9-CD833DA818A3}"/>
              </a:ext>
            </a:extLst>
          </p:cNvPr>
          <p:cNvSpPr txBox="1"/>
          <p:nvPr/>
        </p:nvSpPr>
        <p:spPr>
          <a:xfrm rot="1657228">
            <a:off x="5165449" y="858690"/>
            <a:ext cx="334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E8F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blog :</a:t>
            </a:r>
          </a:p>
          <a:p>
            <a:pPr algn="ctr"/>
            <a:endParaRPr lang="fr-FR" sz="2800" b="1">
              <a:solidFill>
                <a:srgbClr val="BC343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A29AAE6-6559-0146-B3D0-B78BF01E7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64126">
            <a:off x="5419716" y="1343831"/>
            <a:ext cx="2540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7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5496" y="0"/>
            <a:ext cx="1559496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021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:circle/>
      </p:transition>
    </mc:Choice>
    <mc:Fallback xmlns="">
      <p:transition spd="slow" advClick="0" advTm="20000">
        <p:circl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Roug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FF320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{68F38905-717D-1E49-99E3-919D05AC76AC}tf16401378</Template>
  <TotalTime>4597</TotalTime>
  <Words>216</Words>
  <Application>Microsoft Macintosh PowerPoint</Application>
  <PresentationFormat>Grand écran</PresentationFormat>
  <Paragraphs>28</Paragraphs>
  <Slides>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Verdana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Marie-Chantal</dc:creator>
  <cp:lastModifiedBy>Microsoft Office User</cp:lastModifiedBy>
  <cp:revision>199</cp:revision>
  <cp:lastPrinted>2020-03-06T13:44:37Z</cp:lastPrinted>
  <dcterms:created xsi:type="dcterms:W3CDTF">2013-10-14T16:21:00Z</dcterms:created>
  <dcterms:modified xsi:type="dcterms:W3CDTF">2021-10-18T17:11:52Z</dcterms:modified>
</cp:coreProperties>
</file>