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63" r:id="rId3"/>
    <p:sldId id="289" r:id="rId4"/>
    <p:sldId id="264" r:id="rId5"/>
    <p:sldId id="262" r:id="rId6"/>
    <p:sldId id="265" r:id="rId7"/>
    <p:sldId id="275" r:id="rId8"/>
    <p:sldId id="266" r:id="rId9"/>
    <p:sldId id="257" r:id="rId10"/>
    <p:sldId id="294" r:id="rId11"/>
    <p:sldId id="261" r:id="rId12"/>
    <p:sldId id="258" r:id="rId13"/>
    <p:sldId id="300" r:id="rId14"/>
    <p:sldId id="301" r:id="rId15"/>
    <p:sldId id="260" r:id="rId16"/>
    <p:sldId id="256" r:id="rId17"/>
    <p:sldId id="296" r:id="rId18"/>
    <p:sldId id="259" r:id="rId19"/>
    <p:sldId id="297" r:id="rId20"/>
    <p:sldId id="267" r:id="rId21"/>
    <p:sldId id="298" r:id="rId22"/>
    <p:sldId id="272" r:id="rId23"/>
    <p:sldId id="299" r:id="rId24"/>
    <p:sldId id="268" r:id="rId25"/>
    <p:sldId id="271" r:id="rId26"/>
    <p:sldId id="288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F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ED05-0AE3-421A-BC49-32208095F64B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8DBC-1E95-4C2B-9DBA-3F63E0421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75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ED05-0AE3-421A-BC49-32208095F64B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8DBC-1E95-4C2B-9DBA-3F63E0421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72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ED05-0AE3-421A-BC49-32208095F64B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8DBC-1E95-4C2B-9DBA-3F63E0421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11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ED05-0AE3-421A-BC49-32208095F64B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8DBC-1E95-4C2B-9DBA-3F63E0421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63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ED05-0AE3-421A-BC49-32208095F64B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8DBC-1E95-4C2B-9DBA-3F63E0421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73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ED05-0AE3-421A-BC49-32208095F64B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8DBC-1E95-4C2B-9DBA-3F63E0421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3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ED05-0AE3-421A-BC49-32208095F64B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8DBC-1E95-4C2B-9DBA-3F63E0421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66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ED05-0AE3-421A-BC49-32208095F64B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8DBC-1E95-4C2B-9DBA-3F63E0421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52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ED05-0AE3-421A-BC49-32208095F64B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8DBC-1E95-4C2B-9DBA-3F63E0421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99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ED05-0AE3-421A-BC49-32208095F64B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8DBC-1E95-4C2B-9DBA-3F63E0421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63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ED05-0AE3-421A-BC49-32208095F64B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8DBC-1E95-4C2B-9DBA-3F63E0421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21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2ED05-0AE3-421A-BC49-32208095F64B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68DBC-1E95-4C2B-9DBA-3F63E0421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888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nick\AppData\Local\Temp\190514_momus_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" y="0"/>
            <a:ext cx="9108000" cy="683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33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ictures.abebooks.com/isbn/9782251446295-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1878"/>
            <a:ext cx="2368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pictures.abebooks.com/isbn/9781497413825-u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925"/>
            <a:ext cx="167832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images.quaritch.com/C1134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47" y="3212976"/>
            <a:ext cx="179647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06640"/>
            <a:ext cx="168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1774007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pictures.abebooks.com/isbn/9783770527946-u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32603"/>
            <a:ext cx="167832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ictures.abebooks.com/isbn/9781477678510-u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78737"/>
            <a:ext cx="167832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associé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835" y="4218539"/>
            <a:ext cx="167646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02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477"/>
            <a:ext cx="9144000" cy="434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8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1556792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/>
              <a:t>Tagès</a:t>
            </a:r>
            <a:endParaRPr lang="fr-FR" sz="2400" dirty="0" smtClean="0"/>
          </a:p>
          <a:p>
            <a:pPr algn="ctr"/>
            <a:endParaRPr lang="fr-FR" sz="2400" dirty="0" smtClean="0"/>
          </a:p>
          <a:p>
            <a:pPr algn="ctr"/>
            <a:r>
              <a:rPr lang="fr-FR" sz="2400" dirty="0" smtClean="0"/>
              <a:t>Divinité chtonienne, sortie d’une motte de terre en </a:t>
            </a:r>
            <a:r>
              <a:rPr lang="fr-FR" sz="2400" cap="all" dirty="0" err="1" smtClean="0"/>
              <a:t>é</a:t>
            </a:r>
            <a:r>
              <a:rPr lang="fr-FR" sz="2400" dirty="0" err="1" smtClean="0"/>
              <a:t>trurie</a:t>
            </a:r>
            <a:r>
              <a:rPr lang="fr-FR" sz="2400" dirty="0" smtClean="0"/>
              <a:t>,</a:t>
            </a:r>
          </a:p>
          <a:p>
            <a:pPr algn="ctr"/>
            <a:r>
              <a:rPr lang="fr-FR" sz="2400" dirty="0" smtClean="0"/>
              <a:t>qui enseigna l’haruspicine aux </a:t>
            </a:r>
            <a:r>
              <a:rPr lang="fr-FR" sz="2400" cap="all" dirty="0" smtClean="0"/>
              <a:t>é</a:t>
            </a:r>
            <a:r>
              <a:rPr lang="fr-FR" sz="2400" dirty="0" smtClean="0"/>
              <a:t>trusques.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083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ictures.abebooks.com/isbn/9782251446295-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1878"/>
            <a:ext cx="2368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pictures.abebooks.com/isbn/9781497413825-u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925"/>
            <a:ext cx="167832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images.quaritch.com/C1134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47" y="3212976"/>
            <a:ext cx="179647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06640"/>
            <a:ext cx="168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1774007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pictures.abebooks.com/isbn/9783770527946-u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32603"/>
            <a:ext cx="167832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ictures.abebooks.com/isbn/9781477678510-u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78737"/>
            <a:ext cx="167832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associé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835" y="4218539"/>
            <a:ext cx="167646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6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908" y="548680"/>
            <a:ext cx="3551503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09325" y="5733255"/>
            <a:ext cx="4034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Anonyme : Buste de philosophe barbu</a:t>
            </a:r>
          </a:p>
          <a:p>
            <a:pPr algn="ctr"/>
            <a:r>
              <a:rPr lang="fr-FR" i="1" dirty="0" smtClean="0"/>
              <a:t>Musée des Beaux-Arts d’Orléans 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6707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quot;The School of Athens&quot; by Raffaello Sanzio da Urbin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47"/>
          <a:stretch/>
        </p:blipFill>
        <p:spPr bwMode="auto">
          <a:xfrm>
            <a:off x="315955" y="778024"/>
            <a:ext cx="8582025" cy="53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7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associé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08" b="10108"/>
          <a:stretch/>
        </p:blipFill>
        <p:spPr bwMode="auto">
          <a:xfrm>
            <a:off x="3692910" y="-103134"/>
            <a:ext cx="2232000" cy="338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9134"/>
            <a:ext cx="2340000" cy="3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Antisthenes BM 18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910" y="3400664"/>
            <a:ext cx="2232000" cy="3350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9134"/>
            <a:ext cx="2340000" cy="314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6545"/>
            <a:ext cx="2340000" cy="263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52084"/>
            <a:ext cx="2340000" cy="32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21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ictures.abebooks.com/isbn/9782251446295-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1878"/>
            <a:ext cx="2368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pictures.abebooks.com/isbn/9781497413825-u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925"/>
            <a:ext cx="167832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images.quaritch.com/C1134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47" y="3212976"/>
            <a:ext cx="179647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06640"/>
            <a:ext cx="168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1774007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pictures.abebooks.com/isbn/9783770527946-u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32603"/>
            <a:ext cx="167832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ictures.abebooks.com/isbn/9781477678510-u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78737"/>
            <a:ext cx="167832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associé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835" y="4218539"/>
            <a:ext cx="167646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02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ésultat de recherche d'images pour &quot;tribun romain haranguant les foul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381703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0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ictures.abebooks.com/isbn/9782251446295-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1878"/>
            <a:ext cx="2368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pictures.abebooks.com/isbn/9781497413825-u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925"/>
            <a:ext cx="167832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images.quaritch.com/C1134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47" y="3212976"/>
            <a:ext cx="179647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06640"/>
            <a:ext cx="168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1774007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pictures.abebooks.com/isbn/9783770527946-u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32603"/>
            <a:ext cx="167832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ictures.abebooks.com/isbn/9781477678510-u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78737"/>
            <a:ext cx="167832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associé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835" y="4218539"/>
            <a:ext cx="167646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02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nick\Pictures\lecture acorfi\Matteo_Bandel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7" y="1484784"/>
            <a:ext cx="28575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851920" y="1844824"/>
            <a:ext cx="45365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Matteo BANDELLO</a:t>
            </a:r>
          </a:p>
          <a:p>
            <a:pPr algn="ctr"/>
            <a:r>
              <a:rPr lang="fr-FR" sz="2400" b="1" dirty="0" smtClean="0"/>
              <a:t>Vers 1480 – 1561</a:t>
            </a:r>
          </a:p>
          <a:p>
            <a:pPr algn="ctr"/>
            <a:endParaRPr lang="fr-FR" sz="2400" b="1" dirty="0"/>
          </a:p>
          <a:p>
            <a:pPr algn="ctr"/>
            <a:endParaRPr lang="fr-FR" sz="2400" b="1" dirty="0" smtClean="0"/>
          </a:p>
          <a:p>
            <a:pPr algn="ctr"/>
            <a:endParaRPr lang="fr-FR" sz="2400" b="1" dirty="0"/>
          </a:p>
          <a:p>
            <a:pPr algn="ctr"/>
            <a:endParaRPr lang="fr-FR" sz="2400" b="1" dirty="0" smtClean="0"/>
          </a:p>
          <a:p>
            <a:pPr algn="ctr"/>
            <a:r>
              <a:rPr lang="fr-FR" sz="4400" b="1" dirty="0" smtClean="0">
                <a:solidFill>
                  <a:srgbClr val="92D050"/>
                </a:solidFill>
              </a:rPr>
              <a:t>L’âne et le prieur</a:t>
            </a:r>
            <a:endParaRPr lang="fr-FR" sz="4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2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élix Vallotton - Femme avec un poudri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61848"/>
            <a:ext cx="40176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douard Manet 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136" y="187219"/>
            <a:ext cx="243462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ésultat de recherche d'images pour &quot;femme à sa toilett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018" y="187219"/>
            <a:ext cx="2568293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ésultat de recherche d'images pour &quot;titien femme à sa toilette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704"/>
            <a:ext cx="2612695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3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ictures.abebooks.com/isbn/9782251446295-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1878"/>
            <a:ext cx="2368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pictures.abebooks.com/isbn/9781497413825-u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925"/>
            <a:ext cx="167832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images.quaritch.com/C1134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47" y="3212976"/>
            <a:ext cx="179647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06640"/>
            <a:ext cx="168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1774007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pictures.abebooks.com/isbn/9783770527946-u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32603"/>
            <a:ext cx="167832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ictures.abebooks.com/isbn/9781477678510-u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78737"/>
            <a:ext cx="167832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associé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835" y="4218539"/>
            <a:ext cx="167646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02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quillo Cremona L'edera 187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" r="812"/>
          <a:stretch/>
        </p:blipFill>
        <p:spPr bwMode="auto">
          <a:xfrm>
            <a:off x="4320000" y="454325"/>
            <a:ext cx="4428000" cy="58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ésultat de recherche d'images pour &quot;lierre grimpant mur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63" r="20763"/>
          <a:stretch/>
        </p:blipFill>
        <p:spPr bwMode="auto">
          <a:xfrm>
            <a:off x="-612576" y="1628800"/>
            <a:ext cx="4680000" cy="35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21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ictures.abebooks.com/isbn/9782251446295-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1878"/>
            <a:ext cx="2368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pictures.abebooks.com/isbn/9781497413825-u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925"/>
            <a:ext cx="167832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images.quaritch.com/C1134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47" y="3212976"/>
            <a:ext cx="179647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06640"/>
            <a:ext cx="168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1774007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pictures.abebooks.com/isbn/9783770527946-u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32603"/>
            <a:ext cx="167832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ictures.abebooks.com/isbn/9781477678510-u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78737"/>
            <a:ext cx="167832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associé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835" y="4218539"/>
            <a:ext cx="167646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02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2182505"/>
            <a:ext cx="36004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3600" b="1" dirty="0" err="1" smtClean="0">
                <a:solidFill>
                  <a:prstClr val="white"/>
                </a:solidFill>
              </a:rPr>
              <a:t>Fama</a:t>
            </a:r>
            <a:endParaRPr lang="fr-FR" sz="2400" dirty="0">
              <a:solidFill>
                <a:prstClr val="white"/>
              </a:solidFill>
            </a:endParaRPr>
          </a:p>
          <a:p>
            <a:pPr lvl="0" algn="ctr"/>
            <a:endParaRPr lang="fr-FR" sz="2400" dirty="0">
              <a:solidFill>
                <a:prstClr val="white"/>
              </a:solidFill>
            </a:endParaRPr>
          </a:p>
          <a:p>
            <a:pPr lvl="0" algn="ctr"/>
            <a:r>
              <a:rPr lang="fr-FR" sz="2400" dirty="0" smtClean="0">
                <a:solidFill>
                  <a:prstClr val="white"/>
                </a:solidFill>
              </a:rPr>
              <a:t>Réputation, renommée </a:t>
            </a:r>
          </a:p>
          <a:p>
            <a:pPr lvl="0" algn="ctr"/>
            <a:r>
              <a:rPr lang="fr-FR" sz="3200" b="1" dirty="0" smtClean="0">
                <a:solidFill>
                  <a:srgbClr val="FFFF00"/>
                </a:solidFill>
              </a:rPr>
              <a:t>Rumeur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3995936" y="476672"/>
            <a:ext cx="4373074" cy="5960609"/>
            <a:chOff x="3995936" y="476672"/>
            <a:chExt cx="4373074" cy="596060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476672"/>
              <a:ext cx="4373074" cy="55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995936" y="6067949"/>
              <a:ext cx="43730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i="1" dirty="0"/>
                <a:t>Adriaen COLLAERT : </a:t>
              </a:r>
              <a:r>
                <a:rPr lang="fr-FR" i="1" dirty="0" err="1"/>
                <a:t>Fama</a:t>
              </a:r>
              <a:r>
                <a:rPr lang="fr-FR" i="1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460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1"/>
            <a:ext cx="9144000" cy="601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1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6746" y="4805863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Ici s’achève la lecture des extraits du Livre 1</a:t>
            </a:r>
            <a:endParaRPr lang="fr-FR" sz="3200" b="1" dirty="0"/>
          </a:p>
        </p:txBody>
      </p:sp>
      <p:pic>
        <p:nvPicPr>
          <p:cNvPr id="4" name="Picture 4" descr="https://pictures.abebooks.com/isbn/9782251446295-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160" y="476672"/>
            <a:ext cx="260568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6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ésultat de recherche d'images pour &quot;convento  moden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40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100"/>
                    </a14:imgEffect>
                    <a14:imgEffect>
                      <a14:brightnessContrast bright="-13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6181" y="4310632"/>
            <a:ext cx="3048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77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9550" y="1090191"/>
            <a:ext cx="587422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Giovanni Francesco STRAPAROLA</a:t>
            </a:r>
          </a:p>
          <a:p>
            <a:pPr algn="ctr"/>
            <a:r>
              <a:rPr lang="fr-FR" sz="2400" b="1" dirty="0" smtClean="0"/>
              <a:t>Vers 1480 – 1557</a:t>
            </a:r>
          </a:p>
          <a:p>
            <a:pPr algn="ctr"/>
            <a:endParaRPr lang="fr-FR" sz="2400" b="1" dirty="0"/>
          </a:p>
          <a:p>
            <a:pPr algn="ctr"/>
            <a:endParaRPr lang="fr-FR" sz="2400" b="1" dirty="0" smtClean="0"/>
          </a:p>
          <a:p>
            <a:pPr algn="ctr"/>
            <a:endParaRPr lang="fr-FR" sz="2400" b="1" dirty="0" smtClean="0"/>
          </a:p>
          <a:p>
            <a:pPr algn="ctr"/>
            <a:endParaRPr lang="fr-FR" sz="2400" b="1" dirty="0"/>
          </a:p>
          <a:p>
            <a:pPr algn="ctr"/>
            <a:r>
              <a:rPr lang="fr-FR" sz="4400" b="1" dirty="0" smtClean="0">
                <a:solidFill>
                  <a:srgbClr val="92D050"/>
                </a:solidFill>
              </a:rPr>
              <a:t>Le crucifix animé</a:t>
            </a:r>
          </a:p>
          <a:p>
            <a:pPr algn="ctr"/>
            <a:endParaRPr lang="fr-FR" sz="2400" dirty="0" smtClean="0"/>
          </a:p>
          <a:p>
            <a:pPr algn="ctr"/>
            <a:r>
              <a:rPr lang="fr-FR" sz="2400" dirty="0" smtClean="0"/>
              <a:t>Neuvième </a:t>
            </a:r>
            <a:r>
              <a:rPr lang="fr-FR" sz="2400" dirty="0"/>
              <a:t>nuit, Quatrième </a:t>
            </a:r>
            <a:r>
              <a:rPr lang="fr-FR" sz="2400" dirty="0" smtClean="0"/>
              <a:t>Fable</a:t>
            </a:r>
          </a:p>
          <a:p>
            <a:pPr algn="ctr"/>
            <a:r>
              <a:rPr lang="fr-FR" sz="2400" dirty="0" smtClean="0"/>
              <a:t>des Nuits facétieuses </a:t>
            </a:r>
            <a:endParaRPr lang="fr-FR" sz="2400" dirty="0"/>
          </a:p>
        </p:txBody>
      </p:sp>
      <p:pic>
        <p:nvPicPr>
          <p:cNvPr id="1026" name="Picture 2" descr="Résultat de recherche d'images pour &quot;straparol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2" y="2060848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nick\Pictures\lecture acorfi\le crucif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615" y="150979"/>
            <a:ext cx="4074155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037408" y="604752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Illustration de Edward Robert HUGHES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369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nick\Pictures\lecture acorfi\Leone_Batista_Alber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33" y="548680"/>
            <a:ext cx="3178563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38234" y="4437112"/>
            <a:ext cx="86409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/>
              <a:t>Leon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Battista</a:t>
            </a:r>
            <a:r>
              <a:rPr lang="fr-FR" sz="3200" b="1" dirty="0" smtClean="0"/>
              <a:t> ALBERTI</a:t>
            </a:r>
          </a:p>
          <a:p>
            <a:pPr algn="ctr"/>
            <a:r>
              <a:rPr lang="fr-FR" sz="2400" b="1" dirty="0" smtClean="0"/>
              <a:t>1404 – 1472</a:t>
            </a:r>
          </a:p>
          <a:p>
            <a:pPr algn="ctr"/>
            <a:endParaRPr lang="fr-FR" sz="2400" b="1" dirty="0"/>
          </a:p>
          <a:p>
            <a:pPr algn="ctr"/>
            <a:r>
              <a:rPr lang="fr-FR" sz="4400" b="1" dirty="0" smtClean="0">
                <a:solidFill>
                  <a:srgbClr val="92D050"/>
                </a:solidFill>
              </a:rPr>
              <a:t>Momus ou le Prince</a:t>
            </a:r>
            <a:endParaRPr lang="fr-FR" sz="4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pictures.abebooks.com/isbn/9782251446295-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610" y="548680"/>
            <a:ext cx="379008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97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4451104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1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a/a9/1561_v._Heemskerck_Momus_tadelt_die_Werke_der_Goetter.JPG?uselang=f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40850"/>
            <a:ext cx="9000000" cy="622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37911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 </a:t>
            </a:r>
            <a:r>
              <a:rPr lang="fr-FR" i="1" dirty="0" smtClean="0"/>
              <a:t>Maarten van </a:t>
            </a:r>
            <a:r>
              <a:rPr lang="fr-FR" i="1" dirty="0" err="1" smtClean="0"/>
              <a:t>Heemskerck</a:t>
            </a:r>
            <a:r>
              <a:rPr lang="fr-FR" i="1" dirty="0" smtClean="0"/>
              <a:t> (1498–1574) : Momus critique les créations des Dieux (1561)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8589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89</Words>
  <Application>Microsoft Office PowerPoint</Application>
  <PresentationFormat>Affichage à l'écran (4:3)</PresentationFormat>
  <Paragraphs>35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annick</dc:creator>
  <cp:lastModifiedBy>annick</cp:lastModifiedBy>
  <cp:revision>69</cp:revision>
  <dcterms:created xsi:type="dcterms:W3CDTF">2019-04-05T15:11:16Z</dcterms:created>
  <dcterms:modified xsi:type="dcterms:W3CDTF">2019-05-13T17:25:51Z</dcterms:modified>
</cp:coreProperties>
</file>