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8" r:id="rId2"/>
    <p:sldId id="257" r:id="rId3"/>
    <p:sldId id="260" r:id="rId4"/>
    <p:sldId id="261" r:id="rId5"/>
    <p:sldId id="268" r:id="rId6"/>
    <p:sldId id="269" r:id="rId7"/>
    <p:sldId id="279" r:id="rId8"/>
    <p:sldId id="272" r:id="rId9"/>
    <p:sldId id="277" r:id="rId10"/>
    <p:sldId id="273" r:id="rId11"/>
    <p:sldId id="275" r:id="rId12"/>
    <p:sldId id="274" r:id="rId13"/>
    <p:sldId id="263" r:id="rId14"/>
    <p:sldId id="278" r:id="rId15"/>
    <p:sldId id="265" r:id="rId16"/>
    <p:sldId id="276" r:id="rId17"/>
    <p:sldId id="266" r:id="rId18"/>
    <p:sldId id="267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trand hauchecorne" initials="bh" lastIdx="1" clrIdx="0">
    <p:extLst/>
  </p:cmAuthor>
  <p:cmAuthor id="2" name="bertrand hauchecorne" initials="bh [2]" lastIdx="1" clrIdx="1">
    <p:extLst/>
  </p:cmAuthor>
  <p:cmAuthor id="3" name="bertrand hauchecorne" initials="bh [3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683"/>
  </p:normalViewPr>
  <p:slideViewPr>
    <p:cSldViewPr snapToGrid="0" snapToObjects="1">
      <p:cViewPr varScale="1">
        <p:scale>
          <a:sx n="85" d="100"/>
          <a:sy n="85" d="100"/>
        </p:scale>
        <p:origin x="1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26T16:25:06.481" idx="1">
    <p:pos x="10" y="10"/>
    <p:text>Padoue, université libre. Harvey</p:text>
    <p:extLst>
      <p:ext uri="{C676402C-5697-4E1C-873F-D02D1690AC5C}">
        <p15:threadingInfo xmlns:p15="http://schemas.microsoft.com/office/powerpoint/2012/main" timeZoneBias="-60"/>
      </p:ext>
    </p:extLst>
  </p:cm>
  <p:cm authorId="3" dt="2019-03-26T22:04:17.821" idx="1">
    <p:pos x="849" y="1971"/>
    <p:text>Traité sur les mauvaises pratiques des médecins de nos jours, contenant une centaine de leurs erreurs. 
– Traité du même auteur sur les  dommages causés par les médecines simples (1)
– Index des matières par chapitres. 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6T09:21:19.977" idx="1">
    <p:pos x="10" y="10"/>
    <p:text>En 1000 lancers de dés, on obtient toujours le même résultat. Loi des grands nombres.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5D5D6-9461-8A49-BBE5-DED5A07B3B54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8BD0C-E2E8-3541-8DE3-1456B88D67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84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0FFF-8AF6-F04E-ADB9-E8190765FB2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15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0FFF-8AF6-F04E-ADB9-E8190765FB2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13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Traité sur les mauvaises pratiques des médecins de nos jours, contenant une centaine de leurs erreurs. 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Traité du même auteur sur les  dommages causés par les médecines simples (1)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Nom donné depuis Galien aux remèdes que la nature offre à l’état brut, comme les plantes médicinales (les simples).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0FFF-8AF6-F04E-ADB9-E8190765FB2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040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0FFF-8AF6-F04E-ADB9-E8190765FB2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553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0FFF-8AF6-F04E-ADB9-E8190765FB2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910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0FFF-8AF6-F04E-ADB9-E8190765FB2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185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0FFF-8AF6-F04E-ADB9-E8190765FB2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033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0FFF-8AF6-F04E-ADB9-E8190765FB2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274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0FFF-8AF6-F04E-ADB9-E8190765FB2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22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A32-0094-D142-9779-C95118890628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DF9F-7206-EF4F-933A-53BC5CB92A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10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A32-0094-D142-9779-C95118890628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DF9F-7206-EF4F-933A-53BC5CB92A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4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A32-0094-D142-9779-C95118890628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DF9F-7206-EF4F-933A-53BC5CB92A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3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A32-0094-D142-9779-C95118890628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DF9F-7206-EF4F-933A-53BC5CB92A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79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A32-0094-D142-9779-C95118890628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DF9F-7206-EF4F-933A-53BC5CB92A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35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A32-0094-D142-9779-C95118890628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DF9F-7206-EF4F-933A-53BC5CB92A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75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A32-0094-D142-9779-C95118890628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DF9F-7206-EF4F-933A-53BC5CB92A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94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A32-0094-D142-9779-C95118890628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DF9F-7206-EF4F-933A-53BC5CB92A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0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A32-0094-D142-9779-C95118890628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DF9F-7206-EF4F-933A-53BC5CB92A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7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A32-0094-D142-9779-C95118890628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DF9F-7206-EF4F-933A-53BC5CB92A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42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2A32-0094-D142-9779-C95118890628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DF9F-7206-EF4F-933A-53BC5CB92A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00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72A32-0094-D142-9779-C95118890628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1DF9F-7206-EF4F-933A-53BC5CB92A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68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39991" y="107180"/>
            <a:ext cx="9144000" cy="1361856"/>
          </a:xfrm>
        </p:spPr>
        <p:txBody>
          <a:bodyPr>
            <a:normAutofit fontScale="90000"/>
          </a:bodyPr>
          <a:lstStyle/>
          <a:p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/>
              <a:t/>
            </a:r>
            <a:br>
              <a:rPr lang="fr-FR" sz="4800" b="1" dirty="0"/>
            </a:b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/>
              <a:t/>
            </a:r>
            <a:br>
              <a:rPr lang="fr-FR" sz="4800" b="1" dirty="0"/>
            </a:b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 err="1" smtClean="0"/>
              <a:t>Gerolamo</a:t>
            </a:r>
            <a:r>
              <a:rPr lang="fr-FR" sz="4800" b="1" dirty="0" smtClean="0"/>
              <a:t> </a:t>
            </a:r>
            <a:r>
              <a:rPr lang="fr-FR" sz="4800" b="1" dirty="0" err="1" smtClean="0"/>
              <a:t>Cardano</a:t>
            </a:r>
            <a:r>
              <a:rPr lang="fr-FR" sz="4800" b="1" dirty="0"/>
              <a:t> </a:t>
            </a:r>
            <a:r>
              <a:rPr lang="fr-FR" sz="4800" b="1" dirty="0" smtClean="0"/>
              <a:t>(1501-1576)</a:t>
            </a:r>
            <a:br>
              <a:rPr lang="fr-FR" sz="4800" b="1" dirty="0" smtClean="0"/>
            </a:b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7333" y="6197527"/>
            <a:ext cx="10837333" cy="660473"/>
          </a:xfrm>
        </p:spPr>
        <p:txBody>
          <a:bodyPr>
            <a:normAutofit/>
          </a:bodyPr>
          <a:lstStyle/>
          <a:p>
            <a:r>
              <a:rPr lang="fr-FR" sz="1800" b="1" dirty="0" err="1" smtClean="0"/>
              <a:t>Acorfi</a:t>
            </a:r>
            <a:r>
              <a:rPr lang="fr-FR" sz="1800" b="1" dirty="0" smtClean="0"/>
              <a:t>- 2 avril 2019 – Maison des associations- Bertrand Hauchecorne</a:t>
            </a:r>
            <a:endParaRPr lang="fr-FR" sz="1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813406" y="1469036"/>
            <a:ext cx="5701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Conférence de</a:t>
            </a:r>
          </a:p>
          <a:p>
            <a:pPr algn="ctr"/>
            <a:r>
              <a:rPr lang="fr-FR" sz="4400" b="1" dirty="0" smtClean="0"/>
              <a:t>Bertrand Hauchecorne</a:t>
            </a:r>
          </a:p>
          <a:p>
            <a:pPr algn="ctr"/>
            <a:r>
              <a:rPr lang="fr-FR" sz="2400" dirty="0" smtClean="0"/>
              <a:t>Rédacteur en chef de Tangente magazine</a:t>
            </a:r>
          </a:p>
          <a:p>
            <a:pPr algn="ctr"/>
            <a:r>
              <a:rPr lang="fr-FR" sz="2400" dirty="0" smtClean="0"/>
              <a:t>Président de la section orléanaise de Guillaume-Budé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4" y="1583664"/>
            <a:ext cx="4876278" cy="36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43024" y="760510"/>
            <a:ext cx="4643008" cy="12954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Équation de degré 3</a:t>
            </a:r>
            <a:br>
              <a:rPr lang="fr-FR" sz="3600" dirty="0" smtClean="0"/>
            </a:br>
            <a:r>
              <a:rPr lang="fr-FR" sz="3600" dirty="0"/>
              <a:t>Résolution de x</a:t>
            </a:r>
            <a:r>
              <a:rPr lang="fr-FR" sz="3600" baseline="30000" dirty="0"/>
              <a:t>3</a:t>
            </a:r>
            <a:r>
              <a:rPr lang="fr-FR" sz="3600" dirty="0"/>
              <a:t>+px = </a:t>
            </a:r>
            <a:r>
              <a:rPr lang="fr-FR" sz="3600" dirty="0" smtClean="0"/>
              <a:t>q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95600" y="6324600"/>
            <a:ext cx="6400800" cy="228600"/>
          </a:xfrm>
        </p:spPr>
        <p:txBody>
          <a:bodyPr>
            <a:noAutofit/>
          </a:bodyPr>
          <a:lstStyle/>
          <a:p>
            <a:r>
              <a:rPr lang="fr-FR" sz="1200" b="1" dirty="0" err="1" smtClean="0"/>
              <a:t>Acorfi</a:t>
            </a:r>
            <a:r>
              <a:rPr lang="fr-FR" sz="1200" b="1" dirty="0" smtClean="0"/>
              <a:t>- 2 avril 2019 – Maison des associations- Bertrand Hauchecorne</a:t>
            </a:r>
            <a:endParaRPr lang="fr-FR" sz="1200" b="1" dirty="0"/>
          </a:p>
        </p:txBody>
      </p:sp>
      <p:pic>
        <p:nvPicPr>
          <p:cNvPr id="4" name="Image 3" descr="Equdeg3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17" y="4927479"/>
            <a:ext cx="6272831" cy="10604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424" y="333636"/>
            <a:ext cx="2834233" cy="44703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1" y="378530"/>
            <a:ext cx="2946253" cy="43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77190" y="203939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Cardan rencontre Tartaglia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95600" y="6324600"/>
            <a:ext cx="6400800" cy="228600"/>
          </a:xfrm>
        </p:spPr>
        <p:txBody>
          <a:bodyPr>
            <a:noAutofit/>
          </a:bodyPr>
          <a:lstStyle/>
          <a:p>
            <a:r>
              <a:rPr lang="fr-FR" sz="1200" b="1" dirty="0"/>
              <a:t>Nuits des maths – Orléans – 1</a:t>
            </a:r>
            <a:r>
              <a:rPr lang="fr-FR" sz="1200" b="1" baseline="30000" dirty="0"/>
              <a:t>er</a:t>
            </a:r>
            <a:r>
              <a:rPr lang="fr-FR" sz="1200" b="1" dirty="0"/>
              <a:t> juillet 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528402" y="1499339"/>
            <a:ext cx="473439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Cardan</a:t>
            </a:r>
          </a:p>
          <a:p>
            <a:r>
              <a:rPr lang="fr-FR" dirty="0" smtClean="0"/>
              <a:t>1531 </a:t>
            </a:r>
            <a:r>
              <a:rPr lang="fr-FR" dirty="0"/>
              <a:t>Mariage avec Lucia, virilité </a:t>
            </a:r>
            <a:r>
              <a:rPr lang="fr-FR" dirty="0" smtClean="0"/>
              <a:t>retrouvée</a:t>
            </a:r>
          </a:p>
          <a:p>
            <a:r>
              <a:rPr lang="fr-FR" dirty="0" smtClean="0"/>
              <a:t>1532 Installation à Milan</a:t>
            </a:r>
          </a:p>
          <a:p>
            <a:r>
              <a:rPr lang="fr-FR" dirty="0" smtClean="0"/>
              <a:t>1534 Professeur d’astronomie à </a:t>
            </a:r>
            <a:r>
              <a:rPr lang="fr-FR" dirty="0" smtClean="0"/>
              <a:t>Milan</a:t>
            </a:r>
          </a:p>
          <a:p>
            <a:r>
              <a:rPr lang="fr-FR" dirty="0" smtClean="0"/>
              <a:t>1536 Ferrari (14 ans) à son service</a:t>
            </a:r>
            <a:endParaRPr lang="fr-FR" dirty="0" smtClean="0"/>
          </a:p>
          <a:p>
            <a:r>
              <a:rPr lang="fr-FR" dirty="0" smtClean="0"/>
              <a:t>1538 Admis comme médecin à Milan</a:t>
            </a:r>
          </a:p>
          <a:p>
            <a:r>
              <a:rPr lang="fr-FR" dirty="0" smtClean="0"/>
              <a:t>Il devient le plus réputé de la </a:t>
            </a:r>
            <a:r>
              <a:rPr lang="fr-FR" dirty="0" smtClean="0"/>
              <a:t>ville</a:t>
            </a:r>
          </a:p>
          <a:p>
            <a:r>
              <a:rPr lang="fr-FR" dirty="0" smtClean="0"/>
              <a:t>154? Ferrari trouve la méthode pour les équations de degré 4.</a:t>
            </a:r>
          </a:p>
          <a:p>
            <a:r>
              <a:rPr lang="fr-FR" dirty="0" smtClean="0"/>
              <a:t>1545 Publication d’Ars Magna </a:t>
            </a:r>
          </a:p>
          <a:p>
            <a:endParaRPr lang="fr-FR" dirty="0" smtClean="0"/>
          </a:p>
          <a:p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096001" y="1880644"/>
            <a:ext cx="59504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Rencontre Cardan Tartaglia</a:t>
            </a:r>
          </a:p>
          <a:p>
            <a:r>
              <a:rPr lang="fr-FR" dirty="0" smtClean="0"/>
              <a:t>1537 début de la rédaction d’Ars magna</a:t>
            </a:r>
          </a:p>
          <a:p>
            <a:r>
              <a:rPr lang="fr-FR" dirty="0" smtClean="0"/>
              <a:t>1539 Échanges de courriers avec Tartaglia</a:t>
            </a:r>
          </a:p>
          <a:p>
            <a:r>
              <a:rPr lang="fr-FR" dirty="0" smtClean="0"/>
              <a:t>Puis rencontre le 25 mars 1539</a:t>
            </a:r>
          </a:p>
          <a:p>
            <a:r>
              <a:rPr lang="fr-FR" dirty="0" smtClean="0"/>
              <a:t>Tartaglia donne la formule avec interdiction de la divulguer</a:t>
            </a:r>
          </a:p>
          <a:p>
            <a:r>
              <a:rPr lang="fr-FR" dirty="0" smtClean="0"/>
              <a:t>Cardan. Fin des échanges en 1540 </a:t>
            </a:r>
            <a:endParaRPr lang="fr-FR" dirty="0" smtClean="0"/>
          </a:p>
          <a:p>
            <a:r>
              <a:rPr lang="fr-FR" dirty="0" smtClean="0"/>
              <a:t>Cardan apprend que </a:t>
            </a:r>
            <a:r>
              <a:rPr lang="fr-FR" dirty="0" err="1" smtClean="0"/>
              <a:t>Scipione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Ferro connaissait la formule</a:t>
            </a:r>
          </a:p>
          <a:p>
            <a:r>
              <a:rPr lang="fr-FR" dirty="0" smtClean="0"/>
              <a:t>Il se sent délié de la promesse faite à Tartaglia</a:t>
            </a:r>
          </a:p>
          <a:p>
            <a:r>
              <a:rPr lang="fr-FR" dirty="0" smtClean="0"/>
              <a:t>1545 Cardan publie Ars Magna avec la formule : </a:t>
            </a:r>
          </a:p>
          <a:p>
            <a:r>
              <a:rPr lang="fr-FR" dirty="0" smtClean="0"/>
              <a:t>Tartaglia est </a:t>
            </a:r>
            <a:r>
              <a:rPr lang="fr-FR" dirty="0" smtClean="0"/>
              <a:t>furieux</a:t>
            </a:r>
          </a:p>
          <a:p>
            <a:r>
              <a:rPr lang="fr-FR" dirty="0"/>
              <a:t>É</a:t>
            </a:r>
            <a:r>
              <a:rPr lang="fr-FR" dirty="0" smtClean="0"/>
              <a:t>changes de courriers entre Ludovico Ferrari et Tartaglia</a:t>
            </a:r>
          </a:p>
          <a:p>
            <a:r>
              <a:rPr lang="fr-FR" dirty="0" smtClean="0"/>
              <a:t>1557 Décès de Tartaglia et Ferrari 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06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9843" y="284812"/>
            <a:ext cx="11952157" cy="92689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4900" b="1" dirty="0" smtClean="0"/>
              <a:t>Équation de degré 3 : </a:t>
            </a:r>
            <a:r>
              <a:rPr lang="fr-FR" sz="4900" b="1" dirty="0"/>
              <a:t>r</a:t>
            </a:r>
            <a:r>
              <a:rPr lang="fr-FR" sz="4900" b="1" dirty="0" smtClean="0"/>
              <a:t>ésolution de x</a:t>
            </a:r>
            <a:r>
              <a:rPr lang="fr-FR" sz="4900" b="1" baseline="30000" dirty="0" smtClean="0"/>
              <a:t>3</a:t>
            </a:r>
            <a:r>
              <a:rPr lang="fr-FR" sz="4900" b="1" dirty="0" smtClean="0"/>
              <a:t>+px = q</a:t>
            </a:r>
            <a:endParaRPr lang="fr-FR" sz="49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95600" y="6324600"/>
            <a:ext cx="6400800" cy="228600"/>
          </a:xfrm>
        </p:spPr>
        <p:txBody>
          <a:bodyPr>
            <a:noAutofit/>
          </a:bodyPr>
          <a:lstStyle/>
          <a:p>
            <a:r>
              <a:rPr lang="fr-FR" sz="1200" b="1" dirty="0"/>
              <a:t>Nuits des maths – Orléans – 1</a:t>
            </a:r>
            <a:r>
              <a:rPr lang="fr-FR" sz="1200" b="1" baseline="30000" dirty="0"/>
              <a:t>er</a:t>
            </a:r>
            <a:r>
              <a:rPr lang="fr-FR" sz="1200" b="1" dirty="0"/>
              <a:t> juillet 2016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057401" y="1800284"/>
            <a:ext cx="38942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Quando</a:t>
            </a:r>
            <a:r>
              <a:rPr lang="fr-FR" dirty="0"/>
              <a:t> </a:t>
            </a:r>
            <a:r>
              <a:rPr lang="fr-FR" dirty="0" err="1"/>
              <a:t>chel</a:t>
            </a:r>
            <a:r>
              <a:rPr lang="fr-FR" dirty="0"/>
              <a:t> </a:t>
            </a:r>
            <a:r>
              <a:rPr lang="fr-FR" dirty="0" err="1"/>
              <a:t>cubo</a:t>
            </a:r>
            <a:r>
              <a:rPr lang="fr-FR" dirty="0"/>
              <a:t> con le </a:t>
            </a:r>
            <a:r>
              <a:rPr lang="fr-FR" dirty="0" err="1"/>
              <a:t>cose</a:t>
            </a:r>
            <a:r>
              <a:rPr lang="fr-FR" dirty="0"/>
              <a:t> </a:t>
            </a:r>
            <a:r>
              <a:rPr lang="fr-FR" dirty="0" err="1"/>
              <a:t>appresso</a:t>
            </a:r>
            <a:r>
              <a:rPr lang="fr-FR" dirty="0"/>
              <a:t> </a:t>
            </a:r>
          </a:p>
          <a:p>
            <a:r>
              <a:rPr lang="fr-FR" dirty="0"/>
              <a:t>Se </a:t>
            </a:r>
            <a:r>
              <a:rPr lang="fr-FR" dirty="0" err="1"/>
              <a:t>agguaglia</a:t>
            </a:r>
            <a:r>
              <a:rPr lang="fr-FR" dirty="0"/>
              <a:t> à </a:t>
            </a:r>
            <a:r>
              <a:rPr lang="fr-FR" dirty="0" err="1"/>
              <a:t>qualche</a:t>
            </a:r>
            <a:r>
              <a:rPr lang="fr-FR" dirty="0"/>
              <a:t> </a:t>
            </a:r>
            <a:r>
              <a:rPr lang="fr-FR" dirty="0" err="1"/>
              <a:t>numero</a:t>
            </a:r>
            <a:r>
              <a:rPr lang="fr-FR" dirty="0"/>
              <a:t> </a:t>
            </a:r>
            <a:r>
              <a:rPr lang="fr-FR" dirty="0" err="1"/>
              <a:t>discreto</a:t>
            </a:r>
            <a:r>
              <a:rPr lang="fr-FR" dirty="0"/>
              <a:t> </a:t>
            </a:r>
          </a:p>
          <a:p>
            <a:r>
              <a:rPr lang="fr-FR" dirty="0" err="1"/>
              <a:t>Trouan</a:t>
            </a:r>
            <a:r>
              <a:rPr lang="fr-FR" dirty="0"/>
              <a:t> </a:t>
            </a:r>
            <a:r>
              <a:rPr lang="fr-FR" dirty="0" err="1"/>
              <a:t>dui</a:t>
            </a:r>
            <a:r>
              <a:rPr lang="fr-FR" dirty="0"/>
              <a:t> </a:t>
            </a:r>
            <a:r>
              <a:rPr lang="fr-FR" dirty="0" err="1"/>
              <a:t>altri</a:t>
            </a:r>
            <a:r>
              <a:rPr lang="fr-FR" dirty="0"/>
              <a:t> </a:t>
            </a:r>
            <a:r>
              <a:rPr lang="fr-FR" dirty="0" err="1"/>
              <a:t>differenti</a:t>
            </a:r>
            <a:r>
              <a:rPr lang="fr-FR" dirty="0"/>
              <a:t> in </a:t>
            </a:r>
            <a:r>
              <a:rPr lang="fr-FR" dirty="0" err="1"/>
              <a:t>esso</a:t>
            </a:r>
            <a:r>
              <a:rPr lang="fr-FR" dirty="0"/>
              <a:t>.</a:t>
            </a:r>
          </a:p>
          <a:p>
            <a:r>
              <a:rPr lang="fr-FR" dirty="0"/>
              <a:t> </a:t>
            </a:r>
          </a:p>
          <a:p>
            <a:r>
              <a:rPr lang="fr-FR" dirty="0" err="1"/>
              <a:t>Dapoi</a:t>
            </a:r>
            <a:r>
              <a:rPr lang="fr-FR" dirty="0"/>
              <a:t> terrai </a:t>
            </a:r>
            <a:r>
              <a:rPr lang="fr-FR" dirty="0" err="1"/>
              <a:t>questo</a:t>
            </a:r>
            <a:r>
              <a:rPr lang="fr-FR" dirty="0"/>
              <a:t> per </a:t>
            </a:r>
            <a:r>
              <a:rPr lang="fr-FR" dirty="0" err="1"/>
              <a:t>consueto</a:t>
            </a:r>
            <a:r>
              <a:rPr lang="fr-FR" dirty="0"/>
              <a:t> </a:t>
            </a:r>
          </a:p>
          <a:p>
            <a:r>
              <a:rPr lang="fr-FR" dirty="0" err="1"/>
              <a:t>Che'llor</a:t>
            </a:r>
            <a:r>
              <a:rPr lang="fr-FR" dirty="0"/>
              <a:t> </a:t>
            </a:r>
            <a:r>
              <a:rPr lang="fr-FR" dirty="0" err="1"/>
              <a:t>produtto</a:t>
            </a:r>
            <a:r>
              <a:rPr lang="fr-FR" dirty="0"/>
              <a:t> </a:t>
            </a:r>
            <a:r>
              <a:rPr lang="fr-FR" dirty="0" err="1"/>
              <a:t>sempre</a:t>
            </a:r>
            <a:r>
              <a:rPr lang="fr-FR" dirty="0"/>
              <a:t> </a:t>
            </a:r>
            <a:r>
              <a:rPr lang="fr-FR" dirty="0" err="1"/>
              <a:t>sia</a:t>
            </a:r>
            <a:r>
              <a:rPr lang="fr-FR" dirty="0"/>
              <a:t> </a:t>
            </a:r>
            <a:r>
              <a:rPr lang="fr-FR" dirty="0" err="1"/>
              <a:t>eguale</a:t>
            </a:r>
            <a:r>
              <a:rPr lang="fr-FR" dirty="0"/>
              <a:t> </a:t>
            </a:r>
          </a:p>
          <a:p>
            <a:r>
              <a:rPr lang="fr-FR" dirty="0" err="1"/>
              <a:t>Alterzo</a:t>
            </a:r>
            <a:r>
              <a:rPr lang="fr-FR" dirty="0"/>
              <a:t> </a:t>
            </a:r>
            <a:r>
              <a:rPr lang="fr-FR" dirty="0" err="1"/>
              <a:t>cubo</a:t>
            </a:r>
            <a:r>
              <a:rPr lang="fr-FR" dirty="0"/>
              <a:t> </a:t>
            </a:r>
            <a:r>
              <a:rPr lang="fr-FR" dirty="0" err="1"/>
              <a:t>delle</a:t>
            </a:r>
            <a:r>
              <a:rPr lang="fr-FR" dirty="0"/>
              <a:t> </a:t>
            </a:r>
            <a:r>
              <a:rPr lang="fr-FR" dirty="0" err="1"/>
              <a:t>cose</a:t>
            </a:r>
            <a:r>
              <a:rPr lang="fr-FR" dirty="0"/>
              <a:t> </a:t>
            </a:r>
            <a:r>
              <a:rPr lang="fr-FR" dirty="0" err="1"/>
              <a:t>neto</a:t>
            </a:r>
            <a:r>
              <a:rPr lang="fr-FR" dirty="0"/>
              <a:t>,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El </a:t>
            </a:r>
            <a:r>
              <a:rPr lang="fr-FR" dirty="0" err="1"/>
              <a:t>residuo</a:t>
            </a:r>
            <a:r>
              <a:rPr lang="fr-FR" dirty="0"/>
              <a:t> </a:t>
            </a:r>
            <a:r>
              <a:rPr lang="fr-FR" dirty="0" err="1"/>
              <a:t>poi</a:t>
            </a:r>
            <a:r>
              <a:rPr lang="fr-FR" dirty="0"/>
              <a:t> </a:t>
            </a:r>
            <a:r>
              <a:rPr lang="fr-FR" dirty="0" err="1"/>
              <a:t>suo</a:t>
            </a:r>
            <a:r>
              <a:rPr lang="fr-FR" dirty="0"/>
              <a:t> </a:t>
            </a:r>
            <a:r>
              <a:rPr lang="fr-FR" dirty="0" err="1"/>
              <a:t>generale</a:t>
            </a:r>
            <a:r>
              <a:rPr lang="fr-FR" dirty="0"/>
              <a:t> </a:t>
            </a:r>
          </a:p>
          <a:p>
            <a:r>
              <a:rPr lang="fr-FR" dirty="0" err="1"/>
              <a:t>Delli</a:t>
            </a:r>
            <a:r>
              <a:rPr lang="fr-FR" dirty="0"/>
              <a:t> </a:t>
            </a:r>
            <a:r>
              <a:rPr lang="fr-FR" dirty="0" err="1"/>
              <a:t>lor</a:t>
            </a:r>
            <a:r>
              <a:rPr lang="fr-FR" dirty="0"/>
              <a:t> </a:t>
            </a:r>
            <a:r>
              <a:rPr lang="fr-FR" dirty="0" err="1"/>
              <a:t>lati</a:t>
            </a:r>
            <a:r>
              <a:rPr lang="fr-FR" dirty="0"/>
              <a:t> </a:t>
            </a:r>
            <a:r>
              <a:rPr lang="fr-FR" dirty="0" err="1"/>
              <a:t>cubi</a:t>
            </a:r>
            <a:r>
              <a:rPr lang="fr-FR" dirty="0"/>
              <a:t> ben </a:t>
            </a:r>
            <a:r>
              <a:rPr lang="fr-FR" dirty="0" err="1"/>
              <a:t>sottratti</a:t>
            </a:r>
            <a:r>
              <a:rPr lang="fr-FR" dirty="0"/>
              <a:t> </a:t>
            </a:r>
          </a:p>
          <a:p>
            <a:r>
              <a:rPr lang="fr-FR" dirty="0" err="1"/>
              <a:t>Varra</a:t>
            </a:r>
            <a:r>
              <a:rPr lang="fr-FR" dirty="0"/>
              <a:t> la tua </a:t>
            </a:r>
            <a:r>
              <a:rPr lang="fr-FR" dirty="0" err="1"/>
              <a:t>cosa</a:t>
            </a:r>
            <a:r>
              <a:rPr lang="fr-FR" dirty="0"/>
              <a:t> principale.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In el </a:t>
            </a:r>
            <a:r>
              <a:rPr lang="fr-FR" dirty="0" err="1"/>
              <a:t>secondo</a:t>
            </a:r>
            <a:r>
              <a:rPr lang="fr-FR" dirty="0"/>
              <a:t> de </a:t>
            </a:r>
            <a:r>
              <a:rPr lang="fr-FR" dirty="0" err="1"/>
              <a:t>cotestiatti</a:t>
            </a:r>
            <a:r>
              <a:rPr lang="fr-FR" dirty="0"/>
              <a:t> </a:t>
            </a:r>
          </a:p>
          <a:p>
            <a:r>
              <a:rPr lang="fr-FR" dirty="0" err="1"/>
              <a:t>Quando</a:t>
            </a:r>
            <a:r>
              <a:rPr lang="fr-FR" dirty="0"/>
              <a:t> </a:t>
            </a:r>
            <a:r>
              <a:rPr lang="fr-FR" dirty="0" err="1"/>
              <a:t>che'l</a:t>
            </a:r>
            <a:r>
              <a:rPr lang="fr-FR" dirty="0"/>
              <a:t> </a:t>
            </a:r>
            <a:r>
              <a:rPr lang="fr-FR" dirty="0" err="1"/>
              <a:t>cubo</a:t>
            </a:r>
            <a:r>
              <a:rPr lang="fr-FR" dirty="0"/>
              <a:t> restasse lui solo </a:t>
            </a:r>
          </a:p>
          <a:p>
            <a:r>
              <a:rPr lang="fr-FR" dirty="0"/>
              <a:t>Tu </a:t>
            </a:r>
            <a:r>
              <a:rPr lang="fr-FR" dirty="0" err="1"/>
              <a:t>osseruarai</a:t>
            </a:r>
            <a:r>
              <a:rPr lang="fr-FR" dirty="0"/>
              <a:t> </a:t>
            </a:r>
            <a:r>
              <a:rPr lang="fr-FR" dirty="0" err="1"/>
              <a:t>quest'altri</a:t>
            </a:r>
            <a:r>
              <a:rPr lang="fr-FR" dirty="0"/>
              <a:t> </a:t>
            </a:r>
            <a:r>
              <a:rPr lang="fr-FR" dirty="0" err="1"/>
              <a:t>contratti</a:t>
            </a:r>
            <a:r>
              <a:rPr lang="fr-FR" dirty="0"/>
              <a:t>,</a:t>
            </a:r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629400" y="1800284"/>
            <a:ext cx="380713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Del </a:t>
            </a:r>
            <a:r>
              <a:rPr lang="fr-FR" dirty="0" err="1"/>
              <a:t>numer</a:t>
            </a:r>
            <a:r>
              <a:rPr lang="fr-FR" dirty="0"/>
              <a:t> </a:t>
            </a:r>
            <a:r>
              <a:rPr lang="fr-FR" dirty="0" err="1"/>
              <a:t>farai</a:t>
            </a:r>
            <a:r>
              <a:rPr lang="fr-FR" dirty="0"/>
              <a:t> due </a:t>
            </a:r>
            <a:r>
              <a:rPr lang="fr-FR" dirty="0" err="1"/>
              <a:t>tal</a:t>
            </a:r>
            <a:r>
              <a:rPr lang="fr-FR" dirty="0"/>
              <a:t> </a:t>
            </a:r>
            <a:r>
              <a:rPr lang="fr-FR" dirty="0" err="1"/>
              <a:t>part'à</a:t>
            </a:r>
            <a:r>
              <a:rPr lang="fr-FR" dirty="0"/>
              <a:t> </a:t>
            </a:r>
            <a:r>
              <a:rPr lang="fr-FR" dirty="0" err="1"/>
              <a:t>uolo</a:t>
            </a:r>
            <a:r>
              <a:rPr lang="fr-FR" dirty="0"/>
              <a:t> </a:t>
            </a:r>
          </a:p>
          <a:p>
            <a:r>
              <a:rPr lang="fr-FR" dirty="0"/>
              <a:t>Che l'</a:t>
            </a:r>
            <a:r>
              <a:rPr lang="fr-FR" dirty="0" err="1"/>
              <a:t>una</a:t>
            </a:r>
            <a:r>
              <a:rPr lang="fr-FR" dirty="0"/>
              <a:t> in l'</a:t>
            </a:r>
            <a:r>
              <a:rPr lang="fr-FR" dirty="0" err="1"/>
              <a:t>altra</a:t>
            </a:r>
            <a:r>
              <a:rPr lang="fr-FR" dirty="0"/>
              <a:t> si </a:t>
            </a:r>
            <a:r>
              <a:rPr lang="fr-FR" dirty="0" err="1"/>
              <a:t>produca</a:t>
            </a:r>
            <a:r>
              <a:rPr lang="fr-FR" dirty="0"/>
              <a:t> </a:t>
            </a:r>
            <a:r>
              <a:rPr lang="fr-FR" dirty="0" err="1"/>
              <a:t>schietto</a:t>
            </a:r>
            <a:r>
              <a:rPr lang="fr-FR" dirty="0"/>
              <a:t> </a:t>
            </a:r>
          </a:p>
          <a:p>
            <a:r>
              <a:rPr lang="fr-FR" dirty="0"/>
              <a:t>El </a:t>
            </a:r>
            <a:r>
              <a:rPr lang="fr-FR" dirty="0" err="1"/>
              <a:t>terzo</a:t>
            </a:r>
            <a:r>
              <a:rPr lang="fr-FR" dirty="0"/>
              <a:t> </a:t>
            </a:r>
            <a:r>
              <a:rPr lang="fr-FR" dirty="0" err="1"/>
              <a:t>cubo</a:t>
            </a:r>
            <a:r>
              <a:rPr lang="fr-FR" dirty="0"/>
              <a:t> </a:t>
            </a:r>
            <a:r>
              <a:rPr lang="fr-FR" dirty="0" err="1"/>
              <a:t>delle</a:t>
            </a:r>
            <a:r>
              <a:rPr lang="fr-FR" dirty="0"/>
              <a:t> </a:t>
            </a:r>
            <a:r>
              <a:rPr lang="fr-FR" dirty="0" err="1"/>
              <a:t>cose</a:t>
            </a:r>
            <a:r>
              <a:rPr lang="fr-FR" dirty="0"/>
              <a:t> in </a:t>
            </a:r>
            <a:r>
              <a:rPr lang="fr-FR" dirty="0" err="1"/>
              <a:t>stolo</a:t>
            </a:r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dirty="0"/>
              <a:t>Delle </a:t>
            </a:r>
            <a:r>
              <a:rPr lang="fr-FR" dirty="0" err="1"/>
              <a:t>qual</a:t>
            </a:r>
            <a:r>
              <a:rPr lang="fr-FR" dirty="0"/>
              <a:t> </a:t>
            </a:r>
            <a:r>
              <a:rPr lang="fr-FR" dirty="0" err="1"/>
              <a:t>poi</a:t>
            </a:r>
            <a:r>
              <a:rPr lang="fr-FR" dirty="0"/>
              <a:t>, per commun </a:t>
            </a:r>
            <a:r>
              <a:rPr lang="fr-FR" dirty="0" err="1"/>
              <a:t>precetto</a:t>
            </a:r>
            <a:r>
              <a:rPr lang="fr-FR" dirty="0"/>
              <a:t> </a:t>
            </a:r>
          </a:p>
          <a:p>
            <a:r>
              <a:rPr lang="fr-FR" dirty="0" err="1"/>
              <a:t>Torrai</a:t>
            </a:r>
            <a:r>
              <a:rPr lang="fr-FR" dirty="0"/>
              <a:t> li </a:t>
            </a:r>
            <a:r>
              <a:rPr lang="fr-FR" dirty="0" err="1"/>
              <a:t>lati</a:t>
            </a:r>
            <a:r>
              <a:rPr lang="fr-FR" dirty="0"/>
              <a:t> </a:t>
            </a:r>
            <a:r>
              <a:rPr lang="fr-FR" dirty="0" err="1"/>
              <a:t>cubi</a:t>
            </a:r>
            <a:r>
              <a:rPr lang="fr-FR" dirty="0"/>
              <a:t> </a:t>
            </a:r>
            <a:r>
              <a:rPr lang="fr-FR" dirty="0" err="1"/>
              <a:t>insieme</a:t>
            </a:r>
            <a:r>
              <a:rPr lang="fr-FR" dirty="0"/>
              <a:t> </a:t>
            </a:r>
            <a:r>
              <a:rPr lang="fr-FR" dirty="0" err="1"/>
              <a:t>gionti</a:t>
            </a:r>
            <a:r>
              <a:rPr lang="fr-FR" dirty="0"/>
              <a:t> </a:t>
            </a:r>
          </a:p>
          <a:p>
            <a:r>
              <a:rPr lang="fr-FR" dirty="0"/>
              <a:t>Et </a:t>
            </a:r>
            <a:r>
              <a:rPr lang="fr-FR" dirty="0" err="1"/>
              <a:t>cotal</a:t>
            </a:r>
            <a:r>
              <a:rPr lang="fr-FR" dirty="0"/>
              <a:t> somma </a:t>
            </a:r>
            <a:r>
              <a:rPr lang="fr-FR" dirty="0" err="1"/>
              <a:t>sara</a:t>
            </a:r>
            <a:r>
              <a:rPr lang="fr-FR" dirty="0"/>
              <a:t> il </a:t>
            </a:r>
            <a:r>
              <a:rPr lang="fr-FR" dirty="0" err="1"/>
              <a:t>tuo</a:t>
            </a:r>
            <a:r>
              <a:rPr lang="fr-FR" dirty="0"/>
              <a:t> </a:t>
            </a:r>
            <a:r>
              <a:rPr lang="fr-FR" dirty="0" err="1"/>
              <a:t>concetto</a:t>
            </a:r>
            <a:r>
              <a:rPr lang="fr-FR" dirty="0"/>
              <a:t>.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El </a:t>
            </a:r>
            <a:r>
              <a:rPr lang="fr-FR" dirty="0" err="1"/>
              <a:t>terzo</a:t>
            </a:r>
            <a:r>
              <a:rPr lang="fr-FR" dirty="0"/>
              <a:t> </a:t>
            </a:r>
            <a:r>
              <a:rPr lang="fr-FR" dirty="0" err="1"/>
              <a:t>poi</a:t>
            </a:r>
            <a:r>
              <a:rPr lang="fr-FR" dirty="0"/>
              <a:t> de </a:t>
            </a:r>
            <a:r>
              <a:rPr lang="fr-FR" dirty="0" err="1"/>
              <a:t>questi</a:t>
            </a:r>
            <a:r>
              <a:rPr lang="fr-FR" dirty="0"/>
              <a:t> </a:t>
            </a:r>
            <a:r>
              <a:rPr lang="fr-FR" dirty="0" err="1"/>
              <a:t>nostri</a:t>
            </a:r>
            <a:r>
              <a:rPr lang="fr-FR" dirty="0"/>
              <a:t> </a:t>
            </a:r>
            <a:r>
              <a:rPr lang="fr-FR" dirty="0" err="1"/>
              <a:t>conti</a:t>
            </a:r>
            <a:r>
              <a:rPr lang="fr-FR" dirty="0"/>
              <a:t> </a:t>
            </a:r>
          </a:p>
          <a:p>
            <a:r>
              <a:rPr lang="fr-FR" dirty="0"/>
              <a:t>Se </a:t>
            </a:r>
            <a:r>
              <a:rPr lang="fr-FR" dirty="0" err="1"/>
              <a:t>solue</a:t>
            </a:r>
            <a:r>
              <a:rPr lang="fr-FR" dirty="0"/>
              <a:t> col </a:t>
            </a:r>
            <a:r>
              <a:rPr lang="fr-FR" dirty="0" err="1"/>
              <a:t>secondo</a:t>
            </a:r>
            <a:r>
              <a:rPr lang="fr-FR" dirty="0"/>
              <a:t> se ben </a:t>
            </a:r>
            <a:r>
              <a:rPr lang="fr-FR" dirty="0" err="1"/>
              <a:t>guardi</a:t>
            </a:r>
            <a:r>
              <a:rPr lang="fr-FR" dirty="0"/>
              <a:t> </a:t>
            </a:r>
          </a:p>
          <a:p>
            <a:r>
              <a:rPr lang="fr-FR" dirty="0"/>
              <a:t>Che per </a:t>
            </a:r>
            <a:r>
              <a:rPr lang="fr-FR" dirty="0" err="1"/>
              <a:t>natura</a:t>
            </a:r>
            <a:r>
              <a:rPr lang="fr-FR" dirty="0"/>
              <a:t> son quasi </a:t>
            </a:r>
            <a:r>
              <a:rPr lang="fr-FR" dirty="0" err="1"/>
              <a:t>congionti</a:t>
            </a:r>
            <a:r>
              <a:rPr lang="fr-FR" dirty="0"/>
              <a:t>.</a:t>
            </a:r>
          </a:p>
          <a:p>
            <a:r>
              <a:rPr lang="fr-FR" dirty="0"/>
              <a:t> </a:t>
            </a:r>
          </a:p>
          <a:p>
            <a:r>
              <a:rPr lang="fr-FR" dirty="0" err="1"/>
              <a:t>Questi</a:t>
            </a:r>
            <a:r>
              <a:rPr lang="fr-FR" dirty="0"/>
              <a:t> trouai, e non con </a:t>
            </a:r>
            <a:r>
              <a:rPr lang="fr-FR" dirty="0" err="1"/>
              <a:t>passi</a:t>
            </a:r>
            <a:r>
              <a:rPr lang="fr-FR" dirty="0"/>
              <a:t> </a:t>
            </a:r>
            <a:r>
              <a:rPr lang="fr-FR" dirty="0" err="1"/>
              <a:t>tardi</a:t>
            </a:r>
            <a:r>
              <a:rPr lang="fr-FR" dirty="0"/>
              <a:t> </a:t>
            </a:r>
          </a:p>
          <a:p>
            <a:r>
              <a:rPr lang="fr-FR" dirty="0" err="1"/>
              <a:t>Nel</a:t>
            </a:r>
            <a:r>
              <a:rPr lang="fr-FR" dirty="0"/>
              <a:t> mille </a:t>
            </a:r>
            <a:r>
              <a:rPr lang="fr-FR" dirty="0" err="1"/>
              <a:t>cinquecentè</a:t>
            </a:r>
            <a:r>
              <a:rPr lang="fr-FR" dirty="0"/>
              <a:t>, </a:t>
            </a:r>
            <a:r>
              <a:rPr lang="fr-FR" dirty="0" err="1"/>
              <a:t>quatro</a:t>
            </a:r>
            <a:r>
              <a:rPr lang="fr-FR" dirty="0"/>
              <a:t> e </a:t>
            </a:r>
            <a:r>
              <a:rPr lang="fr-FR" dirty="0" err="1"/>
              <a:t>trenta</a:t>
            </a:r>
            <a:r>
              <a:rPr lang="fr-FR" dirty="0"/>
              <a:t> </a:t>
            </a:r>
          </a:p>
          <a:p>
            <a:r>
              <a:rPr lang="fr-FR" dirty="0"/>
              <a:t>Con </a:t>
            </a:r>
            <a:r>
              <a:rPr lang="fr-FR" dirty="0" err="1"/>
              <a:t>fondamenti</a:t>
            </a:r>
            <a:r>
              <a:rPr lang="fr-FR" dirty="0"/>
              <a:t> ben </a:t>
            </a:r>
            <a:r>
              <a:rPr lang="fr-FR" dirty="0" err="1"/>
              <a:t>sald'è</a:t>
            </a:r>
            <a:r>
              <a:rPr lang="fr-FR" dirty="0"/>
              <a:t> </a:t>
            </a:r>
            <a:r>
              <a:rPr lang="fr-FR" dirty="0" err="1"/>
              <a:t>gagliardi</a:t>
            </a:r>
            <a:endParaRPr lang="fr-FR" dirty="0"/>
          </a:p>
          <a:p>
            <a:r>
              <a:rPr lang="fr-FR" dirty="0" err="1"/>
              <a:t>Nella</a:t>
            </a:r>
            <a:r>
              <a:rPr lang="fr-FR" dirty="0"/>
              <a:t> </a:t>
            </a:r>
            <a:r>
              <a:rPr lang="fr-FR" dirty="0" err="1"/>
              <a:t>Citta</a:t>
            </a:r>
            <a:r>
              <a:rPr lang="fr-FR" dirty="0"/>
              <a:t> dal </a:t>
            </a:r>
            <a:r>
              <a:rPr lang="fr-FR" dirty="0" err="1"/>
              <a:t>mar'intorno</a:t>
            </a:r>
            <a:r>
              <a:rPr lang="fr-FR" dirty="0"/>
              <a:t> </a:t>
            </a:r>
            <a:r>
              <a:rPr lang="fr-FR" dirty="0" err="1"/>
              <a:t>centa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5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fr-FR" sz="3300" b="1">
                <a:solidFill>
                  <a:schemeClr val="bg1"/>
                </a:solidFill>
              </a:rPr>
              <a:t/>
            </a:r>
            <a:br>
              <a:rPr lang="fr-FR" sz="3300" b="1">
                <a:solidFill>
                  <a:schemeClr val="bg1"/>
                </a:solidFill>
              </a:rPr>
            </a:br>
            <a:r>
              <a:rPr lang="fr-FR" sz="3300" b="1">
                <a:solidFill>
                  <a:schemeClr val="bg1"/>
                </a:solidFill>
              </a:rPr>
              <a:t/>
            </a:r>
            <a:br>
              <a:rPr lang="fr-FR" sz="3300" b="1">
                <a:solidFill>
                  <a:schemeClr val="bg1"/>
                </a:solidFill>
              </a:rPr>
            </a:br>
            <a:r>
              <a:rPr lang="fr-FR" sz="3300" b="1">
                <a:solidFill>
                  <a:schemeClr val="bg1"/>
                </a:solidFill>
              </a:rPr>
              <a:t/>
            </a:r>
            <a:br>
              <a:rPr lang="fr-FR" sz="3300" b="1">
                <a:solidFill>
                  <a:schemeClr val="bg1"/>
                </a:solidFill>
              </a:rPr>
            </a:br>
            <a:r>
              <a:rPr lang="fr-FR" sz="3300" b="1">
                <a:solidFill>
                  <a:schemeClr val="bg1"/>
                </a:solidFill>
              </a:rPr>
              <a:t/>
            </a:r>
            <a:br>
              <a:rPr lang="fr-FR" sz="3300" b="1">
                <a:solidFill>
                  <a:schemeClr val="bg1"/>
                </a:solidFill>
              </a:rPr>
            </a:br>
            <a:r>
              <a:rPr lang="fr-FR" sz="3300" b="1">
                <a:solidFill>
                  <a:schemeClr val="bg1"/>
                </a:solidFill>
              </a:rPr>
              <a:t/>
            </a:r>
            <a:br>
              <a:rPr lang="fr-FR" sz="3300" b="1">
                <a:solidFill>
                  <a:schemeClr val="bg1"/>
                </a:solidFill>
              </a:rPr>
            </a:br>
            <a:r>
              <a:rPr lang="fr-FR" sz="3300" b="1">
                <a:solidFill>
                  <a:schemeClr val="bg1"/>
                </a:solidFill>
              </a:rPr>
              <a:t>Ars magna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fr-FR" sz="2000" b="1">
                <a:solidFill>
                  <a:schemeClr val="bg1"/>
                </a:solidFill>
              </a:rPr>
              <a:t>Acorfi- 2 avril 2019 – Maison des associations- Bertrand Hauchecorne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 descr="220px-ArsMag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24" y="717886"/>
            <a:ext cx="3297543" cy="50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8607" y="393024"/>
            <a:ext cx="4908030" cy="806189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latin typeface="+mn-lt"/>
              </a:rPr>
              <a:t>Bombelli, la racine de -</a:t>
            </a:r>
            <a:r>
              <a:rPr lang="fr-FR" sz="2800" b="1" dirty="0" smtClean="0">
                <a:latin typeface="+mn-lt"/>
              </a:rPr>
              <a:t>1et </a:t>
            </a:r>
            <a:r>
              <a:rPr lang="fr-FR" sz="2800" b="1" dirty="0" smtClean="0">
                <a:latin typeface="+mn-lt"/>
              </a:rPr>
              <a:t>les nombres </a:t>
            </a:r>
            <a:r>
              <a:rPr lang="fr-FR" sz="2800" b="1" dirty="0" smtClean="0">
                <a:latin typeface="+mn-lt"/>
              </a:rPr>
              <a:t>complexes</a:t>
            </a:r>
            <a:endParaRPr lang="fr-FR" sz="2800" b="1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95600" y="6324600"/>
            <a:ext cx="6400800" cy="228600"/>
          </a:xfrm>
        </p:spPr>
        <p:txBody>
          <a:bodyPr>
            <a:noAutofit/>
          </a:bodyPr>
          <a:lstStyle/>
          <a:p>
            <a:r>
              <a:rPr lang="fr-FR" sz="1200" b="1" dirty="0"/>
              <a:t>Nuits des maths – Orléans – 1</a:t>
            </a:r>
            <a:r>
              <a:rPr lang="fr-FR" sz="1200" b="1" baseline="30000" dirty="0"/>
              <a:t>er</a:t>
            </a:r>
            <a:r>
              <a:rPr lang="fr-FR" sz="1200" b="1" dirty="0"/>
              <a:t> juillet 2016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9535" y="1521002"/>
            <a:ext cx="4607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x</a:t>
            </a:r>
            <a:r>
              <a:rPr lang="fr-FR" sz="3600" baseline="30000" dirty="0"/>
              <a:t>3</a:t>
            </a:r>
            <a:r>
              <a:rPr lang="fr-FR" sz="3600" dirty="0"/>
              <a:t>=15x+4</a:t>
            </a:r>
          </a:p>
          <a:p>
            <a:r>
              <a:rPr lang="fr-FR" sz="3600" dirty="0"/>
              <a:t>x =(2+</a:t>
            </a:r>
            <a:r>
              <a:rPr lang="fr-FR" sz="3600" dirty="0">
                <a:sym typeface="Symbol"/>
              </a:rPr>
              <a:t></a:t>
            </a:r>
            <a:r>
              <a:rPr lang="fr-FR" sz="3600" dirty="0"/>
              <a:t>-1)+(2-</a:t>
            </a:r>
            <a:r>
              <a:rPr lang="fr-FR" sz="3600" dirty="0">
                <a:sym typeface="Symbol"/>
              </a:rPr>
              <a:t></a:t>
            </a:r>
            <a:r>
              <a:rPr lang="fr-FR" sz="3600" dirty="0"/>
              <a:t>-1)=4</a:t>
            </a:r>
          </a:p>
          <a:p>
            <a:endParaRPr lang="fr-FR" dirty="0"/>
          </a:p>
        </p:txBody>
      </p:sp>
      <p:pic>
        <p:nvPicPr>
          <p:cNvPr id="5" name="Image 4" descr="Bombell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56" y="3320120"/>
            <a:ext cx="2353486" cy="308047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83510" y="319064"/>
            <a:ext cx="4277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err="1" smtClean="0"/>
              <a:t>Ruffini</a:t>
            </a:r>
            <a:r>
              <a:rPr lang="fr-FR" sz="2800" b="1" dirty="0" smtClean="0"/>
              <a:t>, Abel et Galois</a:t>
            </a:r>
          </a:p>
          <a:p>
            <a:pPr algn="ctr"/>
            <a:r>
              <a:rPr lang="fr-FR" sz="2800" b="1" dirty="0" smtClean="0"/>
              <a:t> et les équations de degré 5</a:t>
            </a:r>
            <a:endParaRPr lang="fr-FR" sz="2800" b="1" dirty="0"/>
          </a:p>
        </p:txBody>
      </p:sp>
      <p:pic>
        <p:nvPicPr>
          <p:cNvPr id="7" name="Image 6" descr="Evariste_galo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941" y="3009514"/>
            <a:ext cx="2122066" cy="27402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690" y="3009514"/>
            <a:ext cx="3063515" cy="255292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250898" y="5749735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Niels Abel (1802-1829)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9232261" y="6119067"/>
            <a:ext cx="277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Évariste Galois (1811-1832)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64695" y="6303733"/>
            <a:ext cx="301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Rafaele</a:t>
            </a:r>
            <a:r>
              <a:rPr lang="fr-FR" b="1" dirty="0" smtClean="0"/>
              <a:t> Bombelli( 1526-1573)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394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39991" y="107180"/>
            <a:ext cx="9144000" cy="1361856"/>
          </a:xfrm>
        </p:spPr>
        <p:txBody>
          <a:bodyPr>
            <a:normAutofit fontScale="90000"/>
          </a:bodyPr>
          <a:lstStyle/>
          <a:p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/>
              <a:t/>
            </a:r>
            <a:br>
              <a:rPr lang="fr-FR" sz="4800" b="1" dirty="0"/>
            </a:b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/>
              <a:t/>
            </a:r>
            <a:br>
              <a:rPr lang="fr-FR" sz="4800" b="1" dirty="0"/>
            </a:b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 smtClean="0"/>
              <a:t>Cardan astrologue</a:t>
            </a:r>
            <a:br>
              <a:rPr lang="fr-FR" sz="4800" b="1" dirty="0" smtClean="0"/>
            </a:b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7333" y="6197527"/>
            <a:ext cx="10837333" cy="660473"/>
          </a:xfrm>
        </p:spPr>
        <p:txBody>
          <a:bodyPr>
            <a:normAutofit/>
          </a:bodyPr>
          <a:lstStyle/>
          <a:p>
            <a:r>
              <a:rPr lang="fr-FR" sz="1800" b="1" dirty="0" err="1" smtClean="0"/>
              <a:t>Acorfi</a:t>
            </a:r>
            <a:r>
              <a:rPr lang="fr-FR" sz="1800" b="1" dirty="0" smtClean="0"/>
              <a:t>- 2 avril 2019 – Maison des associations- Bertrand Hauchecorne</a:t>
            </a:r>
            <a:endParaRPr lang="fr-FR" sz="1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214203" y="950519"/>
            <a:ext cx="86260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1552 Horoscope d’Edouard VI à qui il prédit longue vie et qui meurt peu après </a:t>
            </a:r>
            <a:endParaRPr lang="fr-FR" b="1" i="1" dirty="0" smtClean="0"/>
          </a:p>
          <a:p>
            <a:r>
              <a:rPr lang="fr-FR" b="1" i="1" dirty="0" smtClean="0"/>
              <a:t>1554 Commentaire </a:t>
            </a:r>
            <a:r>
              <a:rPr lang="fr-FR" b="1" i="1" dirty="0"/>
              <a:t>à l'Astrologie judiciaire de </a:t>
            </a:r>
            <a:r>
              <a:rPr lang="fr-FR" b="1" i="1" dirty="0" err="1" smtClean="0"/>
              <a:t>Ptolémée</a:t>
            </a:r>
            <a:r>
              <a:rPr lang="fr-FR" b="1" i="1" dirty="0"/>
              <a:t> </a:t>
            </a:r>
            <a:r>
              <a:rPr lang="fr-FR" b="1" i="1" dirty="0" smtClean="0"/>
              <a:t>avec l’horoscope de Jésus-Christ</a:t>
            </a:r>
          </a:p>
          <a:p>
            <a:r>
              <a:rPr lang="fr-FR" b="1" i="1" dirty="0" smtClean="0"/>
              <a:t>1556 Transes extatiques : dédoublement</a:t>
            </a:r>
          </a:p>
          <a:p>
            <a:r>
              <a:rPr lang="fr-FR" b="1" i="1" dirty="0" smtClean="0"/>
              <a:t>1559 ouvrage de divination par les traits du visage 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21" y="1843889"/>
            <a:ext cx="3613070" cy="45738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03" y="2548329"/>
            <a:ext cx="3587063" cy="386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fr-FR" sz="2900" b="1">
                <a:solidFill>
                  <a:schemeClr val="bg1"/>
                </a:solidFill>
              </a:rPr>
              <a:t/>
            </a:r>
            <a:br>
              <a:rPr lang="fr-FR" sz="2900" b="1">
                <a:solidFill>
                  <a:schemeClr val="bg1"/>
                </a:solidFill>
              </a:rPr>
            </a:br>
            <a:r>
              <a:rPr lang="fr-FR" sz="2900" b="1">
                <a:solidFill>
                  <a:schemeClr val="bg1"/>
                </a:solidFill>
              </a:rPr>
              <a:t/>
            </a:r>
            <a:br>
              <a:rPr lang="fr-FR" sz="2900" b="1">
                <a:solidFill>
                  <a:schemeClr val="bg1"/>
                </a:solidFill>
              </a:rPr>
            </a:br>
            <a:r>
              <a:rPr lang="fr-FR" sz="2900" b="1">
                <a:solidFill>
                  <a:schemeClr val="bg1"/>
                </a:solidFill>
              </a:rPr>
              <a:t/>
            </a:r>
            <a:br>
              <a:rPr lang="fr-FR" sz="2900" b="1">
                <a:solidFill>
                  <a:schemeClr val="bg1"/>
                </a:solidFill>
              </a:rPr>
            </a:br>
            <a:r>
              <a:rPr lang="fr-FR" sz="2900" b="1">
                <a:solidFill>
                  <a:schemeClr val="bg1"/>
                </a:solidFill>
              </a:rPr>
              <a:t/>
            </a:r>
            <a:br>
              <a:rPr lang="fr-FR" sz="2900" b="1">
                <a:solidFill>
                  <a:schemeClr val="bg1"/>
                </a:solidFill>
              </a:rPr>
            </a:br>
            <a:r>
              <a:rPr lang="fr-FR" sz="2900" b="1">
                <a:solidFill>
                  <a:schemeClr val="bg1"/>
                </a:solidFill>
              </a:rPr>
              <a:t/>
            </a:r>
            <a:br>
              <a:rPr lang="fr-FR" sz="2900" b="1">
                <a:solidFill>
                  <a:schemeClr val="bg1"/>
                </a:solidFill>
              </a:rPr>
            </a:br>
            <a:r>
              <a:rPr lang="fr-FR" sz="2900" b="1">
                <a:solidFill>
                  <a:schemeClr val="bg1"/>
                </a:solidFill>
              </a:rPr>
              <a:t>De ludo aleae</a:t>
            </a:r>
            <a:br>
              <a:rPr lang="fr-FR" sz="2900" b="1">
                <a:solidFill>
                  <a:schemeClr val="bg1"/>
                </a:solidFill>
              </a:rPr>
            </a:br>
            <a:endParaRPr lang="fr-FR" sz="2900" b="1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fr-FR" sz="2000" b="1">
                <a:solidFill>
                  <a:schemeClr val="bg1"/>
                </a:solidFill>
              </a:rPr>
              <a:t>Acorfi- 2 avril 2019 – Maison des associations- Bertrand Hauchecorne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9" y="125588"/>
            <a:ext cx="4047843" cy="33034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7485" y="3792480"/>
            <a:ext cx="41502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Écrit vers 1564, il n’est publié </a:t>
            </a:r>
          </a:p>
          <a:p>
            <a:pPr algn="ctr"/>
            <a:r>
              <a:rPr lang="fr-FR" sz="2400" b="1" dirty="0" smtClean="0"/>
              <a:t>qu’en 1663 ; </a:t>
            </a:r>
          </a:p>
          <a:p>
            <a:pPr algn="ctr"/>
            <a:r>
              <a:rPr lang="fr-FR" sz="2400" b="1" dirty="0" smtClean="0"/>
              <a:t>87 ans après sa </a:t>
            </a:r>
            <a:r>
              <a:rPr lang="fr-FR" sz="2400" b="1" dirty="0" smtClean="0"/>
              <a:t>mort</a:t>
            </a:r>
          </a:p>
          <a:p>
            <a:pPr algn="ctr"/>
            <a:r>
              <a:rPr lang="fr-FR" dirty="0" smtClean="0"/>
              <a:t>Jeu de dés conseillé en cas de chagrin</a:t>
            </a:r>
          </a:p>
          <a:p>
            <a:pPr algn="ctr"/>
            <a:r>
              <a:rPr lang="fr-FR" dirty="0" smtClean="0"/>
              <a:t>Justice : conditions égales</a:t>
            </a:r>
          </a:p>
          <a:p>
            <a:pPr algn="ctr"/>
            <a:r>
              <a:rPr lang="fr-FR" dirty="0" smtClean="0"/>
              <a:t>Dénombrement des possibles à 2 ou 3 dés</a:t>
            </a:r>
          </a:p>
          <a:p>
            <a:pPr algn="ctr"/>
            <a:r>
              <a:rPr lang="fr-FR" dirty="0" smtClean="0"/>
              <a:t>Cas favorables (probabilités)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433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39991" y="107180"/>
            <a:ext cx="9144000" cy="1361856"/>
          </a:xfrm>
        </p:spPr>
        <p:txBody>
          <a:bodyPr>
            <a:normAutofit fontScale="90000"/>
          </a:bodyPr>
          <a:lstStyle/>
          <a:p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/>
              <a:t/>
            </a:r>
            <a:br>
              <a:rPr lang="fr-FR" sz="4800" b="1" dirty="0"/>
            </a:b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/>
              <a:t/>
            </a:r>
            <a:br>
              <a:rPr lang="fr-FR" sz="4800" b="1" dirty="0"/>
            </a:b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 smtClean="0"/>
              <a:t>Triste fin de vie</a:t>
            </a:r>
            <a:br>
              <a:rPr lang="fr-FR" sz="4800" b="1" dirty="0" smtClean="0"/>
            </a:b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7333" y="6197527"/>
            <a:ext cx="10837333" cy="660473"/>
          </a:xfrm>
        </p:spPr>
        <p:txBody>
          <a:bodyPr>
            <a:normAutofit/>
          </a:bodyPr>
          <a:lstStyle/>
          <a:p>
            <a:r>
              <a:rPr lang="fr-FR" sz="1800" b="1" dirty="0" err="1" smtClean="0"/>
              <a:t>Acorfi</a:t>
            </a:r>
            <a:r>
              <a:rPr lang="fr-FR" sz="1800" b="1" dirty="0" smtClean="0"/>
              <a:t>- 2 avril 2019 – Maison des associations- Bertrand Hauchecorne</a:t>
            </a:r>
            <a:endParaRPr lang="fr-FR" sz="1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77334" y="2124669"/>
            <a:ext cx="76422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1560 Son fils Jean-Baptiste, condamné à mort, est </a:t>
            </a:r>
            <a:r>
              <a:rPr lang="fr-FR" dirty="0" err="1" smtClean="0"/>
              <a:t>éxécuté</a:t>
            </a:r>
            <a:endParaRPr lang="fr-FR" dirty="0" smtClean="0"/>
          </a:p>
          <a:p>
            <a:r>
              <a:rPr lang="fr-FR" dirty="0" smtClean="0"/>
              <a:t>1561 </a:t>
            </a:r>
            <a:r>
              <a:rPr lang="fr-FR" b="1" i="1" dirty="0"/>
              <a:t>De </a:t>
            </a:r>
            <a:r>
              <a:rPr lang="fr-FR" b="1" i="1" dirty="0" err="1"/>
              <a:t>utilitate</a:t>
            </a:r>
            <a:r>
              <a:rPr lang="fr-FR" b="1" i="1" dirty="0"/>
              <a:t> ex </a:t>
            </a:r>
            <a:r>
              <a:rPr lang="fr-FR" b="1" i="1" dirty="0" err="1"/>
              <a:t>adversis</a:t>
            </a:r>
            <a:r>
              <a:rPr lang="fr-FR" b="1" i="1" dirty="0"/>
              <a:t> </a:t>
            </a:r>
            <a:r>
              <a:rPr lang="fr-FR" b="1" i="1" dirty="0" err="1" smtClean="0"/>
              <a:t>capienda</a:t>
            </a:r>
            <a:r>
              <a:rPr lang="fr-FR" b="1" i="1" dirty="0"/>
              <a:t> </a:t>
            </a:r>
            <a:r>
              <a:rPr lang="fr-FR" b="1" i="1" dirty="0" smtClean="0"/>
              <a:t>(essai sur le crime)</a:t>
            </a:r>
            <a:r>
              <a:rPr lang="fr-FR" b="1" i="1" dirty="0"/>
              <a:t/>
            </a:r>
            <a:br>
              <a:rPr lang="fr-FR" b="1" i="1" dirty="0"/>
            </a:br>
            <a:endParaRPr lang="fr-FR" dirty="0" smtClean="0"/>
          </a:p>
          <a:p>
            <a:r>
              <a:rPr lang="fr-FR" dirty="0" smtClean="0"/>
              <a:t>Son fils Aldo, aidé d’</a:t>
            </a:r>
            <a:r>
              <a:rPr lang="fr-FR" dirty="0" err="1" smtClean="0"/>
              <a:t>Eufomia</a:t>
            </a:r>
            <a:r>
              <a:rPr lang="fr-FR" dirty="0" smtClean="0"/>
              <a:t> le secrétaire de Cardan, le vole pour le jeu</a:t>
            </a:r>
          </a:p>
          <a:p>
            <a:r>
              <a:rPr lang="fr-FR" dirty="0" smtClean="0"/>
              <a:t>Pour se venger, Aldo le dénonce au Saint </a:t>
            </a:r>
            <a:r>
              <a:rPr lang="fr-FR" dirty="0" err="1" smtClean="0"/>
              <a:t>Sépulchre</a:t>
            </a:r>
            <a:endParaRPr lang="fr-FR" dirty="0" smtClean="0"/>
          </a:p>
          <a:p>
            <a:r>
              <a:rPr lang="fr-FR" dirty="0"/>
              <a:t>Sa fille </a:t>
            </a:r>
            <a:r>
              <a:rPr lang="fr-FR" dirty="0" err="1"/>
              <a:t>Chiara</a:t>
            </a:r>
            <a:r>
              <a:rPr lang="fr-FR" dirty="0"/>
              <a:t> se </a:t>
            </a:r>
            <a:r>
              <a:rPr lang="fr-FR" dirty="0" smtClean="0"/>
              <a:t>prostitue et meurt de la Syphilis</a:t>
            </a:r>
          </a:p>
          <a:p>
            <a:r>
              <a:rPr lang="fr-FR" dirty="0" smtClean="0"/>
              <a:t>1570 : il est emprisonné pour avoir écrit l’horoscope de Jésus-Christ</a:t>
            </a:r>
          </a:p>
          <a:p>
            <a:r>
              <a:rPr lang="fr-FR" dirty="0" smtClean="0"/>
              <a:t>Protégé par le Pape qui lui octroie une pension</a:t>
            </a:r>
          </a:p>
          <a:p>
            <a:r>
              <a:rPr lang="fr-FR" dirty="0" smtClean="0"/>
              <a:t>1575 Écriture de </a:t>
            </a:r>
            <a:r>
              <a:rPr lang="fr-FR" b="1" i="1" dirty="0" smtClean="0"/>
              <a:t>De </a:t>
            </a:r>
            <a:r>
              <a:rPr lang="fr-FR" b="1" i="1" dirty="0" err="1" smtClean="0"/>
              <a:t>propria</a:t>
            </a:r>
            <a:r>
              <a:rPr lang="fr-FR" b="1" i="1" dirty="0" smtClean="0"/>
              <a:t> Vita</a:t>
            </a:r>
          </a:p>
          <a:p>
            <a:r>
              <a:rPr lang="fr-FR" dirty="0" smtClean="0"/>
              <a:t>20 septembre 1576 Il meurt le jour dit par l’horoscope qu’il avait dressé pour lui-même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41" y="1186420"/>
            <a:ext cx="2431511" cy="446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39991" y="107180"/>
            <a:ext cx="9144000" cy="1361856"/>
          </a:xfrm>
        </p:spPr>
        <p:txBody>
          <a:bodyPr>
            <a:normAutofit fontScale="90000"/>
          </a:bodyPr>
          <a:lstStyle/>
          <a:p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/>
              <a:t/>
            </a:r>
            <a:br>
              <a:rPr lang="fr-FR" sz="4800" b="1" dirty="0"/>
            </a:b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/>
              <a:t/>
            </a:r>
            <a:br>
              <a:rPr lang="fr-FR" sz="4800" b="1" dirty="0"/>
            </a:b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 smtClean="0"/>
              <a:t>Quelques citations</a:t>
            </a:r>
            <a:br>
              <a:rPr lang="fr-FR" sz="4800" b="1" dirty="0" smtClean="0"/>
            </a:b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529" y="6047625"/>
            <a:ext cx="10837333" cy="660473"/>
          </a:xfrm>
        </p:spPr>
        <p:txBody>
          <a:bodyPr>
            <a:normAutofit/>
          </a:bodyPr>
          <a:lstStyle/>
          <a:p>
            <a:r>
              <a:rPr lang="fr-FR" sz="1800" b="1" dirty="0" err="1" smtClean="0"/>
              <a:t>Acorfi</a:t>
            </a:r>
            <a:r>
              <a:rPr lang="fr-FR" sz="1800" b="1" dirty="0" smtClean="0"/>
              <a:t>- 2 avril 2019 – Maison des associations- Bertrand Hauchecorne</a:t>
            </a:r>
            <a:endParaRPr lang="fr-FR" sz="1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507389" y="1113777"/>
            <a:ext cx="857491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Quand tu veux te laver, prépare d'abord la serviette pour t'essuyer</a:t>
            </a:r>
            <a:r>
              <a:rPr lang="fr-FR" b="1" dirty="0" smtClean="0"/>
              <a:t>.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 </a:t>
            </a:r>
            <a:endParaRPr lang="fr-FR" b="1" dirty="0" smtClean="0"/>
          </a:p>
          <a:p>
            <a:r>
              <a:rPr lang="fr-FR" b="1" dirty="0" smtClean="0"/>
              <a:t>Efforce-toi </a:t>
            </a:r>
            <a:r>
              <a:rPr lang="fr-FR" b="1" dirty="0"/>
              <a:t>de faire que ton livre remplisse un besoin et que cette utilité t'améliore. </a:t>
            </a:r>
            <a:endParaRPr lang="fr-FR" b="1" dirty="0" smtClean="0"/>
          </a:p>
          <a:p>
            <a:r>
              <a:rPr lang="fr-FR" b="1" dirty="0" smtClean="0"/>
              <a:t>Ainsi </a:t>
            </a:r>
            <a:r>
              <a:rPr lang="fr-FR" b="1" dirty="0"/>
              <a:t>seulement, il est </a:t>
            </a:r>
            <a:r>
              <a:rPr lang="fr-FR" b="1" dirty="0" smtClean="0"/>
              <a:t>achevé</a:t>
            </a:r>
            <a:r>
              <a:rPr lang="fr-FR" b="1" dirty="0"/>
              <a:t>.</a:t>
            </a:r>
          </a:p>
          <a:p>
            <a:endParaRPr lang="fr-FR" b="1" dirty="0" smtClean="0"/>
          </a:p>
          <a:p>
            <a:r>
              <a:rPr lang="fr-FR" b="1" dirty="0" smtClean="0"/>
              <a:t>Réfléchis</a:t>
            </a:r>
            <a:r>
              <a:rPr lang="fr-FR" b="1" dirty="0"/>
              <a:t>, homme inique, qui condamne un de tes semblables, aux graves fautes que </a:t>
            </a:r>
            <a:endParaRPr lang="fr-FR" b="1" dirty="0" smtClean="0"/>
          </a:p>
          <a:p>
            <a:r>
              <a:rPr lang="fr-FR" b="1" dirty="0" smtClean="0"/>
              <a:t>tu </a:t>
            </a:r>
            <a:r>
              <a:rPr lang="fr-FR" b="1" dirty="0"/>
              <a:t>as toi-même </a:t>
            </a:r>
            <a:r>
              <a:rPr lang="fr-FR" b="1" dirty="0" smtClean="0"/>
              <a:t>commises : quelle </a:t>
            </a:r>
            <a:r>
              <a:rPr lang="fr-FR" b="1" dirty="0"/>
              <a:t>punition ne mériterais-tu pas si la rouerie ne couvrait </a:t>
            </a:r>
            <a:endParaRPr lang="fr-FR" b="1" dirty="0" smtClean="0"/>
          </a:p>
          <a:p>
            <a:r>
              <a:rPr lang="fr-FR" b="1" dirty="0" smtClean="0"/>
              <a:t>pas </a:t>
            </a:r>
            <a:r>
              <a:rPr lang="fr-FR" b="1" dirty="0"/>
              <a:t>tes actes et si ton pouvoir exorbitant ne te protégeait ? </a:t>
            </a:r>
            <a:endParaRPr lang="fr-FR" b="1" dirty="0" smtClean="0"/>
          </a:p>
          <a:p>
            <a:r>
              <a:rPr lang="fr-FR" b="1" dirty="0" smtClean="0"/>
              <a:t>Qui </a:t>
            </a:r>
            <a:r>
              <a:rPr lang="fr-FR" b="1" dirty="0"/>
              <a:t>se comporte avec cruauté envers des faibles ne peut être pardonné, </a:t>
            </a:r>
            <a:endParaRPr lang="fr-FR" b="1" dirty="0" smtClean="0"/>
          </a:p>
          <a:p>
            <a:r>
              <a:rPr lang="fr-FR" b="1" dirty="0" smtClean="0"/>
              <a:t>parce </a:t>
            </a:r>
            <a:r>
              <a:rPr lang="fr-FR" b="1" dirty="0"/>
              <a:t>qu'il s'est rendu sciemment coupable. </a:t>
            </a:r>
            <a:endParaRPr lang="fr-FR" b="1" dirty="0" smtClean="0"/>
          </a:p>
          <a:p>
            <a:r>
              <a:rPr lang="fr-FR" b="1" dirty="0" smtClean="0"/>
              <a:t>Qui </a:t>
            </a:r>
            <a:r>
              <a:rPr lang="fr-FR" b="1" dirty="0"/>
              <a:t>condamne </a:t>
            </a:r>
            <a:r>
              <a:rPr lang="fr-FR" b="1" dirty="0" smtClean="0"/>
              <a:t>les </a:t>
            </a:r>
            <a:r>
              <a:rPr lang="fr-FR" b="1" dirty="0"/>
              <a:t>hommes au nom de la loi se comporte rarement avec </a:t>
            </a:r>
            <a:r>
              <a:rPr lang="fr-FR" b="1" dirty="0" smtClean="0"/>
              <a:t>honnêteté.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675825" y="4836415"/>
            <a:ext cx="80009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Merci de votre attention</a:t>
            </a:r>
            <a:endParaRPr lang="fr-FR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Image 5" descr="1004826-Jérôme_Card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80" y="1282149"/>
            <a:ext cx="2803141" cy="281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39991" y="107180"/>
            <a:ext cx="9144000" cy="1361856"/>
          </a:xfrm>
        </p:spPr>
        <p:txBody>
          <a:bodyPr>
            <a:normAutofit fontScale="90000"/>
          </a:bodyPr>
          <a:lstStyle/>
          <a:p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/>
              <a:t/>
            </a:r>
            <a:br>
              <a:rPr lang="fr-FR" sz="4800" b="1" dirty="0"/>
            </a:b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/>
              <a:t/>
            </a:r>
            <a:br>
              <a:rPr lang="fr-FR" sz="4800" b="1" dirty="0"/>
            </a:b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 smtClean="0"/>
              <a:t>Une enfance malheureuse</a:t>
            </a: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7333" y="6197527"/>
            <a:ext cx="10837333" cy="660473"/>
          </a:xfrm>
        </p:spPr>
        <p:txBody>
          <a:bodyPr>
            <a:normAutofit/>
          </a:bodyPr>
          <a:lstStyle/>
          <a:p>
            <a:r>
              <a:rPr lang="fr-FR" sz="1800" b="1" dirty="0" err="1" smtClean="0"/>
              <a:t>Acorfi</a:t>
            </a:r>
            <a:r>
              <a:rPr lang="fr-FR" sz="1800" b="1" dirty="0" smtClean="0"/>
              <a:t>- 2 avril 2019 – Maison des associations- Bertrand Hauchecorne</a:t>
            </a:r>
            <a:endParaRPr lang="fr-FR" sz="1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227221" y="1660358"/>
            <a:ext cx="911005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Fazio</a:t>
            </a:r>
            <a:r>
              <a:rPr lang="fr-FR" sz="2400" b="1" dirty="0" smtClean="0"/>
              <a:t>, le père ami de Léonard de Vinci, était juriste, avocat et donnait </a:t>
            </a:r>
          </a:p>
          <a:p>
            <a:r>
              <a:rPr lang="fr-FR" sz="2400" b="1" dirty="0" smtClean="0"/>
              <a:t>des cours de maths à Pavie et s’intéressait aux</a:t>
            </a:r>
            <a:r>
              <a:rPr lang="fr-FR" sz="2400" b="1" dirty="0"/>
              <a:t> </a:t>
            </a:r>
            <a:r>
              <a:rPr lang="fr-FR" sz="2400" b="1" dirty="0" smtClean="0"/>
              <a:t>sciences occultes</a:t>
            </a:r>
          </a:p>
          <a:p>
            <a:r>
              <a:rPr lang="fr-FR" sz="2400" b="1" dirty="0" err="1" smtClean="0"/>
              <a:t>Chiara</a:t>
            </a:r>
            <a:r>
              <a:rPr lang="fr-FR" sz="2400" b="1" dirty="0" smtClean="0"/>
              <a:t> la mère, jeune veuve avec trois enfants</a:t>
            </a:r>
          </a:p>
          <a:p>
            <a:r>
              <a:rPr lang="fr-FR" sz="2400" b="1" dirty="0" smtClean="0"/>
              <a:t>Réanimé par </a:t>
            </a:r>
            <a:r>
              <a:rPr lang="fr-FR" sz="2400" b="1" i="1" dirty="0" smtClean="0"/>
              <a:t>un bain de vin chaud qui aurait pu être fatal à tout autre</a:t>
            </a:r>
          </a:p>
          <a:p>
            <a:endParaRPr lang="fr-FR" sz="2400" b="1" i="1" dirty="0" smtClean="0"/>
          </a:p>
          <a:p>
            <a:r>
              <a:rPr lang="fr-FR" sz="2400" b="1" i="1" dirty="0" smtClean="0"/>
              <a:t>J’étais battu sans motif par mon père et ma mère </a:t>
            </a:r>
          </a:p>
          <a:p>
            <a:r>
              <a:rPr lang="fr-FR" sz="2400" b="1" dirty="0" smtClean="0"/>
              <a:t>Il est forcé d’accompagner son père et se considère comme son larbin.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Son père lui apprend les mathématiques et l’astrologie</a:t>
            </a:r>
          </a:p>
          <a:p>
            <a:r>
              <a:rPr lang="fr-FR" sz="2400" b="1" dirty="0" smtClean="0"/>
              <a:t>Sa père lui enseigne la musique</a:t>
            </a:r>
          </a:p>
          <a:p>
            <a:r>
              <a:rPr lang="fr-FR" sz="2400" b="1" dirty="0" smtClean="0"/>
              <a:t>Il étudie la médecine et les maths à l’université de Padoue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818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65885"/>
            <a:ext cx="9144000" cy="1361856"/>
          </a:xfrm>
        </p:spPr>
        <p:txBody>
          <a:bodyPr>
            <a:normAutofit fontScale="90000"/>
          </a:bodyPr>
          <a:lstStyle/>
          <a:p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/>
              <a:t/>
            </a:r>
            <a:br>
              <a:rPr lang="fr-FR" sz="4800" b="1" dirty="0"/>
            </a:b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/>
              <a:t/>
            </a:r>
            <a:br>
              <a:rPr lang="fr-FR" sz="4800" b="1" dirty="0"/>
            </a:b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 smtClean="0"/>
              <a:t>Médecin brillant et colérique</a:t>
            </a: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7333" y="6197527"/>
            <a:ext cx="10837333" cy="660473"/>
          </a:xfrm>
        </p:spPr>
        <p:txBody>
          <a:bodyPr>
            <a:normAutofit/>
          </a:bodyPr>
          <a:lstStyle/>
          <a:p>
            <a:r>
              <a:rPr lang="fr-FR" sz="1800" b="1" dirty="0" err="1" smtClean="0"/>
              <a:t>Acorfi</a:t>
            </a:r>
            <a:r>
              <a:rPr lang="fr-FR" sz="1800" b="1" dirty="0" smtClean="0"/>
              <a:t>- 2 avril 2019 – Maison des associations- Bertrand Hauchecorne</a:t>
            </a:r>
            <a:endParaRPr lang="fr-FR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424569" y="3719254"/>
            <a:ext cx="89342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latin typeface="Times" charset="0"/>
              </a:rPr>
              <a:t>La </a:t>
            </a:r>
            <a:r>
              <a:rPr lang="fr-FR" sz="2400" b="1" dirty="0" smtClean="0">
                <a:latin typeface="Times" charset="0"/>
              </a:rPr>
              <a:t>réputation </a:t>
            </a:r>
            <a:r>
              <a:rPr lang="fr-FR" sz="2400" b="1" dirty="0">
                <a:latin typeface="Times" charset="0"/>
              </a:rPr>
              <a:t>d'un </a:t>
            </a:r>
            <a:r>
              <a:rPr lang="fr-FR" sz="2400" b="1" dirty="0" smtClean="0">
                <a:latin typeface="Times" charset="0"/>
              </a:rPr>
              <a:t>médecin </a:t>
            </a:r>
            <a:r>
              <a:rPr lang="fr-FR" sz="2400" b="1" dirty="0">
                <a:latin typeface="Times" charset="0"/>
              </a:rPr>
              <a:t>d'aujourd'hui ne vient pas des soins qu'il apporte à ses patients, ni des </a:t>
            </a:r>
            <a:r>
              <a:rPr lang="fr-FR" sz="2400" b="1" dirty="0" smtClean="0">
                <a:latin typeface="Times" charset="0"/>
              </a:rPr>
              <a:t>guérisons </a:t>
            </a:r>
            <a:r>
              <a:rPr lang="fr-FR" sz="2400" b="1" dirty="0">
                <a:latin typeface="Times" charset="0"/>
              </a:rPr>
              <a:t>qu'il obtient chez ses malades, mais tient à ses belles </a:t>
            </a:r>
            <a:r>
              <a:rPr lang="fr-FR" sz="2400" b="1" dirty="0" smtClean="0">
                <a:latin typeface="Times" charset="0"/>
              </a:rPr>
              <a:t>manières </a:t>
            </a:r>
            <a:r>
              <a:rPr lang="fr-FR" sz="2400" b="1" dirty="0">
                <a:latin typeface="Times" charset="0"/>
              </a:rPr>
              <a:t>et à son beau langage, à ses relations mondaines, à la </a:t>
            </a:r>
            <a:r>
              <a:rPr lang="fr-FR" sz="2400" b="1" dirty="0" smtClean="0">
                <a:latin typeface="Times" charset="0"/>
              </a:rPr>
              <a:t>livrée </a:t>
            </a:r>
            <a:r>
              <a:rPr lang="fr-FR" sz="2400" b="1" dirty="0">
                <a:latin typeface="Times" charset="0"/>
              </a:rPr>
              <a:t>de ses domestiques, à la </a:t>
            </a:r>
            <a:r>
              <a:rPr lang="fr-FR" sz="2400" b="1" dirty="0" smtClean="0">
                <a:latin typeface="Times" charset="0"/>
              </a:rPr>
              <a:t>somptuosité </a:t>
            </a:r>
            <a:r>
              <a:rPr lang="fr-FR" sz="2400" b="1" dirty="0">
                <a:latin typeface="Times" charset="0"/>
              </a:rPr>
              <a:t>de sa voiture, de ses </a:t>
            </a:r>
            <a:r>
              <a:rPr lang="fr-FR" sz="2400" b="1" dirty="0" smtClean="0">
                <a:latin typeface="Times" charset="0"/>
              </a:rPr>
              <a:t>vêtements, </a:t>
            </a:r>
            <a:r>
              <a:rPr lang="fr-FR" sz="2400" b="1" dirty="0">
                <a:latin typeface="Times" charset="0"/>
              </a:rPr>
              <a:t>à son </a:t>
            </a:r>
            <a:r>
              <a:rPr lang="fr-FR" sz="2400" b="1" dirty="0" smtClean="0">
                <a:latin typeface="Times" charset="0"/>
              </a:rPr>
              <a:t>élégance, </a:t>
            </a:r>
            <a:r>
              <a:rPr lang="fr-FR" sz="2400" b="1" dirty="0">
                <a:latin typeface="Times" charset="0"/>
              </a:rPr>
              <a:t>bref à tout ce qui est artificiel et sans valeur dans le domaine de la </a:t>
            </a:r>
            <a:r>
              <a:rPr lang="fr-FR" sz="2400" b="1" dirty="0" smtClean="0">
                <a:latin typeface="Times" charset="0"/>
              </a:rPr>
              <a:t>santé (Cardan 1536)</a:t>
            </a:r>
            <a:endParaRPr lang="fr-FR" sz="2400" b="1" dirty="0">
              <a:effectLst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73718" y="1271754"/>
            <a:ext cx="7076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b="1" dirty="0" smtClean="0"/>
              <a:t>Doctorat 1526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/>
              <a:t>Médecin à </a:t>
            </a:r>
            <a:r>
              <a:rPr lang="fr-FR" sz="2400" b="1" dirty="0" err="1" smtClean="0"/>
              <a:t>Saccolungo</a:t>
            </a:r>
            <a:endParaRPr lang="fr-FR" sz="2400" b="1" dirty="0" smtClean="0"/>
          </a:p>
          <a:p>
            <a:pPr marL="342900" indent="-342900">
              <a:buFontTx/>
              <a:buChar char="-"/>
            </a:pPr>
            <a:r>
              <a:rPr lang="fr-FR" sz="2400" b="1" dirty="0" smtClean="0"/>
              <a:t>Université de Padoue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/>
              <a:t>Médecin au chapitre de St Ambroise</a:t>
            </a:r>
          </a:p>
          <a:p>
            <a:pPr marL="342900" indent="-342900">
              <a:buFontTx/>
              <a:buChar char="-"/>
            </a:pPr>
            <a:r>
              <a:rPr lang="fr-FR" sz="2400" b="1" i="1" dirty="0" smtClean="0"/>
              <a:t>De </a:t>
            </a:r>
            <a:r>
              <a:rPr lang="fr-FR" sz="2400" b="1" i="1" dirty="0" err="1"/>
              <a:t>malo</a:t>
            </a:r>
            <a:r>
              <a:rPr lang="fr-FR" sz="2400" b="1" i="1" dirty="0"/>
              <a:t> </a:t>
            </a:r>
            <a:r>
              <a:rPr lang="fr-FR" sz="2400" b="1" i="1" dirty="0" err="1"/>
              <a:t>recentiorum</a:t>
            </a:r>
            <a:r>
              <a:rPr lang="fr-FR" sz="2400" b="1" i="1" dirty="0"/>
              <a:t> </a:t>
            </a:r>
            <a:r>
              <a:rPr lang="fr-FR" sz="2400" b="1" i="1" dirty="0" err="1"/>
              <a:t>medicorum</a:t>
            </a:r>
            <a:r>
              <a:rPr lang="fr-FR" sz="2400" b="1" i="1" dirty="0"/>
              <a:t> </a:t>
            </a:r>
            <a:r>
              <a:rPr lang="fr-FR" sz="2400" b="1" i="1" dirty="0" err="1"/>
              <a:t>usu</a:t>
            </a:r>
            <a:r>
              <a:rPr lang="fr-FR" sz="2400" b="1" i="1" dirty="0"/>
              <a:t> </a:t>
            </a:r>
            <a:r>
              <a:rPr lang="fr-FR" sz="2400" b="1" i="1" dirty="0" err="1" smtClean="0"/>
              <a:t>libellus</a:t>
            </a:r>
            <a:r>
              <a:rPr lang="fr-FR" sz="2400" b="1" i="1" dirty="0" smtClean="0"/>
              <a:t> 1545</a:t>
            </a:r>
            <a:endParaRPr lang="fr-FR" sz="2400" dirty="0"/>
          </a:p>
          <a:p>
            <a:pPr marL="342900" indent="-342900">
              <a:buFontTx/>
              <a:buChar char="-"/>
            </a:pPr>
            <a:endParaRPr lang="fr-FR" sz="24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62" y="106245"/>
            <a:ext cx="2709512" cy="400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39991" y="107180"/>
            <a:ext cx="9144000" cy="1361856"/>
          </a:xfrm>
        </p:spPr>
        <p:txBody>
          <a:bodyPr>
            <a:normAutofit fontScale="90000"/>
          </a:bodyPr>
          <a:lstStyle/>
          <a:p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/>
              <a:t/>
            </a:r>
            <a:br>
              <a:rPr lang="fr-FR" sz="4800" b="1" dirty="0"/>
            </a:b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/>
              <a:t/>
            </a:r>
            <a:br>
              <a:rPr lang="fr-FR" sz="4800" b="1" dirty="0"/>
            </a:b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 smtClean="0"/>
              <a:t>Inventions et publications !</a:t>
            </a: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7333" y="6197527"/>
            <a:ext cx="10837333" cy="660473"/>
          </a:xfrm>
        </p:spPr>
        <p:txBody>
          <a:bodyPr>
            <a:normAutofit/>
          </a:bodyPr>
          <a:lstStyle/>
          <a:p>
            <a:r>
              <a:rPr lang="fr-FR" sz="1800" b="1" dirty="0" err="1" smtClean="0"/>
              <a:t>Acorfi</a:t>
            </a:r>
            <a:r>
              <a:rPr lang="fr-FR" sz="1800" b="1" dirty="0" smtClean="0"/>
              <a:t>- 2 avril 2019 – Maison des associations- Bertrand Hauchecorne</a:t>
            </a:r>
            <a:endParaRPr lang="fr-FR" sz="1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80817" y="1783830"/>
            <a:ext cx="110338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1538 Admis à l’Université de Milan</a:t>
            </a:r>
          </a:p>
          <a:p>
            <a:r>
              <a:rPr lang="fr-FR" sz="2400" b="1" dirty="0" smtClean="0"/>
              <a:t>1538 parution de </a:t>
            </a:r>
            <a:r>
              <a:rPr lang="fr-FR" sz="2400" b="1" i="1" dirty="0" err="1"/>
              <a:t>Practica</a:t>
            </a:r>
            <a:r>
              <a:rPr lang="fr-FR" sz="2400" b="1" i="1" dirty="0"/>
              <a:t> </a:t>
            </a:r>
            <a:r>
              <a:rPr lang="fr-FR" sz="2400" b="1" i="1" dirty="0" err="1" smtClean="0"/>
              <a:t>arithmetice</a:t>
            </a:r>
            <a:r>
              <a:rPr lang="fr-FR" sz="2400" b="1" i="1" dirty="0" smtClean="0"/>
              <a:t> </a:t>
            </a:r>
            <a:r>
              <a:rPr lang="fr-FR" sz="2400" b="1" i="1" dirty="0"/>
              <a:t>et </a:t>
            </a:r>
            <a:r>
              <a:rPr lang="fr-FR" sz="2400" b="1" i="1" dirty="0" err="1"/>
              <a:t>mensurandi</a:t>
            </a:r>
            <a:r>
              <a:rPr lang="fr-FR" sz="2400" b="1" i="1" dirty="0"/>
              <a:t> </a:t>
            </a:r>
            <a:r>
              <a:rPr lang="fr-FR" sz="2400" b="1" i="1" dirty="0" err="1"/>
              <a:t>singularis</a:t>
            </a:r>
            <a:r>
              <a:rPr lang="fr-FR" sz="2400" b="1" i="1" dirty="0"/>
              <a:t> </a:t>
            </a:r>
            <a:endParaRPr lang="fr-FR" sz="2400" b="1" dirty="0"/>
          </a:p>
          <a:p>
            <a:r>
              <a:rPr lang="fr-FR" sz="2400" b="1" dirty="0" smtClean="0"/>
              <a:t>1539 Rencontre avec Tartaglia</a:t>
            </a:r>
          </a:p>
          <a:p>
            <a:r>
              <a:rPr lang="fr-FR" sz="2400" b="1" dirty="0" smtClean="0"/>
              <a:t>1540 Perfectionnement de la chambre noire</a:t>
            </a:r>
          </a:p>
          <a:p>
            <a:r>
              <a:rPr lang="fr-FR" sz="2400" b="1" dirty="0" smtClean="0"/>
              <a:t>1541 Invention d’une suspension pour le carrosse de Charles Quint</a:t>
            </a:r>
          </a:p>
          <a:p>
            <a:r>
              <a:rPr lang="fr-FR" sz="2400" b="1" dirty="0" smtClean="0"/>
              <a:t>1544 Parution de </a:t>
            </a:r>
            <a:r>
              <a:rPr lang="fr-FR" sz="2400" b="1" i="1" dirty="0"/>
              <a:t>De </a:t>
            </a:r>
            <a:r>
              <a:rPr lang="fr-FR" sz="2400" b="1" i="1" dirty="0" err="1"/>
              <a:t>sapientia</a:t>
            </a:r>
            <a:r>
              <a:rPr lang="fr-FR" sz="2400" b="1" i="1" dirty="0"/>
              <a:t> </a:t>
            </a:r>
            <a:r>
              <a:rPr lang="fr-FR" sz="2400" b="1" i="1" dirty="0" smtClean="0"/>
              <a:t>(réflexions sur le monde social, les religions)</a:t>
            </a:r>
            <a:endParaRPr lang="fr-FR" sz="2400" b="1" i="1" dirty="0" smtClean="0"/>
          </a:p>
          <a:p>
            <a:r>
              <a:rPr lang="fr-FR" sz="2400" b="1" dirty="0" smtClean="0"/>
              <a:t>1545</a:t>
            </a:r>
            <a:r>
              <a:rPr lang="fr-FR" sz="2400" b="1" i="1" dirty="0" smtClean="0"/>
              <a:t> </a:t>
            </a:r>
            <a:r>
              <a:rPr lang="fr-FR" sz="2400" b="1" dirty="0" smtClean="0"/>
              <a:t>Parution</a:t>
            </a:r>
            <a:r>
              <a:rPr lang="fr-FR" sz="2400" b="1" i="1" dirty="0" smtClean="0"/>
              <a:t> de Ars Magna</a:t>
            </a:r>
          </a:p>
          <a:p>
            <a:r>
              <a:rPr lang="fr-FR" sz="2400" b="1" dirty="0" smtClean="0"/>
              <a:t>1546 Décès de Lucia, son épouse</a:t>
            </a:r>
          </a:p>
          <a:p>
            <a:r>
              <a:rPr lang="fr-FR" sz="2400" b="1" dirty="0" smtClean="0"/>
              <a:t>1550 </a:t>
            </a:r>
            <a:r>
              <a:rPr lang="fr-FR" sz="2400" b="1" dirty="0"/>
              <a:t>De </a:t>
            </a:r>
            <a:r>
              <a:rPr lang="fr-FR" sz="2400" b="1" dirty="0" err="1"/>
              <a:t>S</a:t>
            </a:r>
            <a:r>
              <a:rPr lang="fr-FR" sz="2400" b="1" dirty="0" err="1" smtClean="0"/>
              <a:t>ubtilitate</a:t>
            </a:r>
            <a:r>
              <a:rPr lang="fr-FR" sz="2400" b="1" dirty="0" smtClean="0"/>
              <a:t> : description </a:t>
            </a:r>
            <a:r>
              <a:rPr lang="fr-FR" sz="2400" b="1" dirty="0" smtClean="0"/>
              <a:t>du joint de cardan ; transformation des espèces</a:t>
            </a:r>
            <a:endParaRPr lang="fr-FR" sz="2400" b="1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3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29590" y="483886"/>
            <a:ext cx="7772400" cy="1142999"/>
          </a:xfrm>
        </p:spPr>
        <p:txBody>
          <a:bodyPr>
            <a:normAutofit/>
          </a:bodyPr>
          <a:lstStyle/>
          <a:p>
            <a:r>
              <a:rPr lang="fr-FR" sz="4400" b="1" dirty="0" smtClean="0"/>
              <a:t>La folle épopée des équations</a:t>
            </a:r>
            <a:endParaRPr lang="fr-FR" sz="4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95600" y="6324600"/>
            <a:ext cx="6400800" cy="228600"/>
          </a:xfrm>
        </p:spPr>
        <p:txBody>
          <a:bodyPr>
            <a:noAutofit/>
          </a:bodyPr>
          <a:lstStyle/>
          <a:p>
            <a:r>
              <a:rPr lang="fr-FR" sz="1200" b="1" dirty="0" err="1" smtClean="0"/>
              <a:t>Acorfi</a:t>
            </a:r>
            <a:r>
              <a:rPr lang="fr-FR" sz="1200" b="1" dirty="0" smtClean="0"/>
              <a:t>- 2 avril 2019 – Maison des associations- Bertrand Hauchecorne</a:t>
            </a:r>
            <a:endParaRPr lang="fr-FR" sz="1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724401" y="4137631"/>
            <a:ext cx="27431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ax</a:t>
            </a:r>
            <a:r>
              <a:rPr lang="fr-FR" sz="3200" baseline="30000" dirty="0"/>
              <a:t>2</a:t>
            </a:r>
            <a:r>
              <a:rPr lang="fr-FR" sz="3200" dirty="0"/>
              <a:t> + </a:t>
            </a:r>
            <a:r>
              <a:rPr lang="fr-FR" sz="3200" dirty="0" err="1"/>
              <a:t>bx</a:t>
            </a:r>
            <a:r>
              <a:rPr lang="fr-FR" sz="3200" dirty="0"/>
              <a:t> + c = 0</a:t>
            </a:r>
          </a:p>
          <a:p>
            <a:r>
              <a:rPr lang="fr-FR" sz="3200" dirty="0" err="1">
                <a:sym typeface="Symbol"/>
              </a:rPr>
              <a:t></a:t>
            </a:r>
            <a:r>
              <a:rPr lang="fr-FR" sz="3200" dirty="0"/>
              <a:t> = b</a:t>
            </a:r>
            <a:r>
              <a:rPr lang="fr-FR" sz="3200" baseline="30000" dirty="0"/>
              <a:t>2</a:t>
            </a:r>
            <a:r>
              <a:rPr lang="fr-FR" sz="3200" dirty="0"/>
              <a:t>-4ac</a:t>
            </a:r>
          </a:p>
          <a:p>
            <a:r>
              <a:rPr lang="fr-FR" sz="3200" dirty="0"/>
              <a:t>x= (</a:t>
            </a:r>
            <a:r>
              <a:rPr lang="fr-FR" sz="3200" dirty="0" err="1"/>
              <a:t>-b</a:t>
            </a:r>
            <a:r>
              <a:rPr lang="fr-FR" sz="3200" dirty="0"/>
              <a:t> ± </a:t>
            </a:r>
            <a:r>
              <a:rPr lang="fr-FR" sz="3200" dirty="0">
                <a:sym typeface="Symbol"/>
              </a:rPr>
              <a:t></a:t>
            </a:r>
            <a:r>
              <a:rPr lang="fr-FR" sz="3200" dirty="0"/>
              <a:t>)/2</a:t>
            </a:r>
          </a:p>
          <a:p>
            <a:endParaRPr lang="fr-FR" dirty="0"/>
          </a:p>
        </p:txBody>
      </p:sp>
      <p:pic>
        <p:nvPicPr>
          <p:cNvPr id="5" name="Imag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847220"/>
            <a:ext cx="2040050" cy="2860070"/>
          </a:xfrm>
          <a:prstGeom prst="rect">
            <a:avLst/>
          </a:prstGeom>
        </p:spPr>
      </p:pic>
      <p:pic>
        <p:nvPicPr>
          <p:cNvPr id="6" name="Image 5" descr="Tartagl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1752600"/>
            <a:ext cx="1885950" cy="2133601"/>
          </a:xfrm>
          <a:prstGeom prst="rect">
            <a:avLst/>
          </a:prstGeom>
        </p:spPr>
      </p:pic>
      <p:pic>
        <p:nvPicPr>
          <p:cNvPr id="7" name="Image 6" descr="Evariste_galo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2967070"/>
            <a:ext cx="2122066" cy="274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13185" y="279115"/>
            <a:ext cx="8565630" cy="1142999"/>
          </a:xfrm>
        </p:spPr>
        <p:txBody>
          <a:bodyPr>
            <a:normAutofit/>
          </a:bodyPr>
          <a:lstStyle/>
          <a:p>
            <a:r>
              <a:rPr lang="fr-FR" sz="4400" b="1" dirty="0" smtClean="0"/>
              <a:t>Qu’est-ce qu’une équation ?</a:t>
            </a:r>
            <a:endParaRPr lang="fr-FR" sz="4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95600" y="6324600"/>
            <a:ext cx="6400800" cy="228600"/>
          </a:xfrm>
        </p:spPr>
        <p:txBody>
          <a:bodyPr>
            <a:noAutofit/>
          </a:bodyPr>
          <a:lstStyle/>
          <a:p>
            <a:r>
              <a:rPr lang="fr-FR" sz="1200" b="1" dirty="0" err="1" smtClean="0"/>
              <a:t>Acorfi</a:t>
            </a:r>
            <a:r>
              <a:rPr lang="fr-FR" sz="1200" b="1" dirty="0" smtClean="0"/>
              <a:t>- 2 avril 2019 – Maison des associations- Bertrand Hauchecorne</a:t>
            </a:r>
            <a:endParaRPr lang="fr-FR" sz="1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096000" y="2209442"/>
            <a:ext cx="548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Degré </a:t>
            </a:r>
            <a:r>
              <a:rPr lang="fr-FR" sz="2800" b="1" dirty="0" smtClean="0"/>
              <a:t>1</a:t>
            </a:r>
            <a:endParaRPr lang="fr-FR" sz="2800" b="1" dirty="0"/>
          </a:p>
          <a:p>
            <a:pPr algn="ctr"/>
            <a:r>
              <a:rPr lang="fr-FR" sz="2800" b="1" dirty="0" smtClean="0"/>
              <a:t>2x + 3 = 0 soit x=3/2</a:t>
            </a:r>
          </a:p>
          <a:p>
            <a:pPr algn="ctr"/>
            <a:r>
              <a:rPr lang="fr-FR" sz="2800" b="1" dirty="0" err="1"/>
              <a:t>a</a:t>
            </a:r>
            <a:r>
              <a:rPr lang="fr-FR" sz="2800" b="1" dirty="0" err="1" smtClean="0"/>
              <a:t>x+b</a:t>
            </a:r>
            <a:r>
              <a:rPr lang="fr-FR" sz="2800" b="1" dirty="0" smtClean="0"/>
              <a:t> = 0 soit x=-b/a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Une quantité, son quart lui est ajouté, elle devient 15 . </a:t>
            </a:r>
            <a:endParaRPr lang="fr-FR" sz="2800" b="1" dirty="0" smtClean="0"/>
          </a:p>
          <a:p>
            <a:pPr algn="ctr"/>
            <a:r>
              <a:rPr lang="fr-FR" sz="2800" b="1" dirty="0" smtClean="0"/>
              <a:t>Quelle </a:t>
            </a:r>
            <a:r>
              <a:rPr lang="fr-FR" sz="2800" b="1" dirty="0"/>
              <a:t>est cette quantité ?</a:t>
            </a:r>
          </a:p>
          <a:p>
            <a:pPr algn="ctr"/>
            <a:r>
              <a:rPr lang="fr-FR" sz="2800" b="1" dirty="0" smtClean="0"/>
              <a:t>Papyrus de </a:t>
            </a:r>
            <a:r>
              <a:rPr lang="fr-FR" sz="2800" b="1" dirty="0" err="1" smtClean="0"/>
              <a:t>Rhind</a:t>
            </a:r>
            <a:endParaRPr lang="fr-FR" sz="2800" b="1" dirty="0"/>
          </a:p>
          <a:p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515626" y="2103642"/>
            <a:ext cx="558037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Un jeune homme de 21 ans </a:t>
            </a:r>
            <a:endParaRPr lang="fr-FR" sz="2800" b="1" dirty="0" smtClean="0"/>
          </a:p>
          <a:p>
            <a:r>
              <a:rPr lang="fr-FR" sz="2800" b="1" dirty="0" smtClean="0"/>
              <a:t>demande </a:t>
            </a:r>
            <a:r>
              <a:rPr lang="fr-FR" sz="2800" b="1" dirty="0"/>
              <a:t>son </a:t>
            </a:r>
            <a:r>
              <a:rPr lang="fr-FR" sz="2800" b="1" dirty="0" err="1"/>
              <a:t>âge</a:t>
            </a:r>
            <a:r>
              <a:rPr lang="fr-FR" sz="2800" b="1" dirty="0"/>
              <a:t> à un autre. </a:t>
            </a:r>
            <a:endParaRPr lang="fr-FR" sz="2800" b="1" dirty="0" smtClean="0"/>
          </a:p>
          <a:p>
            <a:r>
              <a:rPr lang="fr-FR" sz="2800" b="1" dirty="0" smtClean="0"/>
              <a:t>Ce </a:t>
            </a:r>
            <a:r>
              <a:rPr lang="fr-FR" sz="2800" b="1" dirty="0"/>
              <a:t>dernier lui </a:t>
            </a:r>
            <a:r>
              <a:rPr lang="fr-FR" sz="2800" b="1" dirty="0" err="1"/>
              <a:t>répond</a:t>
            </a:r>
            <a:r>
              <a:rPr lang="fr-FR" sz="2800" b="1" dirty="0"/>
              <a:t> : </a:t>
            </a:r>
            <a:endParaRPr lang="fr-FR" sz="2800" b="1" dirty="0" smtClean="0"/>
          </a:p>
          <a:p>
            <a:r>
              <a:rPr lang="fr-FR" sz="2800" b="1" dirty="0" smtClean="0"/>
              <a:t>« </a:t>
            </a:r>
            <a:r>
              <a:rPr lang="fr-FR" sz="2800" b="1" dirty="0"/>
              <a:t>j’ai deux fois l’</a:t>
            </a:r>
            <a:r>
              <a:rPr lang="fr-FR" sz="2800" b="1" dirty="0" err="1"/>
              <a:t>âge</a:t>
            </a:r>
            <a:r>
              <a:rPr lang="fr-FR" sz="2800" b="1" dirty="0"/>
              <a:t> que vous aviez </a:t>
            </a:r>
            <a:endParaRPr lang="fr-FR" sz="2800" b="1" dirty="0" smtClean="0"/>
          </a:p>
          <a:p>
            <a:r>
              <a:rPr lang="fr-FR" sz="2800" b="1" dirty="0" smtClean="0"/>
              <a:t>quand </a:t>
            </a:r>
            <a:r>
              <a:rPr lang="fr-FR" sz="2800" b="1" dirty="0"/>
              <a:t>j’avais l’</a:t>
            </a:r>
            <a:r>
              <a:rPr lang="fr-FR" sz="2800" b="1" dirty="0" err="1"/>
              <a:t>âge</a:t>
            </a:r>
            <a:r>
              <a:rPr lang="fr-FR" sz="2800" b="1" dirty="0"/>
              <a:t> que vous avez ». </a:t>
            </a:r>
            <a:endParaRPr lang="fr-FR" sz="2800" b="1" dirty="0" smtClean="0"/>
          </a:p>
          <a:p>
            <a:r>
              <a:rPr lang="fr-FR" sz="2800" b="1" dirty="0" smtClean="0"/>
              <a:t>Mais </a:t>
            </a:r>
            <a:r>
              <a:rPr lang="fr-FR" sz="2800" b="1" dirty="0"/>
              <a:t>quel </a:t>
            </a:r>
            <a:r>
              <a:rPr lang="fr-FR" sz="2800" b="1" dirty="0" err="1"/>
              <a:t>âge</a:t>
            </a:r>
            <a:r>
              <a:rPr lang="fr-FR" sz="2800" b="1" dirty="0"/>
              <a:t> </a:t>
            </a:r>
            <a:r>
              <a:rPr lang="fr-FR" sz="2800" b="1" dirty="0" err="1"/>
              <a:t>a-t-il</a:t>
            </a:r>
            <a:r>
              <a:rPr lang="fr-FR" sz="2800" b="1" dirty="0"/>
              <a:t> ? </a:t>
            </a:r>
            <a:endParaRPr lang="fr-FR" sz="2800" b="1" dirty="0" smtClean="0"/>
          </a:p>
          <a:p>
            <a:endParaRPr lang="fr-FR" sz="2800" b="1" dirty="0" smtClean="0"/>
          </a:p>
          <a:p>
            <a:r>
              <a:rPr lang="fr-FR" sz="2800" b="1" dirty="0" smtClean="0"/>
              <a:t>x= 2(21-(x-21)) soit 3x = 84, x=28</a:t>
            </a:r>
            <a:endParaRPr lang="fr-FR" sz="2800" b="1" dirty="0"/>
          </a:p>
          <a:p>
            <a:endParaRPr lang="fr-F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651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13185" y="279115"/>
            <a:ext cx="8565630" cy="1142999"/>
          </a:xfrm>
        </p:spPr>
        <p:txBody>
          <a:bodyPr>
            <a:normAutofit/>
          </a:bodyPr>
          <a:lstStyle/>
          <a:p>
            <a:r>
              <a:rPr lang="fr-FR" sz="4400" b="1" dirty="0" smtClean="0"/>
              <a:t>Degré 2 et 3</a:t>
            </a:r>
            <a:endParaRPr lang="fr-FR" sz="4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95599" y="6324600"/>
            <a:ext cx="6970295" cy="92332"/>
          </a:xfrm>
        </p:spPr>
        <p:txBody>
          <a:bodyPr>
            <a:noAutofit/>
          </a:bodyPr>
          <a:lstStyle/>
          <a:p>
            <a:r>
              <a:rPr lang="fr-FR" sz="1800" b="1" dirty="0" err="1" smtClean="0"/>
              <a:t>Acorfi</a:t>
            </a:r>
            <a:r>
              <a:rPr lang="fr-FR" sz="1800" b="1" dirty="0" smtClean="0"/>
              <a:t>- 2 avril 2019 – Maison des associations- Bertrand Hauchecorne</a:t>
            </a:r>
            <a:endParaRPr lang="fr-FR" sz="1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090292" y="1904683"/>
            <a:ext cx="548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Degré 2</a:t>
            </a:r>
          </a:p>
          <a:p>
            <a:r>
              <a:rPr lang="fr-FR" sz="2800" b="1" dirty="0"/>
              <a:t>x</a:t>
            </a:r>
            <a:r>
              <a:rPr lang="fr-FR" sz="2800" b="1" baseline="30000" dirty="0"/>
              <a:t>2</a:t>
            </a:r>
            <a:r>
              <a:rPr lang="fr-FR" sz="2800" b="1" dirty="0"/>
              <a:t>-4x+3 = 0     (x-1)(x-3)=0  </a:t>
            </a:r>
          </a:p>
          <a:p>
            <a:r>
              <a:rPr lang="fr-FR" sz="2800" b="1" dirty="0"/>
              <a:t>x</a:t>
            </a:r>
            <a:r>
              <a:rPr lang="fr-FR" sz="2800" b="1" baseline="30000" dirty="0"/>
              <a:t>2</a:t>
            </a:r>
            <a:r>
              <a:rPr lang="fr-FR" sz="2800" b="1" dirty="0"/>
              <a:t>-4x+4 = 0     (x-2)</a:t>
            </a:r>
            <a:r>
              <a:rPr lang="fr-FR" sz="2800" b="1" baseline="30000" dirty="0"/>
              <a:t>2</a:t>
            </a:r>
            <a:r>
              <a:rPr lang="fr-FR" sz="2800" b="1" dirty="0"/>
              <a:t>=0</a:t>
            </a:r>
          </a:p>
          <a:p>
            <a:r>
              <a:rPr lang="fr-FR" sz="2800" b="1" dirty="0"/>
              <a:t>x</a:t>
            </a:r>
            <a:r>
              <a:rPr lang="fr-FR" sz="2800" b="1" baseline="30000" dirty="0"/>
              <a:t>2</a:t>
            </a:r>
            <a:r>
              <a:rPr lang="fr-FR" sz="2800" b="1" dirty="0"/>
              <a:t>-4x+5 =0      (x-2)</a:t>
            </a:r>
            <a:r>
              <a:rPr lang="fr-FR" sz="2800" b="1" baseline="30000" dirty="0"/>
              <a:t>2</a:t>
            </a:r>
            <a:r>
              <a:rPr lang="fr-FR" sz="2800" b="1" dirty="0"/>
              <a:t> + 1 = 0</a:t>
            </a:r>
          </a:p>
          <a:p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5071672" y="4668639"/>
            <a:ext cx="6934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Degré 3</a:t>
            </a:r>
          </a:p>
          <a:p>
            <a:pPr algn="ctr"/>
            <a:r>
              <a:rPr lang="fr-FR" sz="2800" b="1" dirty="0"/>
              <a:t>x</a:t>
            </a:r>
            <a:r>
              <a:rPr lang="fr-FR" sz="2800" b="1" baseline="30000" dirty="0"/>
              <a:t>3</a:t>
            </a:r>
            <a:r>
              <a:rPr lang="fr-FR" sz="2800" b="1" dirty="0"/>
              <a:t>-6x</a:t>
            </a:r>
            <a:r>
              <a:rPr lang="fr-FR" sz="2800" b="1" baseline="30000" dirty="0"/>
              <a:t>2</a:t>
            </a:r>
            <a:r>
              <a:rPr lang="fr-FR" sz="2800" b="1" dirty="0"/>
              <a:t>+11x-6=0   (x-1)(x-2)(x-3)=0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49894" y="1422114"/>
            <a:ext cx="544039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 smtClean="0"/>
          </a:p>
          <a:p>
            <a:r>
              <a:rPr lang="fr-FR" sz="2800" dirty="0" smtClean="0"/>
              <a:t> </a:t>
            </a:r>
            <a:r>
              <a:rPr lang="fr-FR" sz="2800" b="1" dirty="0" smtClean="0"/>
              <a:t>J'ai </a:t>
            </a:r>
            <a:r>
              <a:rPr lang="fr-FR" sz="2800" b="1" dirty="0"/>
              <a:t>additionné la surface </a:t>
            </a:r>
            <a:endParaRPr lang="fr-FR" sz="2800" b="1" dirty="0" smtClean="0"/>
          </a:p>
          <a:p>
            <a:r>
              <a:rPr lang="fr-FR" sz="2800" b="1" dirty="0" smtClean="0"/>
              <a:t>et </a:t>
            </a:r>
            <a:r>
              <a:rPr lang="fr-FR" sz="2800" b="1" dirty="0"/>
              <a:t>(le côté de) mon carré </a:t>
            </a:r>
            <a:r>
              <a:rPr lang="fr-FR" sz="2800" b="1" dirty="0" smtClean="0"/>
              <a:t>: 45</a:t>
            </a:r>
            <a:r>
              <a:rPr lang="fr-FR" sz="2800" b="1" dirty="0"/>
              <a:t>'. </a:t>
            </a:r>
            <a:endParaRPr lang="fr-FR" sz="2800" b="1" dirty="0" smtClean="0"/>
          </a:p>
          <a:p>
            <a:r>
              <a:rPr lang="fr-FR" sz="2800" b="1" dirty="0" smtClean="0"/>
              <a:t>BM 13901 (Babylonien)</a:t>
            </a:r>
          </a:p>
          <a:p>
            <a:r>
              <a:rPr lang="fr-FR" sz="2800" b="1" dirty="0" smtClean="0"/>
              <a:t>x</a:t>
            </a:r>
            <a:r>
              <a:rPr lang="fr-FR" sz="2800" b="1" baseline="30000" dirty="0" smtClean="0"/>
              <a:t>2</a:t>
            </a:r>
            <a:r>
              <a:rPr lang="fr-FR" sz="2800" b="1" dirty="0" smtClean="0"/>
              <a:t>+x </a:t>
            </a:r>
            <a:r>
              <a:rPr lang="fr-FR" sz="2800" b="1" dirty="0"/>
              <a:t>= </a:t>
            </a:r>
            <a:r>
              <a:rPr lang="fr-FR" sz="2800" b="1" dirty="0" smtClean="0"/>
              <a:t>0,75 soit x=0,5</a:t>
            </a:r>
            <a:endParaRPr lang="fr-FR" sz="2800" i="1" dirty="0" smtClean="0"/>
          </a:p>
          <a:p>
            <a:endParaRPr lang="fr-FR" sz="2800" b="1" i="1" dirty="0" smtClean="0"/>
          </a:p>
          <a:p>
            <a:r>
              <a:rPr lang="fr-FR" sz="2800" b="1" i="1" dirty="0" smtClean="0"/>
              <a:t>Trois </a:t>
            </a:r>
            <a:r>
              <a:rPr lang="fr-FR" sz="2800" b="1" i="1" dirty="0"/>
              <a:t>racines et quatre en </a:t>
            </a:r>
            <a:endParaRPr lang="fr-FR" sz="2800" b="1" i="1" dirty="0" smtClean="0"/>
          </a:p>
          <a:p>
            <a:r>
              <a:rPr lang="fr-FR" sz="2800" b="1" i="1" dirty="0" smtClean="0"/>
              <a:t>nombre </a:t>
            </a:r>
            <a:r>
              <a:rPr lang="fr-FR" sz="2800" b="1" i="1" dirty="0"/>
              <a:t>simple </a:t>
            </a:r>
            <a:r>
              <a:rPr lang="fr-FR" sz="2800" b="1" i="1" dirty="0" err="1"/>
              <a:t>égalent</a:t>
            </a:r>
            <a:r>
              <a:rPr lang="fr-FR" sz="2800" b="1" i="1" dirty="0"/>
              <a:t> </a:t>
            </a:r>
            <a:endParaRPr lang="fr-FR" sz="2800" b="1" i="1" dirty="0" smtClean="0"/>
          </a:p>
          <a:p>
            <a:r>
              <a:rPr lang="fr-FR" sz="2800" b="1" i="1" dirty="0" smtClean="0"/>
              <a:t>le </a:t>
            </a:r>
            <a:r>
              <a:rPr lang="fr-FR" sz="2800" b="1" i="1" dirty="0"/>
              <a:t>carré </a:t>
            </a:r>
            <a:r>
              <a:rPr lang="fr-FR" sz="2800" b="1" i="1" dirty="0" smtClean="0"/>
              <a:t>(Al-</a:t>
            </a:r>
            <a:r>
              <a:rPr lang="fr-FR" sz="2800" b="1" i="1" dirty="0" err="1" smtClean="0"/>
              <a:t>Khwarizmi</a:t>
            </a:r>
            <a:r>
              <a:rPr lang="fr-FR" sz="2800" b="1" i="1" dirty="0" smtClean="0"/>
              <a:t>)</a:t>
            </a:r>
          </a:p>
          <a:p>
            <a:r>
              <a:rPr lang="fr-FR" sz="2800" b="1" dirty="0"/>
              <a:t>3x + 4 = </a:t>
            </a:r>
            <a:r>
              <a:rPr lang="fr-FR" sz="2800" b="1" dirty="0" smtClean="0"/>
              <a:t>x</a:t>
            </a:r>
            <a:r>
              <a:rPr lang="fr-FR" sz="2800" b="1" baseline="30000" dirty="0" smtClean="0"/>
              <a:t>2 </a:t>
            </a:r>
            <a:r>
              <a:rPr lang="fr-FR" sz="2800" b="1" dirty="0"/>
              <a:t>soit </a:t>
            </a:r>
            <a:r>
              <a:rPr lang="fr-FR" sz="2800" b="1" dirty="0" smtClean="0"/>
              <a:t>x=4</a:t>
            </a:r>
            <a:endParaRPr lang="fr-FR" sz="2800" b="1" dirty="0"/>
          </a:p>
          <a:p>
            <a:endParaRPr lang="fr-FR" sz="3600" b="1" dirty="0"/>
          </a:p>
          <a:p>
            <a:endParaRPr lang="fr-FR" sz="3600" b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74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75414" y="207398"/>
            <a:ext cx="9772338" cy="946845"/>
          </a:xfrm>
        </p:spPr>
        <p:txBody>
          <a:bodyPr>
            <a:noAutofit/>
          </a:bodyPr>
          <a:lstStyle/>
          <a:p>
            <a:r>
              <a:rPr lang="fr-FR" sz="4400" b="1" dirty="0" smtClean="0"/>
              <a:t>L’enfance tragique de Tartaglia</a:t>
            </a:r>
            <a:endParaRPr lang="fr-FR" sz="4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95600" y="6324600"/>
            <a:ext cx="6400800" cy="228600"/>
          </a:xfrm>
        </p:spPr>
        <p:txBody>
          <a:bodyPr>
            <a:noAutofit/>
          </a:bodyPr>
          <a:lstStyle/>
          <a:p>
            <a:r>
              <a:rPr lang="fr-FR" sz="1200" b="1" dirty="0" err="1" smtClean="0"/>
              <a:t>Acorfi</a:t>
            </a:r>
            <a:r>
              <a:rPr lang="fr-FR" sz="1200" b="1" dirty="0" smtClean="0"/>
              <a:t>- 2 avril 2019 – Maison des associations- Bertrand Hauchecorne</a:t>
            </a:r>
            <a:endParaRPr lang="fr-FR" sz="1200" b="1" dirty="0"/>
          </a:p>
        </p:txBody>
      </p:sp>
      <p:pic>
        <p:nvPicPr>
          <p:cNvPr id="5" name="Image 4" descr="Tartag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434" y="1643541"/>
            <a:ext cx="2353224" cy="274899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034728" y="4666069"/>
            <a:ext cx="3382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/>
              <a:t>Niccolo</a:t>
            </a:r>
            <a:r>
              <a:rPr lang="fr-FR" sz="2800" dirty="0"/>
              <a:t> </a:t>
            </a:r>
            <a:r>
              <a:rPr lang="fr-FR" sz="2800" dirty="0" smtClean="0"/>
              <a:t>Fontana</a:t>
            </a:r>
          </a:p>
          <a:p>
            <a:pPr algn="ctr"/>
            <a:r>
              <a:rPr lang="fr-FR" sz="2800" dirty="0"/>
              <a:t>d</a:t>
            </a:r>
            <a:r>
              <a:rPr lang="fr-FR" sz="2800" dirty="0" smtClean="0"/>
              <a:t>it Tartaglia</a:t>
            </a:r>
          </a:p>
          <a:p>
            <a:pPr algn="ctr"/>
            <a:r>
              <a:rPr lang="fr-FR" sz="2800" dirty="0" smtClean="0"/>
              <a:t>1499-1557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447820" y="1485330"/>
            <a:ext cx="72624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La blessure</a:t>
            </a:r>
          </a:p>
          <a:p>
            <a:r>
              <a:rPr lang="fr-FR" sz="2400" dirty="0" smtClean="0"/>
              <a:t>3 </a:t>
            </a:r>
            <a:r>
              <a:rPr lang="fr-FR" sz="2400" dirty="0"/>
              <a:t>Février 1512 : révolte des habitants de Brescia</a:t>
            </a:r>
          </a:p>
          <a:p>
            <a:r>
              <a:rPr lang="fr-FR" sz="2400" dirty="0"/>
              <a:t>17 février 1512 Gaston de Foix intime l’</a:t>
            </a:r>
            <a:r>
              <a:rPr lang="fr-FR" sz="2400" dirty="0" err="1"/>
              <a:t>odre</a:t>
            </a:r>
            <a:r>
              <a:rPr lang="fr-FR" sz="2400" dirty="0"/>
              <a:t> de se rendre</a:t>
            </a:r>
          </a:p>
          <a:p>
            <a:r>
              <a:rPr lang="fr-FR" sz="2400" dirty="0"/>
              <a:t>19 février 1512 Saccage de la ville par les Français</a:t>
            </a:r>
          </a:p>
          <a:p>
            <a:r>
              <a:rPr lang="fr-FR" sz="2400" dirty="0"/>
              <a:t>La famille Fontana se réfugie dans le </a:t>
            </a:r>
            <a:r>
              <a:rPr lang="fr-FR" sz="2400" dirty="0" err="1"/>
              <a:t>Duomo</a:t>
            </a:r>
            <a:endParaRPr lang="fr-FR" sz="2400" dirty="0"/>
          </a:p>
          <a:p>
            <a:r>
              <a:rPr lang="fr-FR" sz="2400" dirty="0" err="1"/>
              <a:t>Niccolo</a:t>
            </a:r>
            <a:r>
              <a:rPr lang="fr-FR" sz="2400" dirty="0"/>
              <a:t> Fontana reçoit trois coups de sabre</a:t>
            </a:r>
          </a:p>
          <a:p>
            <a:r>
              <a:rPr lang="fr-FR" sz="2400" dirty="0"/>
              <a:t>Il se fait appeler Tartaglia </a:t>
            </a:r>
            <a:endParaRPr lang="fr-FR" sz="2400" dirty="0" smtClean="0"/>
          </a:p>
          <a:p>
            <a:r>
              <a:rPr lang="fr-FR" sz="2400" i="1" dirty="0" smtClean="0"/>
              <a:t>pour </a:t>
            </a:r>
            <a:r>
              <a:rPr lang="fr-FR" sz="2400" i="1" dirty="0"/>
              <a:t>bonne mémoire de cette mienne disgrâce</a:t>
            </a:r>
          </a:p>
        </p:txBody>
      </p:sp>
    </p:spTree>
    <p:extLst>
      <p:ext uri="{BB962C8B-B14F-4D97-AF65-F5344CB8AC3E}">
        <p14:creationId xmlns:p14="http://schemas.microsoft.com/office/powerpoint/2010/main" val="19794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75414" y="207398"/>
            <a:ext cx="9772338" cy="946845"/>
          </a:xfrm>
        </p:spPr>
        <p:txBody>
          <a:bodyPr>
            <a:noAutofit/>
          </a:bodyPr>
          <a:lstStyle/>
          <a:p>
            <a:r>
              <a:rPr lang="fr-FR" sz="4400" b="1" dirty="0" smtClean="0"/>
              <a:t>Résolution des équations de degré 3</a:t>
            </a:r>
            <a:endParaRPr lang="fr-FR" sz="4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95600" y="6324600"/>
            <a:ext cx="6400800" cy="228600"/>
          </a:xfrm>
        </p:spPr>
        <p:txBody>
          <a:bodyPr>
            <a:noAutofit/>
          </a:bodyPr>
          <a:lstStyle/>
          <a:p>
            <a:r>
              <a:rPr lang="fr-FR" sz="1200" b="1" dirty="0" err="1" smtClean="0"/>
              <a:t>Acorfi</a:t>
            </a:r>
            <a:r>
              <a:rPr lang="fr-FR" sz="1200" b="1" dirty="0" smtClean="0"/>
              <a:t>- 2 avril 2019 – Maison des associations- Bertrand Hauchecorne</a:t>
            </a:r>
            <a:endParaRPr lang="fr-FR" sz="1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39647" y="1427779"/>
            <a:ext cx="7407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Maître d’abaque</a:t>
            </a:r>
          </a:p>
          <a:p>
            <a:r>
              <a:rPr lang="fr-FR" dirty="0" smtClean="0"/>
              <a:t>Tartaglia se fixe à Vérone de jusqu’en 1534</a:t>
            </a:r>
          </a:p>
          <a:p>
            <a:r>
              <a:rPr lang="fr-FR" dirty="0" smtClean="0"/>
              <a:t>Il étudie les grands auteurs mathématiques (Euclide, Archimède, </a:t>
            </a:r>
            <a:r>
              <a:rPr lang="fr-FR" dirty="0" err="1" smtClean="0"/>
              <a:t>Appolonius</a:t>
            </a:r>
            <a:r>
              <a:rPr lang="fr-FR" dirty="0" smtClean="0"/>
              <a:t>)</a:t>
            </a:r>
          </a:p>
          <a:p>
            <a:r>
              <a:rPr lang="fr-FR" dirty="0" smtClean="0"/>
              <a:t>Il devient maître d’abaque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259941" y="2901644"/>
            <a:ext cx="6214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Les disputes bolonaises</a:t>
            </a:r>
          </a:p>
          <a:p>
            <a:r>
              <a:rPr lang="fr-FR" dirty="0" smtClean="0"/>
              <a:t>En 1530 </a:t>
            </a:r>
            <a:r>
              <a:rPr lang="fr-FR" dirty="0" err="1" smtClean="0"/>
              <a:t>Zuanne</a:t>
            </a:r>
            <a:r>
              <a:rPr lang="fr-FR" dirty="0" smtClean="0"/>
              <a:t> de </a:t>
            </a:r>
            <a:r>
              <a:rPr lang="fr-FR" dirty="0" err="1" smtClean="0"/>
              <a:t>Tonini</a:t>
            </a:r>
            <a:r>
              <a:rPr lang="fr-FR" dirty="0" smtClean="0"/>
              <a:t> da Coi lance un défi</a:t>
            </a:r>
          </a:p>
          <a:p>
            <a:r>
              <a:rPr lang="fr-FR" dirty="0" smtClean="0"/>
              <a:t>Trouvez-moi un nombre qui multiplié par sa racine plus 3 fasse 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75529" y="4250570"/>
            <a:ext cx="5262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Disputes vénitiennes</a:t>
            </a:r>
          </a:p>
          <a:p>
            <a:pPr algn="ctr"/>
            <a:r>
              <a:rPr lang="fr-FR" dirty="0" smtClean="0"/>
              <a:t>En 1535 Antonio Maria </a:t>
            </a:r>
            <a:r>
              <a:rPr lang="fr-FR" dirty="0" err="1" smtClean="0"/>
              <a:t>Fior</a:t>
            </a:r>
            <a:r>
              <a:rPr lang="fr-FR" dirty="0" smtClean="0"/>
              <a:t> lance un défi à Tartaglia</a:t>
            </a:r>
          </a:p>
          <a:p>
            <a:pPr algn="ctr"/>
            <a:r>
              <a:rPr lang="fr-FR" dirty="0" smtClean="0"/>
              <a:t>Avec 30 équations du 3</a:t>
            </a:r>
            <a:r>
              <a:rPr lang="fr-FR" baseline="30000" dirty="0" smtClean="0"/>
              <a:t>e</a:t>
            </a:r>
            <a:r>
              <a:rPr lang="fr-FR" dirty="0" smtClean="0"/>
              <a:t> degré à résoudre</a:t>
            </a:r>
          </a:p>
          <a:p>
            <a:pPr algn="ctr"/>
            <a:r>
              <a:rPr lang="fr-FR" dirty="0" smtClean="0"/>
              <a:t>Tartaglia trouve la formule et résout les 30 problèmes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689" y="1580122"/>
            <a:ext cx="3200400" cy="44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e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5170</TotalTime>
  <Words>1177</Words>
  <Application>Microsoft Macintosh PowerPoint</Application>
  <PresentationFormat>Grand écran</PresentationFormat>
  <Paragraphs>226</Paragraphs>
  <Slides>18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Calibri</vt:lpstr>
      <vt:lpstr>Calibri Light</vt:lpstr>
      <vt:lpstr>Symbol</vt:lpstr>
      <vt:lpstr>Times</vt:lpstr>
      <vt:lpstr>Arial</vt:lpstr>
      <vt:lpstr>Thème Office</vt:lpstr>
      <vt:lpstr>     Gerolamo Cardano (1501-1576) </vt:lpstr>
      <vt:lpstr>     Une enfance malheureuse</vt:lpstr>
      <vt:lpstr>     Médecin brillant et colérique</vt:lpstr>
      <vt:lpstr>     Inventions et publications !</vt:lpstr>
      <vt:lpstr>La folle épopée des équations</vt:lpstr>
      <vt:lpstr>Qu’est-ce qu’une équation ?</vt:lpstr>
      <vt:lpstr>Degré 2 et 3</vt:lpstr>
      <vt:lpstr>L’enfance tragique de Tartaglia</vt:lpstr>
      <vt:lpstr>Résolution des équations de degré 3</vt:lpstr>
      <vt:lpstr>Équation de degré 3 Résolution de x3+px = q</vt:lpstr>
      <vt:lpstr> Cardan rencontre Tartaglia</vt:lpstr>
      <vt:lpstr> Équation de degré 3 : résolution de x3+px = q</vt:lpstr>
      <vt:lpstr>     Ars magna</vt:lpstr>
      <vt:lpstr>Bombelli, la racine de -1et les nombres complexes</vt:lpstr>
      <vt:lpstr>     Cardan astrologue </vt:lpstr>
      <vt:lpstr>     De ludo aleae </vt:lpstr>
      <vt:lpstr>     Triste fin de vie </vt:lpstr>
      <vt:lpstr>     Quelques citations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Gerolamo Cardano (1501-1576) </dc:title>
  <dc:creator>bertrand hauchecorne</dc:creator>
  <cp:lastModifiedBy>bertrand hauchecorne</cp:lastModifiedBy>
  <cp:revision>54</cp:revision>
  <dcterms:created xsi:type="dcterms:W3CDTF">2019-03-24T15:04:41Z</dcterms:created>
  <dcterms:modified xsi:type="dcterms:W3CDTF">2019-04-01T12:18:52Z</dcterms:modified>
</cp:coreProperties>
</file>