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8" r:id="rId2"/>
    <p:sldId id="339" r:id="rId3"/>
    <p:sldId id="262" r:id="rId4"/>
    <p:sldId id="260" r:id="rId5"/>
    <p:sldId id="310" r:id="rId6"/>
    <p:sldId id="311" r:id="rId7"/>
    <p:sldId id="301" r:id="rId8"/>
    <p:sldId id="256" r:id="rId9"/>
    <p:sldId id="337" r:id="rId10"/>
    <p:sldId id="338" r:id="rId11"/>
    <p:sldId id="258" r:id="rId12"/>
    <p:sldId id="297" r:id="rId13"/>
    <p:sldId id="298" r:id="rId14"/>
    <p:sldId id="267" r:id="rId15"/>
    <p:sldId id="264" r:id="rId16"/>
    <p:sldId id="304" r:id="rId17"/>
    <p:sldId id="266" r:id="rId18"/>
    <p:sldId id="270" r:id="rId19"/>
    <p:sldId id="272" r:id="rId20"/>
    <p:sldId id="335" r:id="rId21"/>
    <p:sldId id="269" r:id="rId22"/>
    <p:sldId id="320" r:id="rId23"/>
    <p:sldId id="308" r:id="rId24"/>
    <p:sldId id="309" r:id="rId25"/>
    <p:sldId id="295" r:id="rId26"/>
    <p:sldId id="305" r:id="rId27"/>
    <p:sldId id="277" r:id="rId28"/>
    <p:sldId id="282" r:id="rId29"/>
    <p:sldId id="283" r:id="rId30"/>
    <p:sldId id="274" r:id="rId31"/>
    <p:sldId id="315" r:id="rId32"/>
    <p:sldId id="323" r:id="rId33"/>
    <p:sldId id="324" r:id="rId34"/>
    <p:sldId id="321" r:id="rId35"/>
    <p:sldId id="326" r:id="rId36"/>
    <p:sldId id="328" r:id="rId37"/>
    <p:sldId id="281" r:id="rId38"/>
    <p:sldId id="332" r:id="rId39"/>
    <p:sldId id="318" r:id="rId40"/>
    <p:sldId id="327" r:id="rId41"/>
    <p:sldId id="340" r:id="rId42"/>
    <p:sldId id="341" r:id="rId43"/>
    <p:sldId id="342" r:id="rId44"/>
    <p:sldId id="343" r:id="rId45"/>
    <p:sldId id="344" r:id="rId46"/>
    <p:sldId id="370" r:id="rId47"/>
    <p:sldId id="371" r:id="rId48"/>
    <p:sldId id="345" r:id="rId49"/>
    <p:sldId id="346" r:id="rId50"/>
    <p:sldId id="372" r:id="rId51"/>
    <p:sldId id="347" r:id="rId52"/>
    <p:sldId id="348" r:id="rId53"/>
    <p:sldId id="349" r:id="rId54"/>
    <p:sldId id="350" r:id="rId55"/>
    <p:sldId id="351" r:id="rId56"/>
    <p:sldId id="352" r:id="rId57"/>
    <p:sldId id="353" r:id="rId58"/>
    <p:sldId id="354" r:id="rId59"/>
    <p:sldId id="355" r:id="rId60"/>
    <p:sldId id="357" r:id="rId61"/>
    <p:sldId id="356" r:id="rId62"/>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051E"/>
    <a:srgbClr val="050514"/>
    <a:srgbClr val="050519"/>
    <a:srgbClr val="05050A"/>
    <a:srgbClr val="080A23"/>
    <a:srgbClr val="0A0C28"/>
    <a:srgbClr val="0E1030"/>
    <a:srgbClr val="006666"/>
    <a:srgbClr val="0A0A23"/>
    <a:srgbClr val="0E10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83" autoAdjust="0"/>
    <p:restoredTop sz="94610"/>
  </p:normalViewPr>
  <p:slideViewPr>
    <p:cSldViewPr>
      <p:cViewPr>
        <p:scale>
          <a:sx n="100" d="100"/>
          <a:sy n="100" d="100"/>
        </p:scale>
        <p:origin x="1616" y="496"/>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631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866CBAA4-492B-4243-9D83-2537B43C982B}" type="datetimeFigureOut">
              <a:rPr lang="fr-FR" smtClean="0"/>
              <a:t>21/01/2019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233D755-3A8A-4E0C-A408-DE8A19CFF8BE}" type="slidenum">
              <a:rPr lang="fr-FR" smtClean="0"/>
              <a:t>‹N°›</a:t>
            </a:fld>
            <a:endParaRPr lang="fr-FR"/>
          </a:p>
        </p:txBody>
      </p:sp>
    </p:spTree>
    <p:extLst>
      <p:ext uri="{BB962C8B-B14F-4D97-AF65-F5344CB8AC3E}">
        <p14:creationId xmlns:p14="http://schemas.microsoft.com/office/powerpoint/2010/main" val="1389423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866CBAA4-492B-4243-9D83-2537B43C982B}" type="datetimeFigureOut">
              <a:rPr lang="fr-FR" smtClean="0"/>
              <a:t>21/01/2019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233D755-3A8A-4E0C-A408-DE8A19CFF8BE}" type="slidenum">
              <a:rPr lang="fr-FR" smtClean="0"/>
              <a:t>‹N°›</a:t>
            </a:fld>
            <a:endParaRPr lang="fr-FR"/>
          </a:p>
        </p:txBody>
      </p:sp>
    </p:spTree>
    <p:extLst>
      <p:ext uri="{BB962C8B-B14F-4D97-AF65-F5344CB8AC3E}">
        <p14:creationId xmlns:p14="http://schemas.microsoft.com/office/powerpoint/2010/main" val="829645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866CBAA4-492B-4243-9D83-2537B43C982B}" type="datetimeFigureOut">
              <a:rPr lang="fr-FR" smtClean="0"/>
              <a:t>21/01/2019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233D755-3A8A-4E0C-A408-DE8A19CFF8BE}" type="slidenum">
              <a:rPr lang="fr-FR" smtClean="0"/>
              <a:t>‹N°›</a:t>
            </a:fld>
            <a:endParaRPr lang="fr-FR"/>
          </a:p>
        </p:txBody>
      </p:sp>
    </p:spTree>
    <p:extLst>
      <p:ext uri="{BB962C8B-B14F-4D97-AF65-F5344CB8AC3E}">
        <p14:creationId xmlns:p14="http://schemas.microsoft.com/office/powerpoint/2010/main" val="2114250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866CBAA4-492B-4243-9D83-2537B43C982B}" type="datetimeFigureOut">
              <a:rPr lang="fr-FR" smtClean="0"/>
              <a:t>21/01/2019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233D755-3A8A-4E0C-A408-DE8A19CFF8BE}" type="slidenum">
              <a:rPr lang="fr-FR" smtClean="0"/>
              <a:t>‹N°›</a:t>
            </a:fld>
            <a:endParaRPr lang="fr-FR"/>
          </a:p>
        </p:txBody>
      </p:sp>
    </p:spTree>
    <p:extLst>
      <p:ext uri="{BB962C8B-B14F-4D97-AF65-F5344CB8AC3E}">
        <p14:creationId xmlns:p14="http://schemas.microsoft.com/office/powerpoint/2010/main" val="3100016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866CBAA4-492B-4243-9D83-2537B43C982B}" type="datetimeFigureOut">
              <a:rPr lang="fr-FR" smtClean="0"/>
              <a:t>21/01/2019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233D755-3A8A-4E0C-A408-DE8A19CFF8BE}" type="slidenum">
              <a:rPr lang="fr-FR" smtClean="0"/>
              <a:t>‹N°›</a:t>
            </a:fld>
            <a:endParaRPr lang="fr-FR"/>
          </a:p>
        </p:txBody>
      </p:sp>
    </p:spTree>
    <p:extLst>
      <p:ext uri="{BB962C8B-B14F-4D97-AF65-F5344CB8AC3E}">
        <p14:creationId xmlns:p14="http://schemas.microsoft.com/office/powerpoint/2010/main" val="3836180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866CBAA4-492B-4243-9D83-2537B43C982B}" type="datetimeFigureOut">
              <a:rPr lang="fr-FR" smtClean="0"/>
              <a:t>21/01/2019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233D755-3A8A-4E0C-A408-DE8A19CFF8BE}" type="slidenum">
              <a:rPr lang="fr-FR" smtClean="0"/>
              <a:t>‹N°›</a:t>
            </a:fld>
            <a:endParaRPr lang="fr-FR"/>
          </a:p>
        </p:txBody>
      </p:sp>
    </p:spTree>
    <p:extLst>
      <p:ext uri="{BB962C8B-B14F-4D97-AF65-F5344CB8AC3E}">
        <p14:creationId xmlns:p14="http://schemas.microsoft.com/office/powerpoint/2010/main" val="1427396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866CBAA4-492B-4243-9D83-2537B43C982B}" type="datetimeFigureOut">
              <a:rPr lang="fr-FR" smtClean="0"/>
              <a:t>21/01/2019</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D233D755-3A8A-4E0C-A408-DE8A19CFF8BE}" type="slidenum">
              <a:rPr lang="fr-FR" smtClean="0"/>
              <a:t>‹N°›</a:t>
            </a:fld>
            <a:endParaRPr lang="fr-FR"/>
          </a:p>
        </p:txBody>
      </p:sp>
    </p:spTree>
    <p:extLst>
      <p:ext uri="{BB962C8B-B14F-4D97-AF65-F5344CB8AC3E}">
        <p14:creationId xmlns:p14="http://schemas.microsoft.com/office/powerpoint/2010/main" val="2341679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866CBAA4-492B-4243-9D83-2537B43C982B}" type="datetimeFigureOut">
              <a:rPr lang="fr-FR" smtClean="0"/>
              <a:t>21/01/2019</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D233D755-3A8A-4E0C-A408-DE8A19CFF8BE}" type="slidenum">
              <a:rPr lang="fr-FR" smtClean="0"/>
              <a:t>‹N°›</a:t>
            </a:fld>
            <a:endParaRPr lang="fr-FR"/>
          </a:p>
        </p:txBody>
      </p:sp>
    </p:spTree>
    <p:extLst>
      <p:ext uri="{BB962C8B-B14F-4D97-AF65-F5344CB8AC3E}">
        <p14:creationId xmlns:p14="http://schemas.microsoft.com/office/powerpoint/2010/main" val="2225422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866CBAA4-492B-4243-9D83-2537B43C982B}" type="datetimeFigureOut">
              <a:rPr lang="fr-FR" smtClean="0"/>
              <a:t>21/01/2019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D233D755-3A8A-4E0C-A408-DE8A19CFF8BE}" type="slidenum">
              <a:rPr lang="fr-FR" smtClean="0"/>
              <a:t>‹N°›</a:t>
            </a:fld>
            <a:endParaRPr lang="fr-FR"/>
          </a:p>
        </p:txBody>
      </p:sp>
    </p:spTree>
    <p:extLst>
      <p:ext uri="{BB962C8B-B14F-4D97-AF65-F5344CB8AC3E}">
        <p14:creationId xmlns:p14="http://schemas.microsoft.com/office/powerpoint/2010/main" val="3070594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866CBAA4-492B-4243-9D83-2537B43C982B}" type="datetimeFigureOut">
              <a:rPr lang="fr-FR" smtClean="0"/>
              <a:t>21/01/2019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233D755-3A8A-4E0C-A408-DE8A19CFF8BE}" type="slidenum">
              <a:rPr lang="fr-FR" smtClean="0"/>
              <a:t>‹N°›</a:t>
            </a:fld>
            <a:endParaRPr lang="fr-FR"/>
          </a:p>
        </p:txBody>
      </p:sp>
    </p:spTree>
    <p:extLst>
      <p:ext uri="{BB962C8B-B14F-4D97-AF65-F5344CB8AC3E}">
        <p14:creationId xmlns:p14="http://schemas.microsoft.com/office/powerpoint/2010/main" val="2238036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866CBAA4-492B-4243-9D83-2537B43C982B}" type="datetimeFigureOut">
              <a:rPr lang="fr-FR" smtClean="0"/>
              <a:t>21/01/2019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233D755-3A8A-4E0C-A408-DE8A19CFF8BE}" type="slidenum">
              <a:rPr lang="fr-FR" smtClean="0"/>
              <a:t>‹N°›</a:t>
            </a:fld>
            <a:endParaRPr lang="fr-FR"/>
          </a:p>
        </p:txBody>
      </p:sp>
    </p:spTree>
    <p:extLst>
      <p:ext uri="{BB962C8B-B14F-4D97-AF65-F5344CB8AC3E}">
        <p14:creationId xmlns:p14="http://schemas.microsoft.com/office/powerpoint/2010/main" val="947905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5051E"/>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6CBAA4-492B-4243-9D83-2537B43C982B}" type="datetimeFigureOut">
              <a:rPr lang="fr-FR" smtClean="0"/>
              <a:t>21/01/2019</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33D755-3A8A-4E0C-A408-DE8A19CFF8BE}" type="slidenum">
              <a:rPr lang="fr-FR" smtClean="0"/>
              <a:t>‹N°›</a:t>
            </a:fld>
            <a:endParaRPr lang="fr-FR"/>
          </a:p>
        </p:txBody>
      </p:sp>
    </p:spTree>
    <p:extLst>
      <p:ext uri="{BB962C8B-B14F-4D97-AF65-F5344CB8AC3E}">
        <p14:creationId xmlns:p14="http://schemas.microsoft.com/office/powerpoint/2010/main" val="583892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jpe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jpg"/></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jpeg"/></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jpeg"/><Relationship Id="rId4" Type="http://schemas.microsoft.com/office/2007/relationships/hdphoto" Target="../media/hdphoto6.wdp"/></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9.jpeg"/><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jpeg"/><Relationship Id="rId5" Type="http://schemas.microsoft.com/office/2007/relationships/hdphoto" Target="../media/hdphoto1.wdp"/><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805A2126-F8E5-4640-B705-6FB02573D6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64036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e 15"/>
          <p:cNvGrpSpPr/>
          <p:nvPr/>
        </p:nvGrpSpPr>
        <p:grpSpPr>
          <a:xfrm>
            <a:off x="2729862" y="3074139"/>
            <a:ext cx="5976256" cy="2986331"/>
            <a:chOff x="2729862" y="3074139"/>
            <a:chExt cx="5976256" cy="2986331"/>
          </a:xfrm>
        </p:grpSpPr>
        <p:sp>
          <p:nvSpPr>
            <p:cNvPr id="2" name="Rectangle 1"/>
            <p:cNvSpPr/>
            <p:nvPr/>
          </p:nvSpPr>
          <p:spPr>
            <a:xfrm>
              <a:off x="2729862" y="4855659"/>
              <a:ext cx="3672000" cy="1152000"/>
            </a:xfrm>
            <a:prstGeom prst="rect">
              <a:avLst/>
            </a:prstGeom>
          </p:spPr>
          <p:txBody>
            <a:bodyPr wrap="square">
              <a:spAutoFit/>
            </a:bodyPr>
            <a:lstStyle/>
            <a:p>
              <a:pPr algn="ctr"/>
              <a:r>
                <a:rPr lang="fr-FR" b="1" dirty="0">
                  <a:solidFill>
                    <a:srgbClr val="FFFF00"/>
                  </a:solidFill>
                </a:rPr>
                <a:t>Dans ce tombeau dort Lucrèce</a:t>
              </a:r>
            </a:p>
            <a:p>
              <a:pPr algn="ctr"/>
              <a:r>
                <a:rPr lang="fr-FR" b="1" dirty="0">
                  <a:solidFill>
                    <a:srgbClr val="FFFF00"/>
                  </a:solidFill>
                </a:rPr>
                <a:t>Qui porterait mieux le nom de Thaïs</a:t>
              </a:r>
            </a:p>
            <a:p>
              <a:pPr algn="ctr"/>
              <a:r>
                <a:rPr lang="fr-FR" b="1" dirty="0">
                  <a:solidFill>
                    <a:srgbClr val="FFFF00"/>
                  </a:solidFill>
                </a:rPr>
                <a:t>Car elle fut la fille, l’épouse</a:t>
              </a:r>
            </a:p>
            <a:p>
              <a:pPr algn="ctr"/>
              <a:r>
                <a:rPr lang="fr-FR" b="1" dirty="0">
                  <a:solidFill>
                    <a:srgbClr val="FFFF00"/>
                  </a:solidFill>
                </a:rPr>
                <a:t>Et la bru d’Alexandre VI</a:t>
              </a:r>
            </a:p>
            <a:p>
              <a:pPr algn="ctr"/>
              <a:endParaRPr lang="fr-FR" b="1" dirty="0">
                <a:solidFill>
                  <a:srgbClr val="FFFF00"/>
                </a:solidFill>
              </a:endParaRPr>
            </a:p>
            <a:p>
              <a:pPr algn="ctr"/>
              <a:endParaRPr lang="it-IT" b="1" dirty="0">
                <a:solidFill>
                  <a:schemeClr val="bg1"/>
                </a:solidFill>
              </a:endParaRPr>
            </a:p>
            <a:p>
              <a:endParaRPr lang="it-IT" b="1" dirty="0">
                <a:solidFill>
                  <a:schemeClr val="bg1"/>
                </a:solidFill>
                <a:effectLst/>
              </a:endParaRP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208" y="3074139"/>
              <a:ext cx="2239814" cy="23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p:cNvSpPr txBox="1"/>
            <p:nvPr/>
          </p:nvSpPr>
          <p:spPr>
            <a:xfrm>
              <a:off x="6401862" y="5414139"/>
              <a:ext cx="2304256" cy="646331"/>
            </a:xfrm>
            <a:prstGeom prst="rect">
              <a:avLst/>
            </a:prstGeom>
            <a:noFill/>
          </p:spPr>
          <p:txBody>
            <a:bodyPr wrap="square" rtlCol="0">
              <a:spAutoFit/>
            </a:bodyPr>
            <a:lstStyle/>
            <a:p>
              <a:pPr algn="ctr"/>
              <a:r>
                <a:rPr lang="fr-FR" b="1" i="1" dirty="0">
                  <a:solidFill>
                    <a:schemeClr val="bg1"/>
                  </a:solidFill>
                </a:rPr>
                <a:t>Jacopo SANNAZARO</a:t>
              </a:r>
            </a:p>
            <a:p>
              <a:pPr algn="ctr"/>
              <a:r>
                <a:rPr lang="fr-FR" b="1" i="1" dirty="0">
                  <a:solidFill>
                    <a:schemeClr val="bg1"/>
                  </a:solidFill>
                </a:rPr>
                <a:t>1458 - 1530</a:t>
              </a:r>
            </a:p>
          </p:txBody>
        </p:sp>
      </p:grpSp>
      <p:grpSp>
        <p:nvGrpSpPr>
          <p:cNvPr id="15" name="Groupe 14"/>
          <p:cNvGrpSpPr/>
          <p:nvPr/>
        </p:nvGrpSpPr>
        <p:grpSpPr>
          <a:xfrm>
            <a:off x="0" y="331163"/>
            <a:ext cx="4572000" cy="3610538"/>
            <a:chOff x="0" y="331163"/>
            <a:chExt cx="4572000" cy="3610538"/>
          </a:xfrm>
        </p:grpSpPr>
        <p:sp>
          <p:nvSpPr>
            <p:cNvPr id="7" name="Rectangle 6"/>
            <p:cNvSpPr/>
            <p:nvPr/>
          </p:nvSpPr>
          <p:spPr>
            <a:xfrm>
              <a:off x="825741" y="2683370"/>
              <a:ext cx="2153065" cy="646331"/>
            </a:xfrm>
            <a:prstGeom prst="rect">
              <a:avLst/>
            </a:prstGeom>
          </p:spPr>
          <p:txBody>
            <a:bodyPr wrap="square">
              <a:spAutoFit/>
            </a:bodyPr>
            <a:lstStyle/>
            <a:p>
              <a:pPr algn="ctr"/>
              <a:r>
                <a:rPr lang="fr-FR" b="1" i="1" dirty="0">
                  <a:solidFill>
                    <a:schemeClr val="bg1"/>
                  </a:solidFill>
                </a:rPr>
                <a:t>Giovanni PONTANO</a:t>
              </a:r>
              <a:br>
                <a:rPr lang="fr-FR" b="1" i="1" dirty="0">
                  <a:solidFill>
                    <a:schemeClr val="bg1"/>
                  </a:solidFill>
                </a:rPr>
              </a:br>
              <a:r>
                <a:rPr lang="fr-FR" b="1" i="1" dirty="0">
                  <a:solidFill>
                    <a:schemeClr val="bg1"/>
                  </a:solidFill>
                </a:rPr>
                <a:t>1429 - 1503</a:t>
              </a:r>
            </a:p>
          </p:txBody>
        </p:sp>
        <p:sp>
          <p:nvSpPr>
            <p:cNvPr id="8" name="Rectangle 7"/>
            <p:cNvSpPr/>
            <p:nvPr/>
          </p:nvSpPr>
          <p:spPr>
            <a:xfrm>
              <a:off x="0" y="3329701"/>
              <a:ext cx="4572000" cy="612000"/>
            </a:xfrm>
            <a:prstGeom prst="rect">
              <a:avLst/>
            </a:prstGeom>
          </p:spPr>
          <p:txBody>
            <a:bodyPr>
              <a:spAutoFit/>
            </a:bodyPr>
            <a:lstStyle/>
            <a:p>
              <a:pPr algn="ctr"/>
              <a:r>
                <a:rPr lang="fr-FR" b="1" dirty="0">
                  <a:solidFill>
                    <a:srgbClr val="FFFF00"/>
                  </a:solidFill>
                </a:rPr>
                <a:t>Ainsi, Lucrèce, Sextus te désire toujours ?</a:t>
              </a:r>
            </a:p>
            <a:p>
              <a:pPr algn="ctr"/>
              <a:r>
                <a:rPr lang="fr-FR" b="1" dirty="0">
                  <a:solidFill>
                    <a:srgbClr val="FFFF00"/>
                  </a:solidFill>
                </a:rPr>
                <a:t>Ô terrible destin, celui-ci est ton père !</a:t>
              </a:r>
              <a:r>
                <a:rPr lang="fr-FR" b="1" dirty="0">
                  <a:solidFill>
                    <a:schemeClr val="bg1"/>
                  </a:solidFill>
                </a:rPr>
                <a:t> </a:t>
              </a:r>
            </a:p>
            <a:p>
              <a:pPr algn="ctr"/>
              <a:endParaRPr lang="fr-FR" b="1" dirty="0">
                <a:solidFill>
                  <a:schemeClr val="bg1"/>
                </a:solidFill>
              </a:endParaRPr>
            </a:p>
            <a:p>
              <a:pPr algn="ctr"/>
              <a:endParaRPr lang="fr-FR" b="1" dirty="0">
                <a:solidFill>
                  <a:srgbClr val="FFFF00"/>
                </a:solidFill>
              </a:endParaRPr>
            </a:p>
          </p:txBody>
        </p:sp>
        <p:pic>
          <p:nvPicPr>
            <p:cNvPr id="1026" name="Picture 2" descr="Giovanni Pontan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5740" y="331163"/>
              <a:ext cx="2153065" cy="234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e 13"/>
          <p:cNvGrpSpPr/>
          <p:nvPr/>
        </p:nvGrpSpPr>
        <p:grpSpPr>
          <a:xfrm>
            <a:off x="4130886" y="540466"/>
            <a:ext cx="4866076" cy="1526350"/>
            <a:chOff x="3795146" y="1445839"/>
            <a:chExt cx="4866076" cy="1526350"/>
          </a:xfrm>
        </p:grpSpPr>
        <p:sp>
          <p:nvSpPr>
            <p:cNvPr id="6" name="Rectangle 5"/>
            <p:cNvSpPr/>
            <p:nvPr/>
          </p:nvSpPr>
          <p:spPr>
            <a:xfrm>
              <a:off x="3942184" y="1445839"/>
              <a:ext cx="4572000" cy="646331"/>
            </a:xfrm>
            <a:prstGeom prst="rect">
              <a:avLst/>
            </a:prstGeom>
          </p:spPr>
          <p:txBody>
            <a:bodyPr>
              <a:spAutoFit/>
            </a:bodyPr>
            <a:lstStyle/>
            <a:p>
              <a:pPr algn="ctr"/>
              <a:r>
                <a:rPr lang="fr-FR" b="1" i="1" dirty="0">
                  <a:solidFill>
                    <a:schemeClr val="bg1"/>
                  </a:solidFill>
                </a:rPr>
                <a:t>Giuliano PRIULI </a:t>
              </a:r>
              <a:r>
                <a:rPr lang="fr-FR" dirty="0">
                  <a:solidFill>
                    <a:schemeClr val="bg1"/>
                  </a:solidFill>
                </a:rPr>
                <a:t>chroniqueur vénitien</a:t>
              </a:r>
            </a:p>
            <a:p>
              <a:pPr algn="ctr"/>
              <a:r>
                <a:rPr lang="fr-FR" b="1" dirty="0">
                  <a:solidFill>
                    <a:srgbClr val="FFFF00"/>
                  </a:solidFill>
                </a:rPr>
                <a:t>« La più </a:t>
              </a:r>
              <a:r>
                <a:rPr lang="fr-FR" b="1" dirty="0" err="1">
                  <a:solidFill>
                    <a:srgbClr val="FFFF00"/>
                  </a:solidFill>
                </a:rPr>
                <a:t>gran</a:t>
              </a:r>
              <a:r>
                <a:rPr lang="fr-FR" b="1" dirty="0">
                  <a:solidFill>
                    <a:srgbClr val="FFFF00"/>
                  </a:solidFill>
                </a:rPr>
                <a:t> </a:t>
              </a:r>
              <a:r>
                <a:rPr lang="fr-FR" b="1" dirty="0" err="1">
                  <a:solidFill>
                    <a:srgbClr val="FFFF00"/>
                  </a:solidFill>
                </a:rPr>
                <a:t>puttana</a:t>
              </a:r>
              <a:r>
                <a:rPr lang="fr-FR" b="1" dirty="0">
                  <a:solidFill>
                    <a:srgbClr val="FFFF00"/>
                  </a:solidFill>
                </a:rPr>
                <a:t> di Roma »</a:t>
              </a:r>
            </a:p>
          </p:txBody>
        </p:sp>
        <p:sp>
          <p:nvSpPr>
            <p:cNvPr id="9" name="Rectangle 8"/>
            <p:cNvSpPr/>
            <p:nvPr/>
          </p:nvSpPr>
          <p:spPr>
            <a:xfrm>
              <a:off x="3795146" y="2325858"/>
              <a:ext cx="4866076" cy="646331"/>
            </a:xfrm>
            <a:prstGeom prst="rect">
              <a:avLst/>
            </a:prstGeom>
          </p:spPr>
          <p:txBody>
            <a:bodyPr wrap="square">
              <a:spAutoFit/>
            </a:bodyPr>
            <a:lstStyle/>
            <a:p>
              <a:r>
                <a:rPr lang="it-IT" b="1" i="1" dirty="0">
                  <a:solidFill>
                    <a:schemeClr val="bg1"/>
                  </a:solidFill>
                </a:rPr>
                <a:t>Francesco MATARAZZO </a:t>
              </a:r>
              <a:r>
                <a:rPr lang="it-IT" dirty="0">
                  <a:solidFill>
                    <a:schemeClr val="bg1"/>
                  </a:solidFill>
                </a:rPr>
                <a:t>chroniqueur ombrien</a:t>
              </a:r>
            </a:p>
            <a:p>
              <a:r>
                <a:rPr lang="it-IT" b="1" dirty="0">
                  <a:solidFill>
                    <a:srgbClr val="FFFF00"/>
                  </a:solidFill>
                </a:rPr>
                <a:t>« Colei che portava il gonfalone delle puttane »</a:t>
              </a:r>
            </a:p>
          </p:txBody>
        </p:sp>
      </p:grpSp>
    </p:spTree>
    <p:extLst>
      <p:ext uri="{BB962C8B-B14F-4D97-AF65-F5344CB8AC3E}">
        <p14:creationId xmlns:p14="http://schemas.microsoft.com/office/powerpoint/2010/main" val="1542225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BEBA8EAE-BF5A-486C-A8C5-ECC9F3942E4B}">
                <a14:imgProps xmlns:a14="http://schemas.microsoft.com/office/drawing/2010/main">
                  <a14:imgLayer r:embed="rId3">
                    <a14:imgEffect>
                      <a14:sharpenSoften amount="40000"/>
                    </a14:imgEffect>
                  </a14:imgLayer>
                </a14:imgProps>
              </a:ext>
              <a:ext uri="{28A0092B-C50C-407E-A947-70E740481C1C}">
                <a14:useLocalDpi xmlns:a14="http://schemas.microsoft.com/office/drawing/2010/main" val="0"/>
              </a:ext>
            </a:extLst>
          </a:blip>
          <a:stretch>
            <a:fillRect/>
          </a:stretch>
        </p:blipFill>
        <p:spPr>
          <a:xfrm>
            <a:off x="2742910" y="2636912"/>
            <a:ext cx="3658180" cy="3744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ZoneTexte 2"/>
          <p:cNvSpPr txBox="1"/>
          <p:nvPr/>
        </p:nvSpPr>
        <p:spPr>
          <a:xfrm>
            <a:off x="251520" y="620688"/>
            <a:ext cx="8640960" cy="1631216"/>
          </a:xfrm>
          <a:prstGeom prst="rect">
            <a:avLst/>
          </a:prstGeom>
          <a:noFill/>
        </p:spPr>
        <p:txBody>
          <a:bodyPr wrap="square" rtlCol="0">
            <a:spAutoFit/>
          </a:bodyPr>
          <a:lstStyle/>
          <a:p>
            <a:pPr algn="ctr"/>
            <a:r>
              <a:rPr lang="fr-FR" sz="2400" b="1" dirty="0">
                <a:solidFill>
                  <a:schemeClr val="bg1"/>
                </a:solidFill>
              </a:rPr>
              <a:t>Le premier mari :</a:t>
            </a:r>
          </a:p>
          <a:p>
            <a:pPr algn="ctr"/>
            <a:r>
              <a:rPr lang="fr-FR" sz="4000" b="1" dirty="0">
                <a:solidFill>
                  <a:schemeClr val="bg1"/>
                </a:solidFill>
              </a:rPr>
              <a:t>Giovanni SFORZA</a:t>
            </a:r>
          </a:p>
          <a:p>
            <a:pPr algn="ctr"/>
            <a:r>
              <a:rPr lang="fr-FR" b="1" dirty="0">
                <a:solidFill>
                  <a:schemeClr val="bg1"/>
                </a:solidFill>
              </a:rPr>
              <a:t>Pesaro 1466 – Pesaro 1510</a:t>
            </a:r>
          </a:p>
          <a:p>
            <a:pPr algn="ctr"/>
            <a:r>
              <a:rPr lang="fr-FR" b="1" dirty="0">
                <a:solidFill>
                  <a:schemeClr val="bg1"/>
                </a:solidFill>
              </a:rPr>
              <a:t>Condottiere, seigneur de Pesaro et </a:t>
            </a:r>
            <a:r>
              <a:rPr lang="fr-FR" b="1" dirty="0" err="1">
                <a:solidFill>
                  <a:schemeClr val="bg1"/>
                </a:solidFill>
              </a:rPr>
              <a:t>Gradara</a:t>
            </a:r>
            <a:endParaRPr lang="fr-FR" b="1" dirty="0">
              <a:solidFill>
                <a:schemeClr val="bg1"/>
              </a:solidFill>
            </a:endParaRPr>
          </a:p>
        </p:txBody>
      </p:sp>
    </p:spTree>
    <p:extLst>
      <p:ext uri="{BB962C8B-B14F-4D97-AF65-F5344CB8AC3E}">
        <p14:creationId xmlns:p14="http://schemas.microsoft.com/office/powerpoint/2010/main" val="8910812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931881" y="1291648"/>
            <a:ext cx="3131840" cy="3969332"/>
            <a:chOff x="6012160" y="1988840"/>
            <a:chExt cx="3131840" cy="3969332"/>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1988840"/>
              <a:ext cx="2908386" cy="36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6012160" y="5588840"/>
              <a:ext cx="3131840" cy="369332"/>
            </a:xfrm>
            <a:prstGeom prst="rect">
              <a:avLst/>
            </a:prstGeom>
            <a:noFill/>
          </p:spPr>
          <p:txBody>
            <a:bodyPr wrap="square" rtlCol="0">
              <a:spAutoFit/>
            </a:bodyPr>
            <a:lstStyle/>
            <a:p>
              <a:pPr algn="ctr"/>
              <a:r>
                <a:rPr lang="fr-FR" b="1" i="1" dirty="0">
                  <a:solidFill>
                    <a:schemeClr val="bg1"/>
                  </a:solidFill>
                </a:rPr>
                <a:t>Jules MICHELET</a:t>
              </a:r>
            </a:p>
          </p:txBody>
        </p:sp>
      </p:grpSp>
      <p:grpSp>
        <p:nvGrpSpPr>
          <p:cNvPr id="6" name="Groupe 5"/>
          <p:cNvGrpSpPr/>
          <p:nvPr/>
        </p:nvGrpSpPr>
        <p:grpSpPr>
          <a:xfrm>
            <a:off x="5508104" y="1268760"/>
            <a:ext cx="2669663" cy="3969332"/>
            <a:chOff x="4860032" y="1196752"/>
            <a:chExt cx="2669663" cy="3969332"/>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196752"/>
              <a:ext cx="2669663" cy="36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p:cNvSpPr txBox="1"/>
            <p:nvPr/>
          </p:nvSpPr>
          <p:spPr>
            <a:xfrm>
              <a:off x="4860032" y="4796752"/>
              <a:ext cx="2669663" cy="369332"/>
            </a:xfrm>
            <a:prstGeom prst="rect">
              <a:avLst/>
            </a:prstGeom>
            <a:noFill/>
          </p:spPr>
          <p:txBody>
            <a:bodyPr wrap="square" rtlCol="0">
              <a:spAutoFit/>
            </a:bodyPr>
            <a:lstStyle/>
            <a:p>
              <a:r>
                <a:rPr lang="fr-FR" b="1" i="1" dirty="0">
                  <a:solidFill>
                    <a:schemeClr val="bg1"/>
                  </a:solidFill>
                </a:rPr>
                <a:t>Ferdinand GREGOROVIUS</a:t>
              </a:r>
            </a:p>
          </p:txBody>
        </p:sp>
      </p:grpSp>
    </p:spTree>
    <p:extLst>
      <p:ext uri="{BB962C8B-B14F-4D97-AF65-F5344CB8AC3E}">
        <p14:creationId xmlns:p14="http://schemas.microsoft.com/office/powerpoint/2010/main" val="281830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67544" y="1412776"/>
            <a:ext cx="8681816" cy="3847207"/>
          </a:xfrm>
          <a:prstGeom prst="rect">
            <a:avLst/>
          </a:prstGeom>
          <a:noFill/>
        </p:spPr>
        <p:txBody>
          <a:bodyPr wrap="square" rtlCol="0">
            <a:spAutoFit/>
          </a:bodyPr>
          <a:lstStyle/>
          <a:p>
            <a:r>
              <a:rPr lang="fr-FR" sz="2800" b="1" dirty="0">
                <a:solidFill>
                  <a:srgbClr val="92D050"/>
                </a:solidFill>
              </a:rPr>
              <a:t>Dario FO </a:t>
            </a:r>
            <a:r>
              <a:rPr lang="fr-FR" sz="2800" b="1" dirty="0">
                <a:solidFill>
                  <a:schemeClr val="bg1"/>
                </a:solidFill>
              </a:rPr>
              <a:t>			La </a:t>
            </a:r>
            <a:r>
              <a:rPr lang="fr-FR" sz="2800" b="1" dirty="0" err="1">
                <a:solidFill>
                  <a:schemeClr val="bg1"/>
                </a:solidFill>
              </a:rPr>
              <a:t>figlia</a:t>
            </a:r>
            <a:r>
              <a:rPr lang="fr-FR" sz="2800" b="1" dirty="0">
                <a:solidFill>
                  <a:schemeClr val="bg1"/>
                </a:solidFill>
              </a:rPr>
              <a:t> </a:t>
            </a:r>
            <a:r>
              <a:rPr lang="fr-FR" sz="2800" b="1" dirty="0" err="1">
                <a:solidFill>
                  <a:schemeClr val="bg1"/>
                </a:solidFill>
              </a:rPr>
              <a:t>del</a:t>
            </a:r>
            <a:r>
              <a:rPr lang="fr-FR" sz="2800" b="1" dirty="0">
                <a:solidFill>
                  <a:schemeClr val="bg1"/>
                </a:solidFill>
              </a:rPr>
              <a:t> Papa</a:t>
            </a:r>
          </a:p>
          <a:p>
            <a:endParaRPr lang="fr-FR" sz="2800" b="1" dirty="0">
              <a:solidFill>
                <a:schemeClr val="bg1"/>
              </a:solidFill>
            </a:endParaRPr>
          </a:p>
          <a:p>
            <a:r>
              <a:rPr lang="fr-FR" sz="2800" b="1" dirty="0">
                <a:solidFill>
                  <a:srgbClr val="92D050"/>
                </a:solidFill>
              </a:rPr>
              <a:t>Geneviève CHASTENET </a:t>
            </a:r>
            <a:r>
              <a:rPr lang="fr-FR" sz="2800" b="1" dirty="0">
                <a:solidFill>
                  <a:schemeClr val="bg1"/>
                </a:solidFill>
              </a:rPr>
              <a:t>	Lucrèce et les Borgia</a:t>
            </a:r>
          </a:p>
          <a:p>
            <a:endParaRPr lang="fr-FR" sz="2800" b="1" dirty="0">
              <a:solidFill>
                <a:schemeClr val="bg1"/>
              </a:solidFill>
            </a:endParaRPr>
          </a:p>
          <a:p>
            <a:r>
              <a:rPr lang="fr-FR" sz="2800" b="1" dirty="0">
                <a:solidFill>
                  <a:srgbClr val="92D050"/>
                </a:solidFill>
              </a:rPr>
              <a:t>Guy LE THIEC</a:t>
            </a:r>
            <a:r>
              <a:rPr lang="fr-FR" sz="2800" b="1" dirty="0">
                <a:solidFill>
                  <a:schemeClr val="bg1"/>
                </a:solidFill>
              </a:rPr>
              <a:t>		Lucrèce Borgia Lettres d’une vie</a:t>
            </a:r>
          </a:p>
          <a:p>
            <a:endParaRPr lang="fr-FR" sz="2800" b="1" dirty="0">
              <a:solidFill>
                <a:schemeClr val="bg1"/>
              </a:solidFill>
            </a:endParaRPr>
          </a:p>
          <a:p>
            <a:r>
              <a:rPr lang="fr-FR" sz="2800" b="1" dirty="0">
                <a:solidFill>
                  <a:srgbClr val="92D050"/>
                </a:solidFill>
              </a:rPr>
              <a:t>Mario STRANGES	</a:t>
            </a:r>
            <a:r>
              <a:rPr lang="fr-FR" sz="2800" b="1" dirty="0">
                <a:solidFill>
                  <a:schemeClr val="bg1"/>
                </a:solidFill>
              </a:rPr>
              <a:t>	</a:t>
            </a:r>
            <a:r>
              <a:rPr lang="fr-FR" sz="2800" b="1" dirty="0" err="1">
                <a:solidFill>
                  <a:schemeClr val="bg1"/>
                </a:solidFill>
              </a:rPr>
              <a:t>Giustizia</a:t>
            </a:r>
            <a:r>
              <a:rPr lang="fr-FR" sz="2800" b="1" dirty="0">
                <a:solidFill>
                  <a:schemeClr val="bg1"/>
                </a:solidFill>
              </a:rPr>
              <a:t> per i Borgia</a:t>
            </a:r>
          </a:p>
          <a:p>
            <a:r>
              <a:rPr lang="fr-FR" sz="2800" b="1" dirty="0">
                <a:solidFill>
                  <a:schemeClr val="bg1"/>
                </a:solidFill>
              </a:rPr>
              <a:t>				</a:t>
            </a:r>
            <a:r>
              <a:rPr lang="fr-FR" sz="2000" dirty="0" err="1">
                <a:solidFill>
                  <a:schemeClr val="bg1"/>
                </a:solidFill>
              </a:rPr>
              <a:t>Delitti</a:t>
            </a:r>
            <a:r>
              <a:rPr lang="fr-FR" sz="2000" dirty="0">
                <a:solidFill>
                  <a:schemeClr val="bg1"/>
                </a:solidFill>
              </a:rPr>
              <a:t>, </a:t>
            </a:r>
            <a:r>
              <a:rPr lang="fr-FR" sz="2000" dirty="0" err="1">
                <a:solidFill>
                  <a:schemeClr val="bg1"/>
                </a:solidFill>
              </a:rPr>
              <a:t>crimini</a:t>
            </a:r>
            <a:r>
              <a:rPr lang="fr-FR" sz="2000" dirty="0">
                <a:solidFill>
                  <a:schemeClr val="bg1"/>
                </a:solidFill>
              </a:rPr>
              <a:t> e </a:t>
            </a:r>
            <a:r>
              <a:rPr lang="fr-FR" sz="2000" dirty="0" err="1">
                <a:solidFill>
                  <a:schemeClr val="bg1"/>
                </a:solidFill>
              </a:rPr>
              <a:t>amori</a:t>
            </a:r>
            <a:r>
              <a:rPr lang="fr-FR" sz="2000" dirty="0">
                <a:solidFill>
                  <a:schemeClr val="bg1"/>
                </a:solidFill>
              </a:rPr>
              <a:t> di Alessandro VI, 					Cesare e </a:t>
            </a:r>
            <a:r>
              <a:rPr lang="fr-FR" sz="2000" dirty="0" err="1">
                <a:solidFill>
                  <a:schemeClr val="bg1"/>
                </a:solidFill>
              </a:rPr>
              <a:t>Lucrezia</a:t>
            </a:r>
            <a:r>
              <a:rPr lang="fr-FR" sz="2000" b="1" dirty="0">
                <a:solidFill>
                  <a:schemeClr val="bg1"/>
                </a:solidFill>
              </a:rPr>
              <a:t>  </a:t>
            </a:r>
            <a:r>
              <a:rPr lang="fr-FR" sz="2000" dirty="0">
                <a:solidFill>
                  <a:schemeClr val="bg1"/>
                </a:solidFill>
              </a:rPr>
              <a:t>al </a:t>
            </a:r>
            <a:r>
              <a:rPr lang="fr-FR" sz="2000" dirty="0" err="1">
                <a:solidFill>
                  <a:schemeClr val="bg1"/>
                </a:solidFill>
              </a:rPr>
              <a:t>vaglio</a:t>
            </a:r>
            <a:r>
              <a:rPr lang="fr-FR" sz="2000" dirty="0">
                <a:solidFill>
                  <a:schemeClr val="bg1"/>
                </a:solidFill>
              </a:rPr>
              <a:t> di un </a:t>
            </a:r>
            <a:r>
              <a:rPr lang="fr-FR" sz="2000" dirty="0" err="1">
                <a:solidFill>
                  <a:schemeClr val="bg1"/>
                </a:solidFill>
              </a:rPr>
              <a:t>magistrato</a:t>
            </a:r>
            <a:endParaRPr lang="fr-FR" sz="2000" dirty="0">
              <a:solidFill>
                <a:schemeClr val="bg1"/>
              </a:solidFill>
            </a:endParaRPr>
          </a:p>
        </p:txBody>
      </p:sp>
    </p:spTree>
    <p:extLst>
      <p:ext uri="{BB962C8B-B14F-4D97-AF65-F5344CB8AC3E}">
        <p14:creationId xmlns:p14="http://schemas.microsoft.com/office/powerpoint/2010/main" val="3241007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31840" y="260648"/>
            <a:ext cx="5760640" cy="1143000"/>
          </a:xfrm>
        </p:spPr>
        <p:txBody>
          <a:bodyPr>
            <a:normAutofit fontScale="90000"/>
          </a:bodyPr>
          <a:lstStyle/>
          <a:p>
            <a:r>
              <a:rPr lang="fr-FR" b="1" dirty="0">
                <a:solidFill>
                  <a:schemeClr val="bg1"/>
                </a:solidFill>
              </a:rPr>
              <a:t>Johannes BURCKARD</a:t>
            </a:r>
            <a:br>
              <a:rPr lang="fr-FR" b="1" dirty="0">
                <a:solidFill>
                  <a:schemeClr val="bg1"/>
                </a:solidFill>
              </a:rPr>
            </a:br>
            <a:r>
              <a:rPr lang="fr-FR" sz="2700" dirty="0">
                <a:solidFill>
                  <a:schemeClr val="bg1"/>
                </a:solidFill>
              </a:rPr>
              <a:t>Giovanni BURCARDO</a:t>
            </a:r>
          </a:p>
        </p:txBody>
      </p:sp>
      <p:sp>
        <p:nvSpPr>
          <p:cNvPr id="3" name="ZoneTexte 2"/>
          <p:cNvSpPr txBox="1"/>
          <p:nvPr/>
        </p:nvSpPr>
        <p:spPr>
          <a:xfrm>
            <a:off x="3131840" y="1558273"/>
            <a:ext cx="5760640" cy="369332"/>
          </a:xfrm>
          <a:prstGeom prst="rect">
            <a:avLst/>
          </a:prstGeom>
          <a:noFill/>
        </p:spPr>
        <p:txBody>
          <a:bodyPr wrap="square" rtlCol="0">
            <a:spAutoFit/>
          </a:bodyPr>
          <a:lstStyle/>
          <a:p>
            <a:pPr algn="ctr"/>
            <a:r>
              <a:rPr lang="fr-FR" dirty="0">
                <a:solidFill>
                  <a:schemeClr val="bg1"/>
                </a:solidFill>
              </a:rPr>
              <a:t>ca 1450 </a:t>
            </a:r>
            <a:r>
              <a:rPr lang="fr-FR" dirty="0" err="1">
                <a:solidFill>
                  <a:schemeClr val="bg1"/>
                </a:solidFill>
              </a:rPr>
              <a:t>Niederhaslach</a:t>
            </a:r>
            <a:r>
              <a:rPr lang="fr-FR" dirty="0">
                <a:solidFill>
                  <a:schemeClr val="bg1"/>
                </a:solidFill>
              </a:rPr>
              <a:t> (Alsace) – 1506 Rome</a:t>
            </a:r>
          </a:p>
        </p:txBody>
      </p:sp>
      <p:sp>
        <p:nvSpPr>
          <p:cNvPr id="4" name="Rectangle 3"/>
          <p:cNvSpPr/>
          <p:nvPr/>
        </p:nvSpPr>
        <p:spPr>
          <a:xfrm>
            <a:off x="3006080" y="2329587"/>
            <a:ext cx="6012160" cy="4555093"/>
          </a:xfrm>
          <a:prstGeom prst="rect">
            <a:avLst/>
          </a:prstGeom>
        </p:spPr>
        <p:txBody>
          <a:bodyPr wrap="square">
            <a:spAutoFit/>
          </a:bodyPr>
          <a:lstStyle/>
          <a:p>
            <a:endParaRPr lang="it-IT" dirty="0">
              <a:solidFill>
                <a:schemeClr val="bg1"/>
              </a:solidFill>
            </a:endParaRPr>
          </a:p>
          <a:p>
            <a:r>
              <a:rPr lang="it-IT" sz="2000" b="1" dirty="0">
                <a:solidFill>
                  <a:schemeClr val="bg1"/>
                </a:solidFill>
              </a:rPr>
              <a:t>Dès 1467, à Rome, devient un familier du pape Sixte IV</a:t>
            </a:r>
          </a:p>
          <a:p>
            <a:endParaRPr lang="it-IT" sz="2000" b="1" dirty="0">
              <a:solidFill>
                <a:schemeClr val="bg1"/>
              </a:solidFill>
            </a:endParaRPr>
          </a:p>
          <a:p>
            <a:r>
              <a:rPr lang="it-IT" sz="2000" b="1" dirty="0">
                <a:solidFill>
                  <a:schemeClr val="bg1"/>
                </a:solidFill>
              </a:rPr>
              <a:t>1481 : avocat à la cour pontificale.</a:t>
            </a:r>
          </a:p>
          <a:p>
            <a:endParaRPr lang="it-IT" sz="2000" b="1" dirty="0">
              <a:solidFill>
                <a:schemeClr val="bg1"/>
              </a:solidFill>
            </a:endParaRPr>
          </a:p>
          <a:p>
            <a:r>
              <a:rPr lang="it-IT" sz="2000" b="1" dirty="0">
                <a:solidFill>
                  <a:schemeClr val="bg1"/>
                </a:solidFill>
              </a:rPr>
              <a:t>1483 : clerc des cérémonies dans la chapelle pontificale.</a:t>
            </a:r>
          </a:p>
          <a:p>
            <a:endParaRPr lang="it-IT" sz="2000" b="1" dirty="0">
              <a:solidFill>
                <a:schemeClr val="bg1"/>
              </a:solidFill>
            </a:endParaRPr>
          </a:p>
          <a:p>
            <a:r>
              <a:rPr lang="it-IT" sz="2000" b="1" dirty="0">
                <a:solidFill>
                  <a:schemeClr val="bg1"/>
                </a:solidFill>
              </a:rPr>
              <a:t>1484  - 1506  : maître des cérémonies sous les pontificats de Innocent VIII, Alexandre VI, Pie III et Jules II.</a:t>
            </a:r>
          </a:p>
          <a:p>
            <a:endParaRPr lang="it-IT" dirty="0">
              <a:solidFill>
                <a:schemeClr val="bg1"/>
              </a:solidFill>
            </a:endParaRPr>
          </a:p>
          <a:p>
            <a:endParaRPr lang="it-IT" dirty="0">
              <a:solidFill>
                <a:schemeClr val="bg1"/>
              </a:solidFill>
            </a:endParaRPr>
          </a:p>
          <a:p>
            <a:endParaRPr lang="it-IT" dirty="0">
              <a:solidFill>
                <a:schemeClr val="bg1"/>
              </a:solidFill>
            </a:endParaRPr>
          </a:p>
          <a:p>
            <a:r>
              <a:rPr lang="it-IT" dirty="0"/>
              <a:t>. </a:t>
            </a:r>
            <a:endParaRPr lang="fr-FR" dirty="0"/>
          </a:p>
        </p:txBody>
      </p:sp>
      <p:pic>
        <p:nvPicPr>
          <p:cNvPr id="1026" name="Picture 2" descr="https://www.maa.org/sites/default/files/images/upload_library/46/Portraits/Boschenstein_Johann.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83528" y="265604"/>
            <a:ext cx="2160000" cy="3324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664" y="3883388"/>
            <a:ext cx="2520000" cy="2195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22293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9080" y="1833887"/>
            <a:ext cx="3216797" cy="4500000"/>
          </a:xfrm>
          <a:prstGeom prst="rect">
            <a:avLst/>
          </a:prstGeom>
        </p:spPr>
      </p:pic>
      <p:sp>
        <p:nvSpPr>
          <p:cNvPr id="5" name="ZoneTexte 4"/>
          <p:cNvSpPr txBox="1"/>
          <p:nvPr/>
        </p:nvSpPr>
        <p:spPr>
          <a:xfrm>
            <a:off x="0" y="172062"/>
            <a:ext cx="4860031" cy="1631216"/>
          </a:xfrm>
          <a:prstGeom prst="rect">
            <a:avLst/>
          </a:prstGeom>
          <a:noFill/>
        </p:spPr>
        <p:txBody>
          <a:bodyPr wrap="square" rtlCol="0">
            <a:spAutoFit/>
          </a:bodyPr>
          <a:lstStyle/>
          <a:p>
            <a:pPr algn="ctr"/>
            <a:r>
              <a:rPr lang="fr-FR" sz="3200" b="1" dirty="0">
                <a:solidFill>
                  <a:srgbClr val="FFFF00"/>
                </a:solidFill>
              </a:rPr>
              <a:t>Rodrigo BORGIA  </a:t>
            </a:r>
          </a:p>
          <a:p>
            <a:pPr algn="ctr"/>
            <a:r>
              <a:rPr lang="fr-FR" sz="3200" b="1" dirty="0">
                <a:solidFill>
                  <a:srgbClr val="FFFF00"/>
                </a:solidFill>
              </a:rPr>
              <a:t>Pape Alexandre VI</a:t>
            </a:r>
          </a:p>
          <a:p>
            <a:pPr algn="ctr"/>
            <a:r>
              <a:rPr lang="fr-FR" b="1" dirty="0" err="1">
                <a:solidFill>
                  <a:schemeClr val="bg1"/>
                </a:solidFill>
              </a:rPr>
              <a:t>Jativa</a:t>
            </a:r>
            <a:r>
              <a:rPr lang="fr-FR" b="1" dirty="0">
                <a:solidFill>
                  <a:schemeClr val="bg1"/>
                </a:solidFill>
              </a:rPr>
              <a:t> 1432 – Rome 1503</a:t>
            </a:r>
          </a:p>
          <a:p>
            <a:pPr algn="ctr"/>
            <a:r>
              <a:rPr lang="fr-FR" b="1" dirty="0">
                <a:solidFill>
                  <a:schemeClr val="bg1"/>
                </a:solidFill>
              </a:rPr>
              <a:t>Nommé cardinal en 1456, élu pape en 1492</a:t>
            </a:r>
          </a:p>
        </p:txBody>
      </p:sp>
      <p:sp>
        <p:nvSpPr>
          <p:cNvPr id="6" name="ZoneTexte 5"/>
          <p:cNvSpPr txBox="1"/>
          <p:nvPr/>
        </p:nvSpPr>
        <p:spPr>
          <a:xfrm>
            <a:off x="4753810" y="172062"/>
            <a:ext cx="4267339" cy="861774"/>
          </a:xfrm>
          <a:prstGeom prst="rect">
            <a:avLst/>
          </a:prstGeom>
          <a:noFill/>
        </p:spPr>
        <p:txBody>
          <a:bodyPr wrap="square" rtlCol="0">
            <a:spAutoFit/>
          </a:bodyPr>
          <a:lstStyle/>
          <a:p>
            <a:pPr algn="ctr"/>
            <a:r>
              <a:rPr lang="fr-FR" sz="3200" b="1" dirty="0" err="1">
                <a:solidFill>
                  <a:srgbClr val="FFFF00"/>
                </a:solidFill>
              </a:rPr>
              <a:t>Vannozza</a:t>
            </a:r>
            <a:r>
              <a:rPr lang="fr-FR" sz="3200" b="1" dirty="0">
                <a:solidFill>
                  <a:srgbClr val="FFFF00"/>
                </a:solidFill>
              </a:rPr>
              <a:t> CATTANEI</a:t>
            </a:r>
          </a:p>
          <a:p>
            <a:pPr algn="ctr"/>
            <a:r>
              <a:rPr lang="fr-FR" b="1" dirty="0">
                <a:solidFill>
                  <a:schemeClr val="bg1"/>
                </a:solidFill>
              </a:rPr>
              <a:t>1442 – 1518</a:t>
            </a:r>
          </a:p>
        </p:txBody>
      </p:sp>
      <p:sp>
        <p:nvSpPr>
          <p:cNvPr id="7" name="Rectangle 6"/>
          <p:cNvSpPr/>
          <p:nvPr/>
        </p:nvSpPr>
        <p:spPr>
          <a:xfrm>
            <a:off x="5275078" y="6342011"/>
            <a:ext cx="3217035" cy="307777"/>
          </a:xfrm>
          <a:prstGeom prst="rect">
            <a:avLst/>
          </a:prstGeom>
        </p:spPr>
        <p:txBody>
          <a:bodyPr wrap="none">
            <a:spAutoFit/>
          </a:bodyPr>
          <a:lstStyle/>
          <a:p>
            <a:pPr algn="ctr"/>
            <a:r>
              <a:rPr lang="fr-FR" sz="1400" b="1" i="1" dirty="0" err="1">
                <a:solidFill>
                  <a:schemeClr val="bg1"/>
                </a:solidFill>
              </a:rPr>
              <a:t>Innocenzo</a:t>
            </a:r>
            <a:r>
              <a:rPr lang="fr-FR" sz="1400" b="1" i="1" dirty="0">
                <a:solidFill>
                  <a:schemeClr val="bg1"/>
                </a:solidFill>
              </a:rPr>
              <a:t> FRANCUCCI </a:t>
            </a:r>
            <a:r>
              <a:rPr lang="fr-FR" sz="1400" i="1" dirty="0">
                <a:solidFill>
                  <a:schemeClr val="bg1"/>
                </a:solidFill>
              </a:rPr>
              <a:t>(Galerie </a:t>
            </a:r>
            <a:r>
              <a:rPr lang="fr-FR" sz="1400" i="1" dirty="0" err="1">
                <a:solidFill>
                  <a:schemeClr val="bg1"/>
                </a:solidFill>
              </a:rPr>
              <a:t>Borghese</a:t>
            </a:r>
            <a:r>
              <a:rPr lang="fr-FR" sz="1400" i="1" dirty="0">
                <a:solidFill>
                  <a:schemeClr val="bg1"/>
                </a:solidFill>
              </a:rPr>
              <a:t>)</a:t>
            </a:r>
          </a:p>
        </p:txBody>
      </p:sp>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075" y="1809527"/>
            <a:ext cx="3017190" cy="4500000"/>
          </a:xfrm>
          <a:prstGeom prst="rect">
            <a:avLst/>
          </a:prstGeom>
        </p:spPr>
      </p:pic>
      <p:sp>
        <p:nvSpPr>
          <p:cNvPr id="8" name="ZoneTexte 7"/>
          <p:cNvSpPr txBox="1"/>
          <p:nvPr/>
        </p:nvSpPr>
        <p:spPr>
          <a:xfrm>
            <a:off x="755576" y="6311398"/>
            <a:ext cx="3240360" cy="307777"/>
          </a:xfrm>
          <a:prstGeom prst="rect">
            <a:avLst/>
          </a:prstGeom>
          <a:noFill/>
        </p:spPr>
        <p:txBody>
          <a:bodyPr wrap="square" rtlCol="0">
            <a:spAutoFit/>
          </a:bodyPr>
          <a:lstStyle/>
          <a:p>
            <a:pPr algn="ctr"/>
            <a:r>
              <a:rPr lang="fr-FR" sz="1400" b="1" i="1" dirty="0">
                <a:solidFill>
                  <a:schemeClr val="bg1"/>
                </a:solidFill>
              </a:rPr>
              <a:t>MELOZZO da FORLÌ </a:t>
            </a:r>
            <a:r>
              <a:rPr lang="fr-FR" sz="1400" i="1" dirty="0">
                <a:solidFill>
                  <a:schemeClr val="bg1"/>
                </a:solidFill>
              </a:rPr>
              <a:t>(Musées du Vatican)</a:t>
            </a:r>
          </a:p>
        </p:txBody>
      </p:sp>
    </p:spTree>
    <p:extLst>
      <p:ext uri="{BB962C8B-B14F-4D97-AF65-F5344CB8AC3E}">
        <p14:creationId xmlns:p14="http://schemas.microsoft.com/office/powerpoint/2010/main" val="5301018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179512" y="188640"/>
            <a:ext cx="8856984" cy="461665"/>
          </a:xfrm>
          <a:prstGeom prst="rect">
            <a:avLst/>
          </a:prstGeom>
          <a:noFill/>
        </p:spPr>
        <p:txBody>
          <a:bodyPr wrap="square" rtlCol="0">
            <a:spAutoFit/>
          </a:bodyPr>
          <a:lstStyle/>
          <a:p>
            <a:pPr algn="ctr"/>
            <a:r>
              <a:rPr lang="fr-FR" sz="2400" b="1" dirty="0">
                <a:solidFill>
                  <a:schemeClr val="bg1"/>
                </a:solidFill>
              </a:rPr>
              <a:t>Les maris et les enfants de </a:t>
            </a:r>
            <a:r>
              <a:rPr lang="fr-FR" sz="2400" b="1" dirty="0" err="1">
                <a:solidFill>
                  <a:schemeClr val="bg1"/>
                </a:solidFill>
              </a:rPr>
              <a:t>Vannozza</a:t>
            </a:r>
            <a:endParaRPr lang="fr-FR" sz="2400" b="1" dirty="0">
              <a:solidFill>
                <a:schemeClr val="bg1"/>
              </a:solidFill>
            </a:endParaRPr>
          </a:p>
        </p:txBody>
      </p:sp>
      <p:grpSp>
        <p:nvGrpSpPr>
          <p:cNvPr id="15" name="Groupe 14"/>
          <p:cNvGrpSpPr/>
          <p:nvPr/>
        </p:nvGrpSpPr>
        <p:grpSpPr>
          <a:xfrm>
            <a:off x="351317" y="926645"/>
            <a:ext cx="8588034" cy="1825719"/>
            <a:chOff x="356433" y="962858"/>
            <a:chExt cx="8588034" cy="1825719"/>
          </a:xfrm>
        </p:grpSpPr>
        <p:sp>
          <p:nvSpPr>
            <p:cNvPr id="2" name="ZoneTexte 1"/>
            <p:cNvSpPr txBox="1"/>
            <p:nvPr/>
          </p:nvSpPr>
          <p:spPr>
            <a:xfrm>
              <a:off x="356433" y="962858"/>
              <a:ext cx="3309656" cy="1015663"/>
            </a:xfrm>
            <a:prstGeom prst="rect">
              <a:avLst/>
            </a:prstGeom>
            <a:noFill/>
          </p:spPr>
          <p:txBody>
            <a:bodyPr wrap="square" rtlCol="0">
              <a:spAutoFit/>
            </a:bodyPr>
            <a:lstStyle/>
            <a:p>
              <a:r>
                <a:rPr lang="fr-FR" sz="2400" b="1" dirty="0">
                  <a:solidFill>
                    <a:srgbClr val="FFFF00"/>
                  </a:solidFill>
                </a:rPr>
                <a:t>Domenico d’ARIGNANO</a:t>
              </a:r>
            </a:p>
            <a:p>
              <a:r>
                <a:rPr lang="fr-FR" dirty="0">
                  <a:solidFill>
                    <a:schemeClr val="bg1"/>
                  </a:solidFill>
                </a:rPr>
                <a:t>Mariage en 1474 ?</a:t>
              </a:r>
            </a:p>
            <a:p>
              <a:r>
                <a:rPr lang="fr-FR" dirty="0">
                  <a:solidFill>
                    <a:schemeClr val="bg1"/>
                  </a:solidFill>
                </a:rPr>
                <a:t>Décès en 1476</a:t>
              </a:r>
              <a:endParaRPr lang="fr-FR" sz="2400" dirty="0">
                <a:solidFill>
                  <a:schemeClr val="bg1"/>
                </a:solidFill>
              </a:endParaRPr>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16880" y="962859"/>
              <a:ext cx="1375479"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7205" y="962859"/>
              <a:ext cx="140986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ZoneTexte 7"/>
            <p:cNvSpPr txBox="1"/>
            <p:nvPr/>
          </p:nvSpPr>
          <p:spPr>
            <a:xfrm>
              <a:off x="3625172" y="2402859"/>
              <a:ext cx="2127228" cy="369332"/>
            </a:xfrm>
            <a:prstGeom prst="rect">
              <a:avLst/>
            </a:prstGeom>
            <a:noFill/>
          </p:spPr>
          <p:txBody>
            <a:bodyPr wrap="square" rtlCol="0">
              <a:spAutoFit/>
            </a:bodyPr>
            <a:lstStyle/>
            <a:p>
              <a:pPr algn="ctr"/>
              <a:r>
                <a:rPr lang="fr-FR" dirty="0">
                  <a:solidFill>
                    <a:schemeClr val="bg1"/>
                  </a:solidFill>
                </a:rPr>
                <a:t>Cesare  1475 - 1507</a:t>
              </a:r>
            </a:p>
          </p:txBody>
        </p:sp>
        <p:sp>
          <p:nvSpPr>
            <p:cNvPr id="10" name="Rectangle 9"/>
            <p:cNvSpPr/>
            <p:nvPr/>
          </p:nvSpPr>
          <p:spPr>
            <a:xfrm>
              <a:off x="6064768" y="2419245"/>
              <a:ext cx="2879699" cy="369332"/>
            </a:xfrm>
            <a:prstGeom prst="rect">
              <a:avLst/>
            </a:prstGeom>
          </p:spPr>
          <p:txBody>
            <a:bodyPr wrap="none">
              <a:spAutoFit/>
            </a:bodyPr>
            <a:lstStyle/>
            <a:p>
              <a:r>
                <a:rPr lang="fr-FR" dirty="0">
                  <a:solidFill>
                    <a:schemeClr val="bg1"/>
                  </a:solidFill>
                </a:rPr>
                <a:t>Giovanni = Juan  1476 - 1497</a:t>
              </a:r>
            </a:p>
          </p:txBody>
        </p:sp>
      </p:grpSp>
      <p:sp>
        <p:nvSpPr>
          <p:cNvPr id="12" name="ZoneTexte 11"/>
          <p:cNvSpPr txBox="1"/>
          <p:nvPr/>
        </p:nvSpPr>
        <p:spPr>
          <a:xfrm>
            <a:off x="356433" y="5842336"/>
            <a:ext cx="8303286" cy="1015663"/>
          </a:xfrm>
          <a:prstGeom prst="rect">
            <a:avLst/>
          </a:prstGeom>
          <a:noFill/>
        </p:spPr>
        <p:txBody>
          <a:bodyPr wrap="square" rtlCol="0">
            <a:spAutoFit/>
          </a:bodyPr>
          <a:lstStyle/>
          <a:p>
            <a:r>
              <a:rPr lang="fr-FR" sz="2400" b="1" dirty="0">
                <a:solidFill>
                  <a:srgbClr val="FFFF00"/>
                </a:solidFill>
              </a:rPr>
              <a:t>Carlo CANALE</a:t>
            </a:r>
          </a:p>
          <a:p>
            <a:r>
              <a:rPr lang="fr-FR" dirty="0">
                <a:solidFill>
                  <a:schemeClr val="bg1"/>
                </a:solidFill>
              </a:rPr>
              <a:t>Mariage en 1486 (dot de </a:t>
            </a:r>
            <a:r>
              <a:rPr lang="fr-FR" dirty="0" err="1">
                <a:solidFill>
                  <a:schemeClr val="bg1"/>
                </a:solidFill>
              </a:rPr>
              <a:t>Vannozza</a:t>
            </a:r>
            <a:r>
              <a:rPr lang="fr-FR" dirty="0">
                <a:solidFill>
                  <a:schemeClr val="bg1"/>
                </a:solidFill>
              </a:rPr>
              <a:t> 1 000 florins d’or)</a:t>
            </a:r>
          </a:p>
          <a:p>
            <a:endParaRPr lang="fr-FR" b="1" i="1" dirty="0">
              <a:solidFill>
                <a:srgbClr val="FFFF00"/>
              </a:solidFill>
            </a:endParaRPr>
          </a:p>
        </p:txBody>
      </p:sp>
      <p:grpSp>
        <p:nvGrpSpPr>
          <p:cNvPr id="16" name="Groupe 15"/>
          <p:cNvGrpSpPr/>
          <p:nvPr/>
        </p:nvGrpSpPr>
        <p:grpSpPr>
          <a:xfrm>
            <a:off x="356433" y="3253421"/>
            <a:ext cx="8303286" cy="1811613"/>
            <a:chOff x="356433" y="3253421"/>
            <a:chExt cx="8303286" cy="1811613"/>
          </a:xfrm>
        </p:grpSpPr>
        <p:pic>
          <p:nvPicPr>
            <p:cNvPr id="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1728" y="3255702"/>
              <a:ext cx="144550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r="5464"/>
            <a:stretch/>
          </p:blipFill>
          <p:spPr bwMode="auto">
            <a:xfrm>
              <a:off x="3968786" y="3255702"/>
              <a:ext cx="144000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3666089" y="4695702"/>
              <a:ext cx="2202055" cy="369332"/>
            </a:xfrm>
            <a:prstGeom prst="rect">
              <a:avLst/>
            </a:prstGeom>
          </p:spPr>
          <p:txBody>
            <a:bodyPr wrap="square">
              <a:spAutoFit/>
            </a:bodyPr>
            <a:lstStyle/>
            <a:p>
              <a:r>
                <a:rPr lang="fr-FR" dirty="0" err="1">
                  <a:solidFill>
                    <a:schemeClr val="bg1"/>
                  </a:solidFill>
                </a:rPr>
                <a:t>Lucrezia</a:t>
              </a:r>
              <a:r>
                <a:rPr lang="fr-FR" dirty="0">
                  <a:solidFill>
                    <a:schemeClr val="bg1"/>
                  </a:solidFill>
                </a:rPr>
                <a:t>  1480 - 1519</a:t>
              </a:r>
            </a:p>
          </p:txBody>
        </p:sp>
        <p:sp>
          <p:nvSpPr>
            <p:cNvPr id="11" name="Rectangle 10"/>
            <p:cNvSpPr/>
            <p:nvPr/>
          </p:nvSpPr>
          <p:spPr>
            <a:xfrm>
              <a:off x="6414040" y="4695702"/>
              <a:ext cx="2245679" cy="369332"/>
            </a:xfrm>
            <a:prstGeom prst="rect">
              <a:avLst/>
            </a:prstGeom>
          </p:spPr>
          <p:txBody>
            <a:bodyPr wrap="none">
              <a:spAutoFit/>
            </a:bodyPr>
            <a:lstStyle/>
            <a:p>
              <a:r>
                <a:rPr lang="fr-FR" dirty="0" err="1">
                  <a:solidFill>
                    <a:schemeClr val="bg1"/>
                  </a:solidFill>
                </a:rPr>
                <a:t>Goffredo</a:t>
              </a:r>
              <a:r>
                <a:rPr lang="fr-FR" dirty="0">
                  <a:solidFill>
                    <a:schemeClr val="bg1"/>
                  </a:solidFill>
                </a:rPr>
                <a:t>  1481 - 1516</a:t>
              </a:r>
            </a:p>
          </p:txBody>
        </p:sp>
        <p:sp>
          <p:nvSpPr>
            <p:cNvPr id="13" name="ZoneTexte 12"/>
            <p:cNvSpPr txBox="1"/>
            <p:nvPr/>
          </p:nvSpPr>
          <p:spPr>
            <a:xfrm>
              <a:off x="356433" y="3253421"/>
              <a:ext cx="3669696" cy="1015663"/>
            </a:xfrm>
            <a:prstGeom prst="rect">
              <a:avLst/>
            </a:prstGeom>
            <a:noFill/>
          </p:spPr>
          <p:txBody>
            <a:bodyPr wrap="square" rtlCol="0">
              <a:spAutoFit/>
            </a:bodyPr>
            <a:lstStyle/>
            <a:p>
              <a:r>
                <a:rPr lang="fr-FR" sz="2400" b="1" dirty="0">
                  <a:solidFill>
                    <a:srgbClr val="FFFF00"/>
                  </a:solidFill>
                </a:rPr>
                <a:t>Giorgio di CROCE</a:t>
              </a:r>
            </a:p>
            <a:p>
              <a:r>
                <a:rPr lang="fr-FR" dirty="0">
                  <a:solidFill>
                    <a:schemeClr val="bg1"/>
                  </a:solidFill>
                </a:rPr>
                <a:t>Mariage en 1476</a:t>
              </a:r>
            </a:p>
            <a:p>
              <a:r>
                <a:rPr lang="fr-FR" dirty="0">
                  <a:solidFill>
                    <a:schemeClr val="bg1"/>
                  </a:solidFill>
                </a:rPr>
                <a:t>Décès en 1486</a:t>
              </a:r>
            </a:p>
          </p:txBody>
        </p:sp>
      </p:grpSp>
      <p:sp>
        <p:nvSpPr>
          <p:cNvPr id="14" name="Rectangle 13"/>
          <p:cNvSpPr/>
          <p:nvPr/>
        </p:nvSpPr>
        <p:spPr>
          <a:xfrm>
            <a:off x="356432" y="5237936"/>
            <a:ext cx="8303287" cy="646331"/>
          </a:xfrm>
          <a:prstGeom prst="rect">
            <a:avLst/>
          </a:prstGeom>
        </p:spPr>
        <p:txBody>
          <a:bodyPr wrap="square">
            <a:spAutoFit/>
          </a:bodyPr>
          <a:lstStyle/>
          <a:p>
            <a:pPr lvl="0"/>
            <a:r>
              <a:rPr lang="fr-FR" b="1" i="1" dirty="0">
                <a:solidFill>
                  <a:srgbClr val="FFFF00"/>
                </a:solidFill>
              </a:rPr>
              <a:t>1481</a:t>
            </a:r>
            <a:r>
              <a:rPr lang="fr-FR" i="1" dirty="0">
                <a:solidFill>
                  <a:srgbClr val="FFFF00"/>
                </a:solidFill>
              </a:rPr>
              <a:t> </a:t>
            </a:r>
            <a:r>
              <a:rPr lang="fr-FR" i="1" dirty="0">
                <a:solidFill>
                  <a:prstClr val="white"/>
                </a:solidFill>
              </a:rPr>
              <a:t>: le pape Sixte IV accorde des bulles spéciales autorisant Rodrigo Borgia à donner à sa descendance le titre de </a:t>
            </a:r>
            <a:r>
              <a:rPr lang="fr-FR" b="1" i="1" dirty="0">
                <a:solidFill>
                  <a:srgbClr val="FFFF00"/>
                </a:solidFill>
              </a:rPr>
              <a:t>neveux</a:t>
            </a:r>
          </a:p>
        </p:txBody>
      </p:sp>
    </p:spTree>
    <p:extLst>
      <p:ext uri="{BB962C8B-B14F-4D97-AF65-F5344CB8AC3E}">
        <p14:creationId xmlns:p14="http://schemas.microsoft.com/office/powerpoint/2010/main" val="53878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128" y="221371"/>
            <a:ext cx="6120680" cy="1446550"/>
          </a:xfrm>
          <a:prstGeom prst="rect">
            <a:avLst/>
          </a:prstGeom>
        </p:spPr>
        <p:txBody>
          <a:bodyPr wrap="square">
            <a:spAutoFit/>
          </a:bodyPr>
          <a:lstStyle/>
          <a:p>
            <a:r>
              <a:rPr lang="fr-FR" sz="4000" b="1" dirty="0">
                <a:solidFill>
                  <a:schemeClr val="bg1"/>
                </a:solidFill>
              </a:rPr>
              <a:t>Giulio </a:t>
            </a:r>
            <a:r>
              <a:rPr lang="fr-FR" sz="4000" b="1" dirty="0" err="1">
                <a:solidFill>
                  <a:schemeClr val="bg1"/>
                </a:solidFill>
              </a:rPr>
              <a:t>Pomponio</a:t>
            </a:r>
            <a:r>
              <a:rPr lang="fr-FR" sz="4000" b="1" dirty="0">
                <a:solidFill>
                  <a:schemeClr val="bg1"/>
                </a:solidFill>
              </a:rPr>
              <a:t> LETO</a:t>
            </a:r>
            <a:br>
              <a:rPr lang="fr-FR" sz="4000" b="1" dirty="0">
                <a:solidFill>
                  <a:schemeClr val="bg1"/>
                </a:solidFill>
              </a:rPr>
            </a:br>
            <a:r>
              <a:rPr lang="fr-FR" sz="2400" dirty="0">
                <a:solidFill>
                  <a:schemeClr val="bg1"/>
                </a:solidFill>
              </a:rPr>
              <a:t>(Julius Pomponius LAETUS) </a:t>
            </a:r>
            <a:r>
              <a:rPr lang="fr-FR" dirty="0">
                <a:solidFill>
                  <a:schemeClr val="bg1"/>
                </a:solidFill>
              </a:rPr>
              <a:t>(1428-1498)</a:t>
            </a:r>
          </a:p>
          <a:p>
            <a:r>
              <a:rPr lang="fr-FR" sz="2400" b="1" dirty="0">
                <a:solidFill>
                  <a:schemeClr val="bg1"/>
                </a:solidFill>
              </a:rPr>
              <a:t>Humaniste, fondateur de l’</a:t>
            </a:r>
            <a:r>
              <a:rPr lang="fr-FR" sz="2400" b="1" dirty="0" err="1">
                <a:solidFill>
                  <a:schemeClr val="bg1"/>
                </a:solidFill>
              </a:rPr>
              <a:t>Accademia</a:t>
            </a:r>
            <a:r>
              <a:rPr lang="fr-FR" sz="2400" b="1" dirty="0">
                <a:solidFill>
                  <a:schemeClr val="bg1"/>
                </a:solidFill>
              </a:rPr>
              <a:t> Romana</a:t>
            </a:r>
            <a:endParaRPr lang="fr-FR" sz="2400" dirty="0"/>
          </a:p>
        </p:txBody>
      </p:sp>
      <p:pic>
        <p:nvPicPr>
          <p:cNvPr id="4" name="Image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tretch>
            <a:fillRect/>
          </a:stretch>
        </p:blipFill>
        <p:spPr>
          <a:xfrm>
            <a:off x="1331640" y="1988840"/>
            <a:ext cx="6497281" cy="4320000"/>
          </a:xfrm>
          <a:prstGeom prst="rect">
            <a:avLst/>
          </a:prstGeom>
        </p:spPr>
      </p:pic>
      <p:sp>
        <p:nvSpPr>
          <p:cNvPr id="5" name="ZoneTexte 4"/>
          <p:cNvSpPr txBox="1"/>
          <p:nvPr/>
        </p:nvSpPr>
        <p:spPr>
          <a:xfrm>
            <a:off x="1043608" y="6308840"/>
            <a:ext cx="7128792" cy="369332"/>
          </a:xfrm>
          <a:prstGeom prst="rect">
            <a:avLst/>
          </a:prstGeom>
          <a:noFill/>
        </p:spPr>
        <p:txBody>
          <a:bodyPr wrap="square" rtlCol="0">
            <a:spAutoFit/>
          </a:bodyPr>
          <a:lstStyle/>
          <a:p>
            <a:pPr algn="ctr"/>
            <a:r>
              <a:rPr lang="fr-FR" i="1" dirty="0">
                <a:solidFill>
                  <a:schemeClr val="bg1"/>
                </a:solidFill>
              </a:rPr>
              <a:t>Un des 228 bustes d’hommes célèbres des jardins du </a:t>
            </a:r>
            <a:r>
              <a:rPr lang="fr-FR" i="1" dirty="0" err="1">
                <a:solidFill>
                  <a:schemeClr val="bg1"/>
                </a:solidFill>
              </a:rPr>
              <a:t>Pincio</a:t>
            </a:r>
            <a:r>
              <a:rPr lang="fr-FR" i="1" dirty="0">
                <a:solidFill>
                  <a:schemeClr val="bg1"/>
                </a:solidFill>
              </a:rPr>
              <a:t> à Rome (n°60)</a:t>
            </a:r>
          </a:p>
        </p:txBody>
      </p:sp>
    </p:spTree>
    <p:extLst>
      <p:ext uri="{BB962C8B-B14F-4D97-AF65-F5344CB8AC3E}">
        <p14:creationId xmlns:p14="http://schemas.microsoft.com/office/powerpoint/2010/main" val="2541538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0629" y="38981"/>
            <a:ext cx="4866968" cy="6858000"/>
          </a:xfrm>
          <a:prstGeom prst="rect">
            <a:avLst/>
          </a:prstGeom>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260648"/>
            <a:ext cx="1080000"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7520" y="94104"/>
            <a:ext cx="1050811"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7520" y="1820435"/>
            <a:ext cx="1070095"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9774" y="4188428"/>
            <a:ext cx="1062000" cy="1413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579" y="3193157"/>
            <a:ext cx="1113962"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342491" y="1340647"/>
            <a:ext cx="1618138" cy="646331"/>
          </a:xfrm>
          <a:prstGeom prst="rect">
            <a:avLst/>
          </a:prstGeom>
          <a:noFill/>
        </p:spPr>
        <p:txBody>
          <a:bodyPr wrap="square" rtlCol="0">
            <a:spAutoFit/>
          </a:bodyPr>
          <a:lstStyle/>
          <a:p>
            <a:pPr algn="ctr"/>
            <a:r>
              <a:rPr lang="fr-FR" sz="1400" b="1" dirty="0">
                <a:solidFill>
                  <a:schemeClr val="bg1"/>
                </a:solidFill>
              </a:rPr>
              <a:t>Duché de </a:t>
            </a:r>
            <a:r>
              <a:rPr lang="fr-FR" b="1" dirty="0">
                <a:solidFill>
                  <a:schemeClr val="bg1"/>
                </a:solidFill>
              </a:rPr>
              <a:t>Milan</a:t>
            </a:r>
          </a:p>
          <a:p>
            <a:pPr algn="ctr"/>
            <a:r>
              <a:rPr lang="fr-FR" b="1" dirty="0">
                <a:solidFill>
                  <a:schemeClr val="bg1"/>
                </a:solidFill>
              </a:rPr>
              <a:t>SFORZA</a:t>
            </a:r>
          </a:p>
        </p:txBody>
      </p:sp>
      <p:sp>
        <p:nvSpPr>
          <p:cNvPr id="9" name="ZoneTexte 8"/>
          <p:cNvSpPr txBox="1"/>
          <p:nvPr/>
        </p:nvSpPr>
        <p:spPr>
          <a:xfrm>
            <a:off x="6827597" y="1174104"/>
            <a:ext cx="2138516" cy="646331"/>
          </a:xfrm>
          <a:prstGeom prst="rect">
            <a:avLst/>
          </a:prstGeom>
          <a:noFill/>
        </p:spPr>
        <p:txBody>
          <a:bodyPr wrap="square" rtlCol="0">
            <a:spAutoFit/>
          </a:bodyPr>
          <a:lstStyle/>
          <a:p>
            <a:pPr algn="ctr"/>
            <a:r>
              <a:rPr lang="fr-FR" sz="1400" b="1" dirty="0">
                <a:solidFill>
                  <a:schemeClr val="bg1"/>
                </a:solidFill>
              </a:rPr>
              <a:t>Marquisat de </a:t>
            </a:r>
            <a:r>
              <a:rPr lang="fr-FR" b="1" dirty="0">
                <a:solidFill>
                  <a:schemeClr val="bg1"/>
                </a:solidFill>
              </a:rPr>
              <a:t>Mantoue</a:t>
            </a:r>
          </a:p>
          <a:p>
            <a:pPr algn="ctr"/>
            <a:r>
              <a:rPr lang="fr-FR" b="1" dirty="0">
                <a:solidFill>
                  <a:schemeClr val="bg1"/>
                </a:solidFill>
              </a:rPr>
              <a:t>GONZAGA</a:t>
            </a:r>
          </a:p>
        </p:txBody>
      </p:sp>
      <p:sp>
        <p:nvSpPr>
          <p:cNvPr id="10" name="ZoneTexte 9"/>
          <p:cNvSpPr txBox="1"/>
          <p:nvPr/>
        </p:nvSpPr>
        <p:spPr>
          <a:xfrm>
            <a:off x="6827597" y="2911440"/>
            <a:ext cx="1646354" cy="646331"/>
          </a:xfrm>
          <a:prstGeom prst="rect">
            <a:avLst/>
          </a:prstGeom>
          <a:noFill/>
        </p:spPr>
        <p:txBody>
          <a:bodyPr wrap="square" rtlCol="0">
            <a:spAutoFit/>
          </a:bodyPr>
          <a:lstStyle/>
          <a:p>
            <a:pPr algn="ctr"/>
            <a:r>
              <a:rPr lang="fr-FR" sz="1400" b="1" dirty="0">
                <a:solidFill>
                  <a:schemeClr val="bg1"/>
                </a:solidFill>
              </a:rPr>
              <a:t>Duché de </a:t>
            </a:r>
            <a:r>
              <a:rPr lang="fr-FR" b="1" dirty="0">
                <a:solidFill>
                  <a:schemeClr val="bg1"/>
                </a:solidFill>
              </a:rPr>
              <a:t>Ferrare</a:t>
            </a:r>
          </a:p>
          <a:p>
            <a:pPr algn="ctr"/>
            <a:r>
              <a:rPr lang="fr-FR" b="1" dirty="0">
                <a:solidFill>
                  <a:schemeClr val="bg1"/>
                </a:solidFill>
              </a:rPr>
              <a:t>ESTE</a:t>
            </a:r>
          </a:p>
        </p:txBody>
      </p:sp>
      <p:sp>
        <p:nvSpPr>
          <p:cNvPr id="11" name="ZoneTexte 10"/>
          <p:cNvSpPr txBox="1"/>
          <p:nvPr/>
        </p:nvSpPr>
        <p:spPr>
          <a:xfrm>
            <a:off x="6827597" y="5598538"/>
            <a:ext cx="1814988" cy="646331"/>
          </a:xfrm>
          <a:prstGeom prst="rect">
            <a:avLst/>
          </a:prstGeom>
          <a:noFill/>
        </p:spPr>
        <p:txBody>
          <a:bodyPr wrap="square" rtlCol="0">
            <a:spAutoFit/>
          </a:bodyPr>
          <a:lstStyle/>
          <a:p>
            <a:pPr algn="ctr"/>
            <a:r>
              <a:rPr lang="fr-FR" sz="1400" b="1" dirty="0">
                <a:solidFill>
                  <a:schemeClr val="bg1"/>
                </a:solidFill>
              </a:rPr>
              <a:t>Royaume de </a:t>
            </a:r>
            <a:r>
              <a:rPr lang="fr-FR" b="1" dirty="0">
                <a:solidFill>
                  <a:schemeClr val="bg1"/>
                </a:solidFill>
              </a:rPr>
              <a:t>Naples</a:t>
            </a:r>
          </a:p>
          <a:p>
            <a:pPr algn="ctr"/>
            <a:r>
              <a:rPr lang="fr-FR" b="1" dirty="0">
                <a:solidFill>
                  <a:schemeClr val="bg1"/>
                </a:solidFill>
              </a:rPr>
              <a:t>ARAGON</a:t>
            </a:r>
          </a:p>
        </p:txBody>
      </p:sp>
    </p:spTree>
    <p:extLst>
      <p:ext uri="{BB962C8B-B14F-4D97-AF65-F5344CB8AC3E}">
        <p14:creationId xmlns:p14="http://schemas.microsoft.com/office/powerpoint/2010/main" val="736705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BEBA8EAE-BF5A-486C-A8C5-ECC9F3942E4B}">
                <a14:imgProps xmlns:a14="http://schemas.microsoft.com/office/drawing/2010/main">
                  <a14:imgLayer r:embed="rId3">
                    <a14:imgEffect>
                      <a14:sharpenSoften amount="40000"/>
                    </a14:imgEffect>
                  </a14:imgLayer>
                </a14:imgProps>
              </a:ext>
              <a:ext uri="{28A0092B-C50C-407E-A947-70E740481C1C}">
                <a14:useLocalDpi xmlns:a14="http://schemas.microsoft.com/office/drawing/2010/main" val="0"/>
              </a:ext>
            </a:extLst>
          </a:blip>
          <a:stretch>
            <a:fillRect/>
          </a:stretch>
        </p:blipFill>
        <p:spPr>
          <a:xfrm>
            <a:off x="395536" y="260648"/>
            <a:ext cx="2160000" cy="221067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ZoneTexte 2"/>
          <p:cNvSpPr txBox="1"/>
          <p:nvPr/>
        </p:nvSpPr>
        <p:spPr>
          <a:xfrm>
            <a:off x="2069960" y="607958"/>
            <a:ext cx="6840760" cy="2739211"/>
          </a:xfrm>
          <a:prstGeom prst="rect">
            <a:avLst/>
          </a:prstGeom>
          <a:noFill/>
        </p:spPr>
        <p:txBody>
          <a:bodyPr wrap="square" rtlCol="0">
            <a:spAutoFit/>
          </a:bodyPr>
          <a:lstStyle/>
          <a:p>
            <a:pPr algn="ctr"/>
            <a:r>
              <a:rPr lang="fr-FR" sz="2400" b="1" dirty="0">
                <a:solidFill>
                  <a:schemeClr val="bg1"/>
                </a:solidFill>
              </a:rPr>
              <a:t>Le premier mari :</a:t>
            </a:r>
          </a:p>
          <a:p>
            <a:pPr algn="ctr"/>
            <a:r>
              <a:rPr lang="fr-FR" sz="4000" b="1" dirty="0">
                <a:solidFill>
                  <a:srgbClr val="FFFF00"/>
                </a:solidFill>
              </a:rPr>
              <a:t>Giovanni SFORZA</a:t>
            </a:r>
          </a:p>
          <a:p>
            <a:pPr algn="ctr"/>
            <a:r>
              <a:rPr lang="fr-FR" b="1" dirty="0">
                <a:solidFill>
                  <a:schemeClr val="bg1"/>
                </a:solidFill>
              </a:rPr>
              <a:t>Pesaro 1466 – Pesaro 1510</a:t>
            </a:r>
          </a:p>
          <a:p>
            <a:pPr algn="ctr"/>
            <a:r>
              <a:rPr lang="fr-FR" b="1" dirty="0">
                <a:solidFill>
                  <a:schemeClr val="bg1"/>
                </a:solidFill>
              </a:rPr>
              <a:t>Condottiere, seigneur de Pesaro et </a:t>
            </a:r>
            <a:r>
              <a:rPr lang="fr-FR" b="1" dirty="0" err="1">
                <a:solidFill>
                  <a:schemeClr val="bg1"/>
                </a:solidFill>
              </a:rPr>
              <a:t>Gradara</a:t>
            </a:r>
            <a:r>
              <a:rPr lang="fr-FR" b="1" dirty="0">
                <a:solidFill>
                  <a:schemeClr val="bg1"/>
                </a:solidFill>
              </a:rPr>
              <a:t>, Comte de </a:t>
            </a:r>
            <a:r>
              <a:rPr lang="fr-FR" b="1" dirty="0" err="1">
                <a:solidFill>
                  <a:schemeClr val="bg1"/>
                </a:solidFill>
              </a:rPr>
              <a:t>Cotignola</a:t>
            </a:r>
            <a:endParaRPr lang="fr-FR" b="1" dirty="0">
              <a:solidFill>
                <a:schemeClr val="bg1"/>
              </a:solidFill>
            </a:endParaRPr>
          </a:p>
          <a:p>
            <a:pPr algn="ctr"/>
            <a:endParaRPr lang="fr-FR" b="1" dirty="0">
              <a:solidFill>
                <a:schemeClr val="bg1"/>
              </a:solidFill>
            </a:endParaRPr>
          </a:p>
          <a:p>
            <a:pPr algn="ctr"/>
            <a:r>
              <a:rPr lang="fr-FR" b="1" dirty="0">
                <a:solidFill>
                  <a:schemeClr val="bg1"/>
                </a:solidFill>
              </a:rPr>
              <a:t>Mariage : 12 juin 1493</a:t>
            </a:r>
          </a:p>
          <a:p>
            <a:pPr algn="ctr"/>
            <a:endParaRPr lang="fr-FR" b="1" dirty="0">
              <a:solidFill>
                <a:schemeClr val="bg1"/>
              </a:solidFill>
            </a:endParaRPr>
          </a:p>
          <a:p>
            <a:pPr algn="ctr"/>
            <a:r>
              <a:rPr lang="fr-FR" b="1" dirty="0">
                <a:solidFill>
                  <a:schemeClr val="bg1"/>
                </a:solidFill>
              </a:rPr>
              <a:t>Dot : 31 000 ducats + 10 000 ducats en vêtements, bijoux et meubles</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8" y="3789040"/>
            <a:ext cx="9144000" cy="2915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3495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7312" y="99000"/>
            <a:ext cx="4488714" cy="6660000"/>
          </a:xfrm>
          <a:prstGeom prst="rect">
            <a:avLst/>
          </a:prstGeom>
          <a:ln>
            <a:noFill/>
          </a:ln>
          <a:effectLst>
            <a:softEdge rad="112500"/>
          </a:effectLst>
        </p:spPr>
      </p:pic>
      <p:sp>
        <p:nvSpPr>
          <p:cNvPr id="3" name="ZoneTexte 2"/>
          <p:cNvSpPr txBox="1"/>
          <p:nvPr/>
        </p:nvSpPr>
        <p:spPr>
          <a:xfrm>
            <a:off x="395536" y="2492896"/>
            <a:ext cx="4067944" cy="769441"/>
          </a:xfrm>
          <a:prstGeom prst="rect">
            <a:avLst/>
          </a:prstGeom>
          <a:noFill/>
        </p:spPr>
        <p:txBody>
          <a:bodyPr wrap="square" rtlCol="0">
            <a:spAutoFit/>
          </a:bodyPr>
          <a:lstStyle/>
          <a:p>
            <a:r>
              <a:rPr lang="fr-FR" sz="4400" b="1" dirty="0" err="1">
                <a:solidFill>
                  <a:schemeClr val="bg1"/>
                </a:solidFill>
              </a:rPr>
              <a:t>Lucrezia</a:t>
            </a:r>
            <a:r>
              <a:rPr lang="fr-FR" sz="4400" b="1" dirty="0">
                <a:solidFill>
                  <a:schemeClr val="bg1"/>
                </a:solidFill>
              </a:rPr>
              <a:t> BORGIA</a:t>
            </a:r>
          </a:p>
        </p:txBody>
      </p:sp>
      <p:sp>
        <p:nvSpPr>
          <p:cNvPr id="4" name="ZoneTexte 3"/>
          <p:cNvSpPr txBox="1"/>
          <p:nvPr/>
        </p:nvSpPr>
        <p:spPr>
          <a:xfrm>
            <a:off x="391808" y="3444216"/>
            <a:ext cx="4067944" cy="954107"/>
          </a:xfrm>
          <a:prstGeom prst="rect">
            <a:avLst/>
          </a:prstGeom>
          <a:noFill/>
        </p:spPr>
        <p:txBody>
          <a:bodyPr wrap="square" rtlCol="0">
            <a:spAutoFit/>
          </a:bodyPr>
          <a:lstStyle/>
          <a:p>
            <a:r>
              <a:rPr lang="fr-FR" sz="2800" dirty="0">
                <a:solidFill>
                  <a:schemeClr val="bg1"/>
                </a:solidFill>
              </a:rPr>
              <a:t>o Subiaco 18 avril 1480</a:t>
            </a:r>
          </a:p>
          <a:p>
            <a:r>
              <a:rPr lang="fr-FR" sz="2800" dirty="0">
                <a:solidFill>
                  <a:schemeClr val="bg1"/>
                </a:solidFill>
              </a:rPr>
              <a:t>† Ferrare   24 juin 1519</a:t>
            </a:r>
          </a:p>
        </p:txBody>
      </p:sp>
      <p:pic>
        <p:nvPicPr>
          <p:cNvPr id="5" name="Image 4">
            <a:extLst>
              <a:ext uri="{FF2B5EF4-FFF2-40B4-BE49-F238E27FC236}">
                <a16:creationId xmlns:a16="http://schemas.microsoft.com/office/drawing/2014/main" id="{63918391-5197-1D41-ADF7-2FD16C367D0E}"/>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7369862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544" y="548680"/>
            <a:ext cx="8208912" cy="954107"/>
          </a:xfrm>
          <a:prstGeom prst="rect">
            <a:avLst/>
          </a:prstGeom>
        </p:spPr>
        <p:txBody>
          <a:bodyPr wrap="square">
            <a:spAutoFit/>
          </a:bodyPr>
          <a:lstStyle/>
          <a:p>
            <a:pPr lvl="0"/>
            <a:r>
              <a:rPr lang="fr-FR" sz="2800" b="1" dirty="0">
                <a:solidFill>
                  <a:srgbClr val="FFFF00"/>
                </a:solidFill>
              </a:rPr>
              <a:t>Juin 1493 :</a:t>
            </a:r>
            <a:r>
              <a:rPr lang="fr-FR" sz="2800" b="1" dirty="0">
                <a:solidFill>
                  <a:prstClr val="white"/>
                </a:solidFill>
              </a:rPr>
              <a:t>	 </a:t>
            </a:r>
          </a:p>
          <a:p>
            <a:pPr lvl="0"/>
            <a:r>
              <a:rPr lang="fr-FR" sz="2800" b="1" dirty="0">
                <a:solidFill>
                  <a:prstClr val="white"/>
                </a:solidFill>
              </a:rPr>
              <a:t>	Mariage de Lucrèce</a:t>
            </a:r>
          </a:p>
        </p:txBody>
      </p:sp>
      <p:sp>
        <p:nvSpPr>
          <p:cNvPr id="5" name="Rectangle 4"/>
          <p:cNvSpPr/>
          <p:nvPr/>
        </p:nvSpPr>
        <p:spPr>
          <a:xfrm>
            <a:off x="467544" y="1937088"/>
            <a:ext cx="8208912" cy="954107"/>
          </a:xfrm>
          <a:prstGeom prst="rect">
            <a:avLst/>
          </a:prstGeom>
        </p:spPr>
        <p:txBody>
          <a:bodyPr wrap="square">
            <a:spAutoFit/>
          </a:bodyPr>
          <a:lstStyle/>
          <a:p>
            <a:pPr lvl="0"/>
            <a:r>
              <a:rPr lang="fr-FR" sz="2800" b="1" dirty="0">
                <a:solidFill>
                  <a:srgbClr val="FFFF00"/>
                </a:solidFill>
              </a:rPr>
              <a:t>Juin 1494 – juillet 1495 :</a:t>
            </a:r>
            <a:r>
              <a:rPr lang="fr-FR" sz="2800" b="1" dirty="0">
                <a:solidFill>
                  <a:prstClr val="white"/>
                </a:solidFill>
              </a:rPr>
              <a:t>		 </a:t>
            </a:r>
          </a:p>
          <a:p>
            <a:pPr lvl="0"/>
            <a:r>
              <a:rPr lang="fr-FR" sz="2800" b="1" dirty="0">
                <a:solidFill>
                  <a:prstClr val="white"/>
                </a:solidFill>
              </a:rPr>
              <a:t>	Lucrèce séjourne à Pesaro</a:t>
            </a:r>
          </a:p>
        </p:txBody>
      </p:sp>
      <p:sp>
        <p:nvSpPr>
          <p:cNvPr id="6" name="Rectangle 5"/>
          <p:cNvSpPr/>
          <p:nvPr/>
        </p:nvSpPr>
        <p:spPr>
          <a:xfrm>
            <a:off x="467544" y="3429000"/>
            <a:ext cx="8208912" cy="1384995"/>
          </a:xfrm>
          <a:prstGeom prst="rect">
            <a:avLst/>
          </a:prstGeom>
        </p:spPr>
        <p:txBody>
          <a:bodyPr wrap="square">
            <a:spAutoFit/>
          </a:bodyPr>
          <a:lstStyle/>
          <a:p>
            <a:pPr lvl="0"/>
            <a:r>
              <a:rPr lang="fr-FR" sz="2800" b="1" dirty="0">
                <a:solidFill>
                  <a:srgbClr val="FFFF00"/>
                </a:solidFill>
              </a:rPr>
              <a:t>Janvier 1497 :	 </a:t>
            </a:r>
          </a:p>
          <a:p>
            <a:pPr lvl="0"/>
            <a:r>
              <a:rPr lang="fr-FR" sz="2800" b="1" dirty="0">
                <a:solidFill>
                  <a:srgbClr val="FFFF00"/>
                </a:solidFill>
              </a:rPr>
              <a:t>	</a:t>
            </a:r>
            <a:r>
              <a:rPr lang="fr-FR" sz="2800" b="1" dirty="0">
                <a:solidFill>
                  <a:schemeClr val="bg1"/>
                </a:solidFill>
              </a:rPr>
              <a:t>Giovanni Sforza rentre à Rome et en repart quelques semaines plus tard</a:t>
            </a:r>
          </a:p>
        </p:txBody>
      </p:sp>
      <p:sp>
        <p:nvSpPr>
          <p:cNvPr id="7" name="Rectangle 6"/>
          <p:cNvSpPr/>
          <p:nvPr/>
        </p:nvSpPr>
        <p:spPr>
          <a:xfrm>
            <a:off x="467544" y="5301208"/>
            <a:ext cx="8208912" cy="1384995"/>
          </a:xfrm>
          <a:prstGeom prst="rect">
            <a:avLst/>
          </a:prstGeom>
        </p:spPr>
        <p:txBody>
          <a:bodyPr wrap="square">
            <a:spAutoFit/>
          </a:bodyPr>
          <a:lstStyle/>
          <a:p>
            <a:pPr lvl="0"/>
            <a:r>
              <a:rPr lang="fr-FR" sz="2800" b="1" dirty="0">
                <a:solidFill>
                  <a:srgbClr val="FFFF00"/>
                </a:solidFill>
              </a:rPr>
              <a:t>Printemps 1497 : </a:t>
            </a:r>
            <a:r>
              <a:rPr lang="fr-FR" sz="2800" b="1" dirty="0">
                <a:solidFill>
                  <a:prstClr val="white"/>
                </a:solidFill>
              </a:rPr>
              <a:t>	</a:t>
            </a:r>
          </a:p>
          <a:p>
            <a:pPr lvl="0"/>
            <a:r>
              <a:rPr lang="fr-FR" sz="2800" b="1" dirty="0">
                <a:solidFill>
                  <a:prstClr val="white"/>
                </a:solidFill>
              </a:rPr>
              <a:t>	Lucrèce signe la demande d’annulation du mariage</a:t>
            </a:r>
          </a:p>
        </p:txBody>
      </p:sp>
    </p:spTree>
    <p:extLst>
      <p:ext uri="{BB962C8B-B14F-4D97-AF65-F5344CB8AC3E}">
        <p14:creationId xmlns:p14="http://schemas.microsoft.com/office/powerpoint/2010/main" val="3651038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840" y="2197616"/>
            <a:ext cx="8280000" cy="3420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477840" y="548680"/>
            <a:ext cx="8198616" cy="954107"/>
          </a:xfrm>
          <a:prstGeom prst="rect">
            <a:avLst/>
          </a:prstGeom>
          <a:noFill/>
        </p:spPr>
        <p:txBody>
          <a:bodyPr wrap="square" rtlCol="0">
            <a:spAutoFit/>
          </a:bodyPr>
          <a:lstStyle/>
          <a:p>
            <a:r>
              <a:rPr lang="fr-FR" sz="2800" b="1" dirty="0">
                <a:solidFill>
                  <a:srgbClr val="FFFF00"/>
                </a:solidFill>
              </a:rPr>
              <a:t>Juin 1497 :</a:t>
            </a:r>
          </a:p>
          <a:p>
            <a:r>
              <a:rPr lang="fr-FR" sz="2800" b="1" dirty="0">
                <a:solidFill>
                  <a:schemeClr val="bg1"/>
                </a:solidFill>
              </a:rPr>
              <a:t>	Lucrèce se réfugie au couvent de San </a:t>
            </a:r>
            <a:r>
              <a:rPr lang="fr-FR" sz="2800" b="1" dirty="0" err="1">
                <a:solidFill>
                  <a:schemeClr val="bg1"/>
                </a:solidFill>
              </a:rPr>
              <a:t>Sisto</a:t>
            </a:r>
            <a:endParaRPr lang="fr-FR" sz="2800" b="1" dirty="0">
              <a:solidFill>
                <a:schemeClr val="bg1"/>
              </a:solidFill>
            </a:endParaRPr>
          </a:p>
        </p:txBody>
      </p:sp>
    </p:spTree>
    <p:extLst>
      <p:ext uri="{BB962C8B-B14F-4D97-AF65-F5344CB8AC3E}">
        <p14:creationId xmlns:p14="http://schemas.microsoft.com/office/powerpoint/2010/main" val="21016586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67544" y="1052736"/>
            <a:ext cx="8136904" cy="1384995"/>
          </a:xfrm>
          <a:prstGeom prst="rect">
            <a:avLst/>
          </a:prstGeom>
          <a:noFill/>
        </p:spPr>
        <p:txBody>
          <a:bodyPr wrap="square" rtlCol="0">
            <a:spAutoFit/>
          </a:bodyPr>
          <a:lstStyle/>
          <a:p>
            <a:r>
              <a:rPr lang="fr-FR" sz="2800" b="1" dirty="0">
                <a:solidFill>
                  <a:srgbClr val="FFFF00"/>
                </a:solidFill>
              </a:rPr>
              <a:t>Novembre 1497 : </a:t>
            </a:r>
          </a:p>
          <a:p>
            <a:r>
              <a:rPr lang="fr-FR" sz="2800" b="1" dirty="0">
                <a:solidFill>
                  <a:schemeClr val="bg1"/>
                </a:solidFill>
              </a:rPr>
              <a:t>	Giovanni Sforza signe l’attestation de sa « carence maritale »</a:t>
            </a:r>
          </a:p>
        </p:txBody>
      </p:sp>
      <p:sp>
        <p:nvSpPr>
          <p:cNvPr id="3" name="ZoneTexte 2"/>
          <p:cNvSpPr txBox="1"/>
          <p:nvPr/>
        </p:nvSpPr>
        <p:spPr>
          <a:xfrm>
            <a:off x="467544" y="2852936"/>
            <a:ext cx="8136904" cy="954107"/>
          </a:xfrm>
          <a:prstGeom prst="rect">
            <a:avLst/>
          </a:prstGeom>
          <a:noFill/>
        </p:spPr>
        <p:txBody>
          <a:bodyPr wrap="square" rtlCol="0">
            <a:spAutoFit/>
          </a:bodyPr>
          <a:lstStyle/>
          <a:p>
            <a:pPr lvl="0"/>
            <a:r>
              <a:rPr lang="fr-FR" sz="2800" b="1" dirty="0">
                <a:solidFill>
                  <a:srgbClr val="FFFF00"/>
                </a:solidFill>
              </a:rPr>
              <a:t>Février 1498 : </a:t>
            </a:r>
          </a:p>
          <a:p>
            <a:pPr lvl="0"/>
            <a:r>
              <a:rPr lang="fr-FR" sz="2800" b="1" dirty="0">
                <a:solidFill>
                  <a:prstClr val="white"/>
                </a:solidFill>
              </a:rPr>
              <a:t>	Mort de </a:t>
            </a:r>
            <a:r>
              <a:rPr lang="fr-FR" sz="2800" b="1" dirty="0" err="1">
                <a:solidFill>
                  <a:prstClr val="white"/>
                </a:solidFill>
              </a:rPr>
              <a:t>Perotto</a:t>
            </a:r>
            <a:r>
              <a:rPr lang="fr-FR" sz="2800" b="1" dirty="0">
                <a:solidFill>
                  <a:prstClr val="white"/>
                </a:solidFill>
              </a:rPr>
              <a:t> </a:t>
            </a:r>
          </a:p>
        </p:txBody>
      </p:sp>
      <p:sp>
        <p:nvSpPr>
          <p:cNvPr id="4" name="Rectangle 3"/>
          <p:cNvSpPr/>
          <p:nvPr/>
        </p:nvSpPr>
        <p:spPr>
          <a:xfrm>
            <a:off x="467544" y="4269974"/>
            <a:ext cx="8136904" cy="954107"/>
          </a:xfrm>
          <a:prstGeom prst="rect">
            <a:avLst/>
          </a:prstGeom>
        </p:spPr>
        <p:txBody>
          <a:bodyPr wrap="square">
            <a:spAutoFit/>
          </a:bodyPr>
          <a:lstStyle/>
          <a:p>
            <a:r>
              <a:rPr lang="fr-FR" sz="2800" b="1" dirty="0">
                <a:solidFill>
                  <a:srgbClr val="FFFF00"/>
                </a:solidFill>
              </a:rPr>
              <a:t>Mars 1498 : </a:t>
            </a:r>
          </a:p>
          <a:p>
            <a:r>
              <a:rPr lang="fr-FR" sz="2800" b="1" dirty="0">
                <a:solidFill>
                  <a:prstClr val="white"/>
                </a:solidFill>
              </a:rPr>
              <a:t>	naissance de Giovanni « l’infant romain »</a:t>
            </a:r>
            <a:endParaRPr lang="fr-FR" sz="2800" dirty="0"/>
          </a:p>
        </p:txBody>
      </p:sp>
    </p:spTree>
    <p:extLst>
      <p:ext uri="{BB962C8B-B14F-4D97-AF65-F5344CB8AC3E}">
        <p14:creationId xmlns:p14="http://schemas.microsoft.com/office/powerpoint/2010/main" val="649742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411520" y="620688"/>
            <a:ext cx="6719928" cy="2739211"/>
          </a:xfrm>
          <a:prstGeom prst="rect">
            <a:avLst/>
          </a:prstGeom>
          <a:noFill/>
        </p:spPr>
        <p:txBody>
          <a:bodyPr wrap="square" rtlCol="0">
            <a:spAutoFit/>
          </a:bodyPr>
          <a:lstStyle/>
          <a:p>
            <a:pPr algn="ctr"/>
            <a:r>
              <a:rPr lang="fr-FR" sz="2400" b="1" dirty="0">
                <a:solidFill>
                  <a:schemeClr val="bg1"/>
                </a:solidFill>
              </a:rPr>
              <a:t>Le deuxième mari :</a:t>
            </a:r>
          </a:p>
          <a:p>
            <a:pPr algn="ctr"/>
            <a:r>
              <a:rPr lang="fr-FR" sz="4000" b="1" dirty="0">
                <a:solidFill>
                  <a:srgbClr val="FFFF00"/>
                </a:solidFill>
              </a:rPr>
              <a:t>Alfonso d’ ARAGONA</a:t>
            </a:r>
          </a:p>
          <a:p>
            <a:pPr algn="ctr"/>
            <a:r>
              <a:rPr lang="fr-FR" b="1" dirty="0">
                <a:solidFill>
                  <a:schemeClr val="bg1"/>
                </a:solidFill>
              </a:rPr>
              <a:t>Naples 1481 – Rome 1500</a:t>
            </a:r>
          </a:p>
          <a:p>
            <a:pPr algn="ctr"/>
            <a:r>
              <a:rPr lang="fr-FR" b="1" dirty="0">
                <a:solidFill>
                  <a:schemeClr val="bg1"/>
                </a:solidFill>
              </a:rPr>
              <a:t>Duc de </a:t>
            </a:r>
            <a:r>
              <a:rPr lang="fr-FR" b="1" dirty="0" err="1">
                <a:solidFill>
                  <a:schemeClr val="bg1"/>
                </a:solidFill>
              </a:rPr>
              <a:t>Bisceglie</a:t>
            </a:r>
            <a:r>
              <a:rPr lang="fr-FR" b="1" dirty="0">
                <a:solidFill>
                  <a:schemeClr val="bg1"/>
                </a:solidFill>
              </a:rPr>
              <a:t>, Prince de Salerne</a:t>
            </a:r>
          </a:p>
          <a:p>
            <a:pPr algn="ctr"/>
            <a:endParaRPr lang="fr-FR" b="1" dirty="0">
              <a:solidFill>
                <a:schemeClr val="bg1"/>
              </a:solidFill>
            </a:endParaRPr>
          </a:p>
          <a:p>
            <a:pPr algn="ctr"/>
            <a:r>
              <a:rPr lang="fr-FR" b="1" dirty="0">
                <a:solidFill>
                  <a:schemeClr val="bg1"/>
                </a:solidFill>
              </a:rPr>
              <a:t>Mariage : 21 juillet 1498</a:t>
            </a:r>
          </a:p>
          <a:p>
            <a:pPr algn="ctr"/>
            <a:endParaRPr lang="fr-FR" b="1" dirty="0">
              <a:solidFill>
                <a:schemeClr val="bg1"/>
              </a:solidFill>
            </a:endParaRPr>
          </a:p>
          <a:p>
            <a:pPr algn="ctr"/>
            <a:r>
              <a:rPr lang="fr-FR" b="1" dirty="0">
                <a:solidFill>
                  <a:schemeClr val="bg1"/>
                </a:solidFill>
              </a:rPr>
              <a:t>Dot : 40 000 ducats</a:t>
            </a:r>
          </a:p>
        </p:txBody>
      </p:sp>
      <p:pic>
        <p:nvPicPr>
          <p:cNvPr id="4098" name="Picture 2" descr="https://upload.wikimedia.org/wikipedia/commons/4/4a/PinturicchioAlfonso.jpg"/>
          <p:cNvPicPr>
            <a:picLocks noChangeAspect="1" noChangeArrowheads="1"/>
          </p:cNvPicPr>
          <p:nvPr/>
        </p:nvPicPr>
        <p:blipFill rotWithShape="1">
          <a:blip r:embed="rId2">
            <a:extLst>
              <a:ext uri="{28A0092B-C50C-407E-A947-70E740481C1C}">
                <a14:useLocalDpi xmlns:a14="http://schemas.microsoft.com/office/drawing/2010/main" val="0"/>
              </a:ext>
            </a:extLst>
          </a:blip>
          <a:srcRect t="2" b="25030"/>
          <a:stretch/>
        </p:blipFill>
        <p:spPr bwMode="auto">
          <a:xfrm>
            <a:off x="683568" y="820293"/>
            <a:ext cx="2160000" cy="234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33056"/>
            <a:ext cx="9144000" cy="2242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10550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2060848"/>
            <a:ext cx="4684520" cy="28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251520" y="404664"/>
            <a:ext cx="8640960" cy="1384995"/>
          </a:xfrm>
          <a:prstGeom prst="rect">
            <a:avLst/>
          </a:prstGeom>
          <a:noFill/>
        </p:spPr>
        <p:txBody>
          <a:bodyPr wrap="square" rtlCol="0">
            <a:spAutoFit/>
          </a:bodyPr>
          <a:lstStyle/>
          <a:p>
            <a:r>
              <a:rPr lang="fr-FR" sz="2800" b="1" dirty="0">
                <a:solidFill>
                  <a:srgbClr val="FFFF00"/>
                </a:solidFill>
              </a:rPr>
              <a:t>8 août 1499 :</a:t>
            </a:r>
          </a:p>
          <a:p>
            <a:r>
              <a:rPr lang="fr-FR" sz="2800" b="1" dirty="0">
                <a:solidFill>
                  <a:srgbClr val="FFFF00"/>
                </a:solidFill>
              </a:rPr>
              <a:t>	</a:t>
            </a:r>
            <a:r>
              <a:rPr lang="fr-FR" sz="2800" b="1" dirty="0">
                <a:solidFill>
                  <a:schemeClr val="bg1"/>
                </a:solidFill>
              </a:rPr>
              <a:t>Lucrèce part pour </a:t>
            </a:r>
            <a:r>
              <a:rPr lang="fr-FR" sz="2800" b="1" dirty="0">
                <a:solidFill>
                  <a:srgbClr val="FFFF00"/>
                </a:solidFill>
              </a:rPr>
              <a:t>Spolète</a:t>
            </a:r>
            <a:r>
              <a:rPr lang="fr-FR" sz="2800" b="1" dirty="0">
                <a:solidFill>
                  <a:schemeClr val="bg1"/>
                </a:solidFill>
              </a:rPr>
              <a:t> dont elle a été nommée </a:t>
            </a:r>
            <a:r>
              <a:rPr lang="fr-FR" sz="2800" b="1" dirty="0">
                <a:solidFill>
                  <a:srgbClr val="FFFF00"/>
                </a:solidFill>
              </a:rPr>
              <a:t>gouverneur</a:t>
            </a:r>
          </a:p>
        </p:txBody>
      </p:sp>
      <p:sp>
        <p:nvSpPr>
          <p:cNvPr id="4" name="ZoneTexte 3"/>
          <p:cNvSpPr txBox="1"/>
          <p:nvPr/>
        </p:nvSpPr>
        <p:spPr>
          <a:xfrm>
            <a:off x="251520" y="5229200"/>
            <a:ext cx="8640960" cy="954107"/>
          </a:xfrm>
          <a:prstGeom prst="rect">
            <a:avLst/>
          </a:prstGeom>
          <a:noFill/>
        </p:spPr>
        <p:txBody>
          <a:bodyPr wrap="square" rtlCol="0">
            <a:spAutoFit/>
          </a:bodyPr>
          <a:lstStyle/>
          <a:p>
            <a:r>
              <a:rPr lang="fr-FR" sz="2800" b="1" dirty="0">
                <a:solidFill>
                  <a:srgbClr val="FFFF00"/>
                </a:solidFill>
              </a:rPr>
              <a:t>1</a:t>
            </a:r>
            <a:r>
              <a:rPr lang="fr-FR" sz="2800" b="1" baseline="30000" dirty="0">
                <a:solidFill>
                  <a:srgbClr val="FFFF00"/>
                </a:solidFill>
              </a:rPr>
              <a:t>er</a:t>
            </a:r>
            <a:r>
              <a:rPr lang="fr-FR" sz="2800" b="1" dirty="0">
                <a:solidFill>
                  <a:srgbClr val="FFFF00"/>
                </a:solidFill>
              </a:rPr>
              <a:t> novembre 1499 :</a:t>
            </a:r>
          </a:p>
          <a:p>
            <a:r>
              <a:rPr lang="fr-FR" sz="2800" b="1" dirty="0">
                <a:solidFill>
                  <a:schemeClr val="bg1"/>
                </a:solidFill>
              </a:rPr>
              <a:t>	Naissance de Rodrigo,  fils de Lucrèce et Alfonso</a:t>
            </a:r>
          </a:p>
        </p:txBody>
      </p:sp>
    </p:spTree>
    <p:extLst>
      <p:ext uri="{BB962C8B-B14F-4D97-AF65-F5344CB8AC3E}">
        <p14:creationId xmlns:p14="http://schemas.microsoft.com/office/powerpoint/2010/main" val="247758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1520" y="332656"/>
            <a:ext cx="8640960" cy="6370975"/>
          </a:xfrm>
          <a:prstGeom prst="rect">
            <a:avLst/>
          </a:prstGeom>
        </p:spPr>
        <p:txBody>
          <a:bodyPr wrap="square">
            <a:spAutoFit/>
          </a:bodyPr>
          <a:lstStyle/>
          <a:p>
            <a:r>
              <a:rPr lang="fr-FR" sz="2400" b="1" dirty="0">
                <a:solidFill>
                  <a:srgbClr val="FFFF00"/>
                </a:solidFill>
              </a:rPr>
              <a:t>Le mardi 18 août, l’illustrissime Alphonse d’Aragon, duc de </a:t>
            </a:r>
            <a:r>
              <a:rPr lang="fr-FR" sz="2400" b="1" dirty="0" err="1">
                <a:solidFill>
                  <a:srgbClr val="FFFF00"/>
                </a:solidFill>
              </a:rPr>
              <a:t>Bisceglie</a:t>
            </a:r>
            <a:r>
              <a:rPr lang="fr-FR" sz="2400" b="1" dirty="0">
                <a:solidFill>
                  <a:srgbClr val="FFFF00"/>
                </a:solidFill>
              </a:rPr>
              <a:t> et prince de Salerne</a:t>
            </a:r>
            <a:r>
              <a:rPr lang="fr-FR" sz="2400" b="1" dirty="0">
                <a:solidFill>
                  <a:schemeClr val="bg1"/>
                </a:solidFill>
              </a:rPr>
              <a:t> </a:t>
            </a:r>
            <a:r>
              <a:rPr lang="fr-FR" sz="2000" i="1" dirty="0">
                <a:solidFill>
                  <a:schemeClr val="bg1"/>
                </a:solidFill>
              </a:rPr>
              <a:t>qui, le soir du 15 juillet dernier avait été grièvement blessé et transporté à la tour </a:t>
            </a:r>
            <a:r>
              <a:rPr lang="fr-FR" sz="2000" i="1" dirty="0" err="1">
                <a:solidFill>
                  <a:schemeClr val="bg1"/>
                </a:solidFill>
              </a:rPr>
              <a:t>Nuova</a:t>
            </a:r>
            <a:r>
              <a:rPr lang="fr-FR" sz="2000" i="1" dirty="0">
                <a:solidFill>
                  <a:schemeClr val="bg1"/>
                </a:solidFill>
              </a:rPr>
              <a:t>, au-dessus de la cave commune du pape, dans le grand jardin du palais de Saint-Pierre, où on le gardait attentivement</a:t>
            </a:r>
            <a:r>
              <a:rPr lang="fr-FR" sz="2400" i="1" dirty="0">
                <a:solidFill>
                  <a:schemeClr val="bg1"/>
                </a:solidFill>
              </a:rPr>
              <a:t>, </a:t>
            </a:r>
            <a:r>
              <a:rPr lang="fr-FR" sz="2400" b="1" dirty="0">
                <a:solidFill>
                  <a:srgbClr val="FFFF00"/>
                </a:solidFill>
              </a:rPr>
              <a:t>ne voulant pas mourir de ses blessures, fut étranglé dans son lit</a:t>
            </a:r>
            <a:r>
              <a:rPr lang="fr-FR" sz="2400" b="1" dirty="0">
                <a:solidFill>
                  <a:schemeClr val="bg1"/>
                </a:solidFill>
              </a:rPr>
              <a:t> </a:t>
            </a:r>
            <a:r>
              <a:rPr lang="fr-FR" sz="2400" b="1" dirty="0">
                <a:solidFill>
                  <a:srgbClr val="FFFF00"/>
                </a:solidFill>
              </a:rPr>
              <a:t>vers la dix-huitième heure</a:t>
            </a:r>
            <a:r>
              <a:rPr lang="fr-FR" sz="2400" b="1" dirty="0">
                <a:solidFill>
                  <a:schemeClr val="bg1"/>
                </a:solidFill>
              </a:rPr>
              <a:t>. </a:t>
            </a:r>
          </a:p>
          <a:p>
            <a:r>
              <a:rPr lang="fr-FR" sz="2000" i="1" dirty="0">
                <a:solidFill>
                  <a:schemeClr val="bg1"/>
                </a:solidFill>
              </a:rPr>
              <a:t>Vers la première heure de la nuit, sa dépouille fut transportée à Saint-Pierre et déposée dans la chapelle de Sainte-Marie-des-Fièvres. Elle fut accompagnée par le révérend Francesco Borgia, archevêque de Cosenza, trésorier du pape, et par sa famille. </a:t>
            </a:r>
          </a:p>
          <a:p>
            <a:r>
              <a:rPr lang="fr-FR" sz="2400" b="1" dirty="0">
                <a:solidFill>
                  <a:srgbClr val="FFFF00"/>
                </a:solidFill>
              </a:rPr>
              <a:t>Les médecins du défunt et un bossu qui lui avaient donné des soins furent arrêtés et conduits au château Saint-Ange. On informa contre eux. Puis ils furent relâchés et reconnus innocents : ce que savaient fort bien ceux qui avaient donné l’ordre de les arrêter.</a:t>
            </a:r>
            <a:r>
              <a:rPr lang="fr-FR" sz="2400" b="1" dirty="0">
                <a:solidFill>
                  <a:schemeClr val="bg1"/>
                </a:solidFill>
              </a:rPr>
              <a:t> </a:t>
            </a:r>
          </a:p>
          <a:p>
            <a:endParaRPr lang="fr-FR" sz="2400" b="1" dirty="0">
              <a:solidFill>
                <a:schemeClr val="bg1"/>
              </a:solidFill>
            </a:endParaRPr>
          </a:p>
          <a:p>
            <a:r>
              <a:rPr lang="fr-FR" sz="2400" b="1" dirty="0">
                <a:solidFill>
                  <a:schemeClr val="bg1"/>
                </a:solidFill>
              </a:rPr>
              <a:t>						Journal de </a:t>
            </a:r>
            <a:r>
              <a:rPr lang="fr-FR" sz="2400" b="1" dirty="0" err="1">
                <a:solidFill>
                  <a:schemeClr val="bg1"/>
                </a:solidFill>
              </a:rPr>
              <a:t>Burckard</a:t>
            </a:r>
            <a:endParaRPr lang="fr-FR" sz="2400" b="1" dirty="0">
              <a:solidFill>
                <a:schemeClr val="bg1"/>
              </a:solidFill>
            </a:endParaRPr>
          </a:p>
          <a:p>
            <a:endParaRPr lang="fr-FR" sz="2400" b="1" dirty="0">
              <a:solidFill>
                <a:schemeClr val="bg1"/>
              </a:solidFill>
            </a:endParaRPr>
          </a:p>
          <a:p>
            <a:endParaRPr lang="fr-FR" sz="2400" b="1" dirty="0">
              <a:solidFill>
                <a:schemeClr val="bg1"/>
              </a:solidFill>
            </a:endParaRPr>
          </a:p>
        </p:txBody>
      </p:sp>
    </p:spTree>
    <p:extLst>
      <p:ext uri="{BB962C8B-B14F-4D97-AF65-F5344CB8AC3E}">
        <p14:creationId xmlns:p14="http://schemas.microsoft.com/office/powerpoint/2010/main" val="5189898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 b="8869"/>
          <a:stretch/>
        </p:blipFill>
        <p:spPr bwMode="auto">
          <a:xfrm>
            <a:off x="594072" y="476672"/>
            <a:ext cx="4320000" cy="2661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3743605"/>
            <a:ext cx="4320000" cy="2663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2"/>
          <p:cNvSpPr txBox="1"/>
          <p:nvPr/>
        </p:nvSpPr>
        <p:spPr>
          <a:xfrm>
            <a:off x="5292080" y="908720"/>
            <a:ext cx="3124200" cy="461665"/>
          </a:xfrm>
          <a:prstGeom prst="rect">
            <a:avLst/>
          </a:prstGeom>
          <a:noFill/>
        </p:spPr>
        <p:txBody>
          <a:bodyPr wrap="square" rtlCol="0">
            <a:spAutoFit/>
          </a:bodyPr>
          <a:lstStyle/>
          <a:p>
            <a:pPr algn="ctr"/>
            <a:r>
              <a:rPr lang="fr-FR" sz="2400" b="1" dirty="0" err="1">
                <a:solidFill>
                  <a:schemeClr val="bg1"/>
                </a:solidFill>
              </a:rPr>
              <a:t>Nepi</a:t>
            </a:r>
            <a:endParaRPr lang="fr-FR" sz="2400" b="1" dirty="0">
              <a:solidFill>
                <a:schemeClr val="bg1"/>
              </a:solidFill>
            </a:endParaRPr>
          </a:p>
        </p:txBody>
      </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2080" y="1610002"/>
            <a:ext cx="3124200" cy="4267200"/>
          </a:xfrm>
          <a:prstGeom prst="rect">
            <a:avLst/>
          </a:prstGeom>
        </p:spPr>
      </p:pic>
    </p:spTree>
    <p:extLst>
      <p:ext uri="{BB962C8B-B14F-4D97-AF65-F5344CB8AC3E}">
        <p14:creationId xmlns:p14="http://schemas.microsoft.com/office/powerpoint/2010/main" val="2868073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00678" y="274638"/>
            <a:ext cx="6881930" cy="1143000"/>
          </a:xfrm>
        </p:spPr>
        <p:txBody>
          <a:bodyPr>
            <a:normAutofit fontScale="90000"/>
          </a:bodyPr>
          <a:lstStyle/>
          <a:p>
            <a:r>
              <a:rPr lang="fr-FR" b="1" dirty="0">
                <a:solidFill>
                  <a:schemeClr val="bg1"/>
                </a:solidFill>
              </a:rPr>
              <a:t>FERRARE</a:t>
            </a:r>
            <a:br>
              <a:rPr lang="fr-FR" b="1" dirty="0"/>
            </a:br>
            <a:r>
              <a:rPr lang="fr-FR" dirty="0">
                <a:solidFill>
                  <a:schemeClr val="bg1"/>
                </a:solidFill>
              </a:rPr>
              <a:t>maison </a:t>
            </a:r>
            <a:r>
              <a:rPr lang="fr-FR" b="1" dirty="0">
                <a:solidFill>
                  <a:schemeClr val="bg1"/>
                </a:solidFill>
              </a:rPr>
              <a:t>d’</a:t>
            </a:r>
            <a:r>
              <a:rPr lang="fr-FR" b="1" dirty="0">
                <a:solidFill>
                  <a:srgbClr val="FFFF00"/>
                </a:solidFill>
              </a:rPr>
              <a:t>ESTE</a:t>
            </a:r>
          </a:p>
        </p:txBody>
      </p:sp>
      <p:sp>
        <p:nvSpPr>
          <p:cNvPr id="4" name="ZoneTexte 3"/>
          <p:cNvSpPr txBox="1"/>
          <p:nvPr/>
        </p:nvSpPr>
        <p:spPr>
          <a:xfrm>
            <a:off x="241648" y="1762016"/>
            <a:ext cx="8640960" cy="5632311"/>
          </a:xfrm>
          <a:prstGeom prst="rect">
            <a:avLst/>
          </a:prstGeom>
          <a:noFill/>
        </p:spPr>
        <p:txBody>
          <a:bodyPr wrap="square" rtlCol="0">
            <a:spAutoFit/>
          </a:bodyPr>
          <a:lstStyle/>
          <a:p>
            <a:r>
              <a:rPr lang="fr-FR" sz="2400" b="1" dirty="0">
                <a:solidFill>
                  <a:schemeClr val="bg1"/>
                </a:solidFill>
              </a:rPr>
              <a:t>1264 : instauration de la </a:t>
            </a:r>
            <a:r>
              <a:rPr lang="fr-FR" sz="2400" b="1" dirty="0" err="1">
                <a:solidFill>
                  <a:schemeClr val="bg1"/>
                </a:solidFill>
              </a:rPr>
              <a:t>signoria</a:t>
            </a:r>
            <a:r>
              <a:rPr lang="fr-FR" sz="2400" b="1" dirty="0">
                <a:solidFill>
                  <a:schemeClr val="bg1"/>
                </a:solidFill>
              </a:rPr>
              <a:t> de la maison d’Este qui étend sa domination sur les territoires de Modène et de </a:t>
            </a:r>
            <a:r>
              <a:rPr lang="fr-FR" sz="2400" b="1" dirty="0" err="1">
                <a:solidFill>
                  <a:schemeClr val="bg1"/>
                </a:solidFill>
              </a:rPr>
              <a:t>Reggio</a:t>
            </a:r>
            <a:r>
              <a:rPr lang="fr-FR" sz="2400" b="1" dirty="0">
                <a:solidFill>
                  <a:schemeClr val="bg1"/>
                </a:solidFill>
              </a:rPr>
              <a:t> d’</a:t>
            </a:r>
            <a:r>
              <a:rPr lang="fr-FR" sz="2400" b="1" dirty="0" err="1">
                <a:solidFill>
                  <a:schemeClr val="bg1"/>
                </a:solidFill>
              </a:rPr>
              <a:t>Emilie</a:t>
            </a:r>
            <a:r>
              <a:rPr lang="fr-FR" sz="2400" b="1" dirty="0">
                <a:solidFill>
                  <a:schemeClr val="bg1"/>
                </a:solidFill>
              </a:rPr>
              <a:t>.</a:t>
            </a:r>
          </a:p>
          <a:p>
            <a:endParaRPr lang="fr-FR" sz="2400" b="1" dirty="0">
              <a:solidFill>
                <a:schemeClr val="bg1"/>
              </a:solidFill>
            </a:endParaRPr>
          </a:p>
          <a:p>
            <a:r>
              <a:rPr lang="fr-FR" sz="2400" b="1" dirty="0">
                <a:solidFill>
                  <a:schemeClr val="bg1"/>
                </a:solidFill>
              </a:rPr>
              <a:t>Les ESTE sont 	à la fois</a:t>
            </a:r>
          </a:p>
          <a:p>
            <a:r>
              <a:rPr lang="fr-FR" sz="2400" b="1" dirty="0">
                <a:solidFill>
                  <a:schemeClr val="bg1"/>
                </a:solidFill>
              </a:rPr>
              <a:t>	vassaux  du St Empire germanique pour Modène et </a:t>
            </a:r>
            <a:r>
              <a:rPr lang="fr-FR" sz="2400" b="1" dirty="0" err="1">
                <a:solidFill>
                  <a:schemeClr val="bg1"/>
                </a:solidFill>
              </a:rPr>
              <a:t>Reggio</a:t>
            </a:r>
            <a:endParaRPr lang="fr-FR" sz="2400" b="1" dirty="0">
              <a:solidFill>
                <a:schemeClr val="bg1"/>
              </a:solidFill>
            </a:endParaRPr>
          </a:p>
          <a:p>
            <a:r>
              <a:rPr lang="fr-FR" sz="2400" b="1" dirty="0">
                <a:solidFill>
                  <a:schemeClr val="bg1"/>
                </a:solidFill>
              </a:rPr>
              <a:t>	vassaux du pape pour le territoire de Ferrare</a:t>
            </a:r>
          </a:p>
          <a:p>
            <a:endParaRPr lang="fr-FR" sz="2400" b="1" dirty="0"/>
          </a:p>
          <a:p>
            <a:r>
              <a:rPr lang="fr-FR" sz="2400" b="1" dirty="0">
                <a:solidFill>
                  <a:schemeClr val="bg1"/>
                </a:solidFill>
              </a:rPr>
              <a:t>1452 :</a:t>
            </a:r>
            <a:r>
              <a:rPr lang="fr-FR" sz="2400" b="1" dirty="0"/>
              <a:t> </a:t>
            </a:r>
            <a:r>
              <a:rPr lang="fr-FR" sz="2400" b="1" dirty="0" err="1">
                <a:solidFill>
                  <a:srgbClr val="FFFF00"/>
                </a:solidFill>
              </a:rPr>
              <a:t>Borso</a:t>
            </a:r>
            <a:r>
              <a:rPr lang="fr-FR" sz="2400" b="1" dirty="0">
                <a:solidFill>
                  <a:srgbClr val="FFFF00"/>
                </a:solidFill>
              </a:rPr>
              <a:t> d’ESTE </a:t>
            </a:r>
            <a:r>
              <a:rPr lang="fr-FR" sz="2400" b="1" dirty="0">
                <a:solidFill>
                  <a:schemeClr val="bg1"/>
                </a:solidFill>
              </a:rPr>
              <a:t>obtient de l’Empereur le titre </a:t>
            </a:r>
          </a:p>
          <a:p>
            <a:r>
              <a:rPr lang="fr-FR" sz="2400" b="1" dirty="0">
                <a:solidFill>
                  <a:schemeClr val="bg1"/>
                </a:solidFill>
              </a:rPr>
              <a:t>de </a:t>
            </a:r>
            <a:r>
              <a:rPr lang="fr-FR" sz="2400" b="1" dirty="0">
                <a:solidFill>
                  <a:srgbClr val="FFFF00"/>
                </a:solidFill>
              </a:rPr>
              <a:t>duc de MODENE et de REGGIO</a:t>
            </a:r>
            <a:endParaRPr lang="fr-FR" sz="2400" b="1" dirty="0"/>
          </a:p>
          <a:p>
            <a:r>
              <a:rPr lang="fr-FR" sz="2400" b="1" dirty="0">
                <a:solidFill>
                  <a:schemeClr val="bg1"/>
                </a:solidFill>
              </a:rPr>
              <a:t>1471 : </a:t>
            </a:r>
            <a:r>
              <a:rPr lang="fr-FR" sz="2400" b="1" dirty="0" err="1">
                <a:solidFill>
                  <a:srgbClr val="FFFF00"/>
                </a:solidFill>
              </a:rPr>
              <a:t>Borso</a:t>
            </a:r>
            <a:r>
              <a:rPr lang="fr-FR" sz="2400" b="1" dirty="0">
                <a:solidFill>
                  <a:srgbClr val="FFFF00"/>
                </a:solidFill>
              </a:rPr>
              <a:t> d’ESTE </a:t>
            </a:r>
            <a:r>
              <a:rPr lang="fr-FR" sz="2400" b="1" dirty="0">
                <a:solidFill>
                  <a:schemeClr val="bg1"/>
                </a:solidFill>
              </a:rPr>
              <a:t>est élevé du titre de marquis à celui de </a:t>
            </a:r>
            <a:r>
              <a:rPr lang="fr-FR" sz="2400" b="1" dirty="0">
                <a:solidFill>
                  <a:srgbClr val="FFFF00"/>
                </a:solidFill>
              </a:rPr>
              <a:t>duc de FERRARE </a:t>
            </a:r>
            <a:r>
              <a:rPr lang="fr-FR" sz="2400" b="1" dirty="0">
                <a:solidFill>
                  <a:schemeClr val="bg1"/>
                </a:solidFill>
              </a:rPr>
              <a:t>par le pape Paul I</a:t>
            </a:r>
          </a:p>
          <a:p>
            <a:endParaRPr lang="fr-FR" sz="2400" b="1" dirty="0">
              <a:solidFill>
                <a:srgbClr val="FFFF00"/>
              </a:solidFill>
            </a:endParaRPr>
          </a:p>
          <a:p>
            <a:r>
              <a:rPr lang="fr-FR" sz="2400" b="1" dirty="0">
                <a:solidFill>
                  <a:schemeClr val="bg1"/>
                </a:solidFill>
              </a:rPr>
              <a:t>1471 :</a:t>
            </a:r>
            <a:r>
              <a:rPr lang="fr-FR" sz="2400" b="1" dirty="0">
                <a:solidFill>
                  <a:srgbClr val="FFFF00"/>
                </a:solidFill>
              </a:rPr>
              <a:t> </a:t>
            </a:r>
            <a:r>
              <a:rPr lang="fr-FR" sz="2400" b="1" dirty="0" err="1">
                <a:solidFill>
                  <a:srgbClr val="FFFF00"/>
                </a:solidFill>
              </a:rPr>
              <a:t>Ercole</a:t>
            </a:r>
            <a:r>
              <a:rPr lang="fr-FR" sz="2400" b="1" dirty="0">
                <a:solidFill>
                  <a:srgbClr val="FFFF00"/>
                </a:solidFill>
              </a:rPr>
              <a:t> I </a:t>
            </a:r>
            <a:r>
              <a:rPr lang="fr-FR" sz="2400" b="1" dirty="0">
                <a:solidFill>
                  <a:schemeClr val="bg1"/>
                </a:solidFill>
              </a:rPr>
              <a:t>succède à son frère </a:t>
            </a:r>
            <a:r>
              <a:rPr lang="fr-FR" sz="2400" b="1" dirty="0" err="1">
                <a:solidFill>
                  <a:schemeClr val="bg1"/>
                </a:solidFill>
              </a:rPr>
              <a:t>Borso</a:t>
            </a:r>
            <a:endParaRPr lang="fr-FR" sz="2400" b="1" dirty="0">
              <a:solidFill>
                <a:schemeClr val="bg1"/>
              </a:solidFill>
            </a:endParaRPr>
          </a:p>
          <a:p>
            <a:endParaRPr lang="fr-FR" sz="2400" b="1" dirty="0">
              <a:solidFill>
                <a:srgbClr val="FFFF00"/>
              </a:solidFill>
            </a:endParaRPr>
          </a:p>
          <a:p>
            <a:endParaRPr lang="fr-FR" sz="2400" b="1" dirty="0">
              <a:solidFill>
                <a:srgbClr val="FFFF0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16832"/>
            <a:ext cx="1605142" cy="16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51300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nnick\Pictures\Conference este borgia\Battista_Dossi,_ritratto_di_Alfonso_I_d'Este_-_Moden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142" y="889212"/>
            <a:ext cx="3993858" cy="52200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578142" y="6080636"/>
            <a:ext cx="3993858" cy="1015663"/>
          </a:xfrm>
          <a:prstGeom prst="rect">
            <a:avLst/>
          </a:prstGeom>
          <a:noFill/>
        </p:spPr>
        <p:txBody>
          <a:bodyPr wrap="square" rtlCol="0">
            <a:spAutoFit/>
          </a:bodyPr>
          <a:lstStyle/>
          <a:p>
            <a:pPr algn="ctr"/>
            <a:r>
              <a:rPr lang="fr-FR" sz="1400" b="1" i="1" dirty="0">
                <a:solidFill>
                  <a:schemeClr val="bg1"/>
                </a:solidFill>
              </a:rPr>
              <a:t>Dosso DOSSI</a:t>
            </a:r>
          </a:p>
          <a:p>
            <a:pPr algn="ctr"/>
            <a:r>
              <a:rPr lang="fr-FR" sz="1400" i="1" dirty="0">
                <a:solidFill>
                  <a:schemeClr val="bg1"/>
                </a:solidFill>
              </a:rPr>
              <a:t>Modène (</a:t>
            </a:r>
            <a:r>
              <a:rPr lang="fr-FR" sz="1400" i="1" dirty="0" err="1">
                <a:solidFill>
                  <a:schemeClr val="bg1"/>
                </a:solidFill>
              </a:rPr>
              <a:t>Galleria</a:t>
            </a:r>
            <a:r>
              <a:rPr lang="fr-FR" sz="1400" i="1" dirty="0">
                <a:solidFill>
                  <a:schemeClr val="bg1"/>
                </a:solidFill>
              </a:rPr>
              <a:t> </a:t>
            </a:r>
            <a:r>
              <a:rPr lang="fr-FR" sz="1400" i="1" dirty="0" err="1">
                <a:solidFill>
                  <a:schemeClr val="bg1"/>
                </a:solidFill>
              </a:rPr>
              <a:t>estense</a:t>
            </a:r>
            <a:r>
              <a:rPr lang="fr-FR" sz="1400" i="1" dirty="0">
                <a:solidFill>
                  <a:schemeClr val="bg1"/>
                </a:solidFill>
              </a:rPr>
              <a:t>)</a:t>
            </a:r>
          </a:p>
          <a:p>
            <a:pPr algn="ctr"/>
            <a:r>
              <a:rPr lang="fr-FR" sz="1400" i="1" dirty="0">
                <a:solidFill>
                  <a:schemeClr val="bg1"/>
                </a:solidFill>
              </a:rPr>
              <a:t> ca 1530</a:t>
            </a:r>
          </a:p>
          <a:p>
            <a:endParaRPr lang="fr-FR" b="1" i="1" dirty="0">
              <a:solidFill>
                <a:schemeClr val="bg1"/>
              </a:solidFill>
            </a:endParaRPr>
          </a:p>
        </p:txBody>
      </p:sp>
      <p:sp>
        <p:nvSpPr>
          <p:cNvPr id="2" name="ZoneTexte 1"/>
          <p:cNvSpPr txBox="1"/>
          <p:nvPr/>
        </p:nvSpPr>
        <p:spPr>
          <a:xfrm>
            <a:off x="0" y="61754"/>
            <a:ext cx="9144000" cy="1323439"/>
          </a:xfrm>
          <a:prstGeom prst="rect">
            <a:avLst/>
          </a:prstGeom>
          <a:noFill/>
        </p:spPr>
        <p:txBody>
          <a:bodyPr wrap="square" rtlCol="0">
            <a:spAutoFit/>
          </a:bodyPr>
          <a:lstStyle/>
          <a:p>
            <a:pPr algn="ctr"/>
            <a:r>
              <a:rPr lang="fr-FR" sz="2800" b="1" cap="all" dirty="0">
                <a:solidFill>
                  <a:srgbClr val="FFFF00"/>
                </a:solidFill>
              </a:rPr>
              <a:t>A</a:t>
            </a:r>
            <a:r>
              <a:rPr lang="fr-FR" sz="2800" b="1" dirty="0">
                <a:solidFill>
                  <a:srgbClr val="FFFF00"/>
                </a:solidFill>
              </a:rPr>
              <a:t>lfonso d’</a:t>
            </a:r>
            <a:r>
              <a:rPr lang="fr-FR" sz="2800" b="1" cap="all" dirty="0">
                <a:solidFill>
                  <a:srgbClr val="FFFF00"/>
                </a:solidFill>
              </a:rPr>
              <a:t>Este</a:t>
            </a:r>
            <a:r>
              <a:rPr lang="fr-FR" sz="2800" b="1" dirty="0">
                <a:solidFill>
                  <a:srgbClr val="FFFF00"/>
                </a:solidFill>
              </a:rPr>
              <a:t>, il </a:t>
            </a:r>
            <a:r>
              <a:rPr lang="fr-FR" sz="2800" b="1" dirty="0" err="1">
                <a:solidFill>
                  <a:srgbClr val="FFFF00"/>
                </a:solidFill>
              </a:rPr>
              <a:t>duca</a:t>
            </a:r>
            <a:r>
              <a:rPr lang="fr-FR" sz="2800" b="1" dirty="0">
                <a:solidFill>
                  <a:srgbClr val="FFFF00"/>
                </a:solidFill>
              </a:rPr>
              <a:t> </a:t>
            </a:r>
            <a:r>
              <a:rPr lang="fr-FR" sz="2800" b="1" dirty="0" err="1">
                <a:solidFill>
                  <a:srgbClr val="FFFF00"/>
                </a:solidFill>
              </a:rPr>
              <a:t>artigliere</a:t>
            </a:r>
            <a:endParaRPr lang="fr-FR" sz="2800" b="1" dirty="0">
              <a:solidFill>
                <a:srgbClr val="FFFF00"/>
              </a:solidFill>
            </a:endParaRPr>
          </a:p>
          <a:p>
            <a:pPr algn="ctr"/>
            <a:endParaRPr lang="fr-FR" sz="2800" b="1" dirty="0">
              <a:solidFill>
                <a:schemeClr val="bg1"/>
              </a:solidFill>
            </a:endParaRPr>
          </a:p>
          <a:p>
            <a:pPr algn="ctr"/>
            <a:endParaRPr lang="fr-FR" sz="2400" b="1" dirty="0">
              <a:solidFill>
                <a:schemeClr val="bg1"/>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7052" y="3861024"/>
            <a:ext cx="2125917" cy="216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0011" y="1381017"/>
            <a:ext cx="3600000" cy="217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407861" y="675970"/>
            <a:ext cx="3172150" cy="461665"/>
          </a:xfrm>
          <a:prstGeom prst="rect">
            <a:avLst/>
          </a:prstGeom>
        </p:spPr>
        <p:txBody>
          <a:bodyPr wrap="none">
            <a:spAutoFit/>
          </a:bodyPr>
          <a:lstStyle/>
          <a:p>
            <a:pPr algn="r"/>
            <a:r>
              <a:rPr lang="fr-FR" sz="2400" b="1" dirty="0">
                <a:solidFill>
                  <a:schemeClr val="bg1"/>
                </a:solidFill>
              </a:rPr>
              <a:t>Sobriquet : « il </a:t>
            </a:r>
            <a:r>
              <a:rPr lang="fr-FR" sz="2400" b="1" dirty="0" err="1">
                <a:solidFill>
                  <a:schemeClr val="bg1"/>
                </a:solidFill>
              </a:rPr>
              <a:t>ruvido</a:t>
            </a:r>
            <a:r>
              <a:rPr lang="fr-FR" sz="2400" b="1" dirty="0">
                <a:solidFill>
                  <a:schemeClr val="bg1"/>
                </a:solidFill>
              </a:rPr>
              <a:t> »</a:t>
            </a:r>
          </a:p>
        </p:txBody>
      </p:sp>
    </p:spTree>
    <p:extLst>
      <p:ext uri="{BB962C8B-B14F-4D97-AF65-F5344CB8AC3E}">
        <p14:creationId xmlns:p14="http://schemas.microsoft.com/office/powerpoint/2010/main" val="15275663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nnick\Pictures\img06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88640"/>
            <a:ext cx="4320000" cy="642032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4859552" y="5805264"/>
            <a:ext cx="3024816" cy="738664"/>
          </a:xfrm>
          <a:prstGeom prst="rect">
            <a:avLst/>
          </a:prstGeom>
          <a:noFill/>
        </p:spPr>
        <p:txBody>
          <a:bodyPr wrap="square" rtlCol="0">
            <a:spAutoFit/>
          </a:bodyPr>
          <a:lstStyle/>
          <a:p>
            <a:pPr algn="ctr"/>
            <a:r>
              <a:rPr lang="fr-FR" sz="1400" b="1" i="1" dirty="0">
                <a:solidFill>
                  <a:schemeClr val="bg1"/>
                </a:solidFill>
              </a:rPr>
              <a:t>Frank Cadogan COWPER</a:t>
            </a:r>
          </a:p>
          <a:p>
            <a:pPr algn="ctr"/>
            <a:r>
              <a:rPr lang="fr-FR" sz="1400" i="1" dirty="0">
                <a:solidFill>
                  <a:schemeClr val="bg1"/>
                </a:solidFill>
              </a:rPr>
              <a:t>Londres Tate </a:t>
            </a:r>
            <a:r>
              <a:rPr lang="fr-FR" sz="1400" i="1" dirty="0" err="1">
                <a:solidFill>
                  <a:schemeClr val="bg1"/>
                </a:solidFill>
              </a:rPr>
              <a:t>Gallery</a:t>
            </a:r>
            <a:r>
              <a:rPr lang="fr-FR" sz="1400" i="1" dirty="0">
                <a:solidFill>
                  <a:schemeClr val="bg1"/>
                </a:solidFill>
              </a:rPr>
              <a:t> </a:t>
            </a:r>
          </a:p>
          <a:p>
            <a:pPr algn="ctr"/>
            <a:r>
              <a:rPr lang="fr-FR" sz="1400" i="1" dirty="0">
                <a:solidFill>
                  <a:schemeClr val="bg1"/>
                </a:solidFill>
              </a:rPr>
              <a:t>1908/1914</a:t>
            </a:r>
          </a:p>
        </p:txBody>
      </p:sp>
      <p:sp>
        <p:nvSpPr>
          <p:cNvPr id="3" name="ZoneTexte 2"/>
          <p:cNvSpPr txBox="1"/>
          <p:nvPr/>
        </p:nvSpPr>
        <p:spPr>
          <a:xfrm>
            <a:off x="4859552" y="1484784"/>
            <a:ext cx="4032928" cy="1200329"/>
          </a:xfrm>
          <a:prstGeom prst="rect">
            <a:avLst/>
          </a:prstGeom>
          <a:noFill/>
        </p:spPr>
        <p:txBody>
          <a:bodyPr wrap="square" rtlCol="0">
            <a:spAutoFit/>
          </a:bodyPr>
          <a:lstStyle/>
          <a:p>
            <a:pPr algn="ctr"/>
            <a:r>
              <a:rPr lang="fr-FR" sz="2400" b="1" dirty="0" err="1">
                <a:solidFill>
                  <a:schemeClr val="bg1"/>
                </a:solidFill>
              </a:rPr>
              <a:t>Lucrezia</a:t>
            </a:r>
            <a:r>
              <a:rPr lang="fr-FR" sz="2400" b="1" dirty="0">
                <a:solidFill>
                  <a:schemeClr val="bg1"/>
                </a:solidFill>
              </a:rPr>
              <a:t>  la </a:t>
            </a:r>
            <a:r>
              <a:rPr lang="fr-FR" sz="2400" b="1" dirty="0" err="1">
                <a:solidFill>
                  <a:schemeClr val="bg1"/>
                </a:solidFill>
              </a:rPr>
              <a:t>Vicariessa</a:t>
            </a:r>
            <a:endParaRPr lang="fr-FR" sz="2400" b="1" dirty="0">
              <a:solidFill>
                <a:schemeClr val="bg1"/>
              </a:solidFill>
            </a:endParaRPr>
          </a:p>
          <a:p>
            <a:pPr algn="ctr"/>
            <a:endParaRPr lang="fr-FR" sz="2400" b="1" dirty="0">
              <a:solidFill>
                <a:schemeClr val="bg1"/>
              </a:solidFill>
            </a:endParaRPr>
          </a:p>
          <a:p>
            <a:pPr algn="ctr"/>
            <a:r>
              <a:rPr lang="fr-FR" sz="2400" dirty="0">
                <a:solidFill>
                  <a:schemeClr val="bg1"/>
                </a:solidFill>
              </a:rPr>
              <a:t>Juillet 1501</a:t>
            </a:r>
          </a:p>
        </p:txBody>
      </p:sp>
    </p:spTree>
    <p:extLst>
      <p:ext uri="{BB962C8B-B14F-4D97-AF65-F5344CB8AC3E}">
        <p14:creationId xmlns:p14="http://schemas.microsoft.com/office/powerpoint/2010/main" val="1162640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Dispute de sainte Catherine d’Alexandr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913" y="1123993"/>
            <a:ext cx="7650189" cy="57240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107504" y="188640"/>
            <a:ext cx="8928992" cy="738664"/>
          </a:xfrm>
          <a:prstGeom prst="rect">
            <a:avLst/>
          </a:prstGeom>
          <a:noFill/>
        </p:spPr>
        <p:txBody>
          <a:bodyPr wrap="square" rtlCol="0">
            <a:spAutoFit/>
          </a:bodyPr>
          <a:lstStyle/>
          <a:p>
            <a:pPr algn="ctr"/>
            <a:r>
              <a:rPr lang="fr-FR" sz="2400" b="1" dirty="0">
                <a:solidFill>
                  <a:srgbClr val="FFFF00"/>
                </a:solidFill>
              </a:rPr>
              <a:t>Pinturicchio</a:t>
            </a:r>
            <a:r>
              <a:rPr lang="fr-FR" sz="2400" b="1" dirty="0">
                <a:solidFill>
                  <a:schemeClr val="bg1"/>
                </a:solidFill>
              </a:rPr>
              <a:t> </a:t>
            </a:r>
            <a:r>
              <a:rPr lang="fr-FR" sz="2400" dirty="0">
                <a:solidFill>
                  <a:schemeClr val="bg1"/>
                </a:solidFill>
              </a:rPr>
              <a:t> : La dispute de Sainte Catherine d’Alexandrie</a:t>
            </a:r>
          </a:p>
          <a:p>
            <a:pPr algn="ctr"/>
            <a:r>
              <a:rPr lang="fr-FR" dirty="0">
                <a:solidFill>
                  <a:schemeClr val="bg1"/>
                </a:solidFill>
              </a:rPr>
              <a:t>Appartements Borgia au Vatican (1492-1494)</a:t>
            </a:r>
          </a:p>
        </p:txBody>
      </p:sp>
    </p:spTree>
    <p:extLst>
      <p:ext uri="{BB962C8B-B14F-4D97-AF65-F5344CB8AC3E}">
        <p14:creationId xmlns:p14="http://schemas.microsoft.com/office/powerpoint/2010/main" val="26029258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022008" y="332656"/>
            <a:ext cx="6840760" cy="3016210"/>
          </a:xfrm>
          <a:prstGeom prst="rect">
            <a:avLst/>
          </a:prstGeom>
          <a:noFill/>
        </p:spPr>
        <p:txBody>
          <a:bodyPr wrap="square" rtlCol="0">
            <a:spAutoFit/>
          </a:bodyPr>
          <a:lstStyle/>
          <a:p>
            <a:pPr algn="ctr"/>
            <a:r>
              <a:rPr lang="fr-FR" sz="2400" b="1" dirty="0">
                <a:solidFill>
                  <a:schemeClr val="bg1"/>
                </a:solidFill>
              </a:rPr>
              <a:t>Le troisième mari :</a:t>
            </a:r>
          </a:p>
          <a:p>
            <a:pPr algn="ctr"/>
            <a:r>
              <a:rPr lang="fr-FR" sz="4000" b="1" dirty="0">
                <a:solidFill>
                  <a:srgbClr val="FFFF00"/>
                </a:solidFill>
              </a:rPr>
              <a:t>Alfonso d’ ESTE</a:t>
            </a:r>
          </a:p>
          <a:p>
            <a:pPr algn="ctr"/>
            <a:r>
              <a:rPr lang="fr-FR" b="1" dirty="0">
                <a:solidFill>
                  <a:schemeClr val="bg1"/>
                </a:solidFill>
              </a:rPr>
              <a:t>Ferrare 1476 – Ferrare 1534</a:t>
            </a:r>
          </a:p>
          <a:p>
            <a:pPr algn="ctr"/>
            <a:r>
              <a:rPr lang="fr-FR" b="1" dirty="0">
                <a:solidFill>
                  <a:schemeClr val="bg1"/>
                </a:solidFill>
              </a:rPr>
              <a:t>Duc de Ferrare, Modène et </a:t>
            </a:r>
            <a:r>
              <a:rPr lang="fr-FR" b="1" dirty="0" err="1">
                <a:solidFill>
                  <a:schemeClr val="bg1"/>
                </a:solidFill>
              </a:rPr>
              <a:t>Reggio</a:t>
            </a:r>
            <a:r>
              <a:rPr lang="fr-FR" b="1" dirty="0">
                <a:solidFill>
                  <a:schemeClr val="bg1"/>
                </a:solidFill>
              </a:rPr>
              <a:t>-Emilia</a:t>
            </a:r>
          </a:p>
          <a:p>
            <a:pPr algn="ctr"/>
            <a:endParaRPr lang="fr-FR" b="1" dirty="0">
              <a:solidFill>
                <a:schemeClr val="bg1"/>
              </a:solidFill>
            </a:endParaRPr>
          </a:p>
          <a:p>
            <a:pPr algn="ctr"/>
            <a:r>
              <a:rPr lang="fr-FR" b="1" dirty="0">
                <a:solidFill>
                  <a:schemeClr val="bg1"/>
                </a:solidFill>
              </a:rPr>
              <a:t>Mariage par procuration : 1</a:t>
            </a:r>
            <a:r>
              <a:rPr lang="fr-FR" b="1" baseline="30000" dirty="0">
                <a:solidFill>
                  <a:schemeClr val="bg1"/>
                </a:solidFill>
              </a:rPr>
              <a:t>er</a:t>
            </a:r>
            <a:r>
              <a:rPr lang="fr-FR" b="1" dirty="0">
                <a:solidFill>
                  <a:schemeClr val="bg1"/>
                </a:solidFill>
              </a:rPr>
              <a:t> septembre 1501</a:t>
            </a:r>
          </a:p>
          <a:p>
            <a:pPr algn="ctr"/>
            <a:r>
              <a:rPr lang="fr-FR" b="1" dirty="0">
                <a:solidFill>
                  <a:schemeClr val="bg1"/>
                </a:solidFill>
              </a:rPr>
              <a:t>Échange des anneaux : 30 décembre 1501</a:t>
            </a:r>
          </a:p>
          <a:p>
            <a:pPr algn="ctr"/>
            <a:endParaRPr lang="fr-FR" b="1" dirty="0">
              <a:solidFill>
                <a:schemeClr val="bg1"/>
              </a:solidFill>
            </a:endParaRPr>
          </a:p>
          <a:p>
            <a:pPr algn="ctr"/>
            <a:r>
              <a:rPr lang="fr-FR" b="1" dirty="0">
                <a:solidFill>
                  <a:schemeClr val="bg1"/>
                </a:solidFill>
              </a:rPr>
              <a:t>Dot : 100 000 ducats  +  100 000 ducats en bijoux, vêtements….</a:t>
            </a:r>
          </a:p>
        </p:txBody>
      </p:sp>
      <p:pic>
        <p:nvPicPr>
          <p:cNvPr id="5122"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395536" y="461605"/>
            <a:ext cx="2160000" cy="2508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05064"/>
            <a:ext cx="9180000" cy="1809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09920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035"/>
          <a:stretch/>
        </p:blipFill>
        <p:spPr bwMode="auto">
          <a:xfrm>
            <a:off x="1763688" y="38244"/>
            <a:ext cx="5436000" cy="676800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6" name="Connecteur droit 5"/>
          <p:cNvCxnSpPr/>
          <p:nvPr/>
        </p:nvCxnSpPr>
        <p:spPr>
          <a:xfrm flipH="1" flipV="1">
            <a:off x="6192180" y="4293096"/>
            <a:ext cx="108012" cy="52194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flipH="1" flipV="1">
            <a:off x="3851920" y="908720"/>
            <a:ext cx="2520280" cy="129614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flipV="1">
            <a:off x="3922032" y="167728"/>
            <a:ext cx="432048" cy="74099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Connecteur droit 2"/>
          <p:cNvCxnSpPr/>
          <p:nvPr/>
        </p:nvCxnSpPr>
        <p:spPr>
          <a:xfrm flipV="1">
            <a:off x="6012160" y="2655344"/>
            <a:ext cx="15984" cy="7830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flipV="1">
            <a:off x="6012160" y="2204864"/>
            <a:ext cx="360040" cy="43204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flipH="1" flipV="1">
            <a:off x="5669248" y="6143544"/>
            <a:ext cx="288032" cy="57606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flipH="1" flipV="1">
            <a:off x="5436096" y="5733256"/>
            <a:ext cx="233152" cy="4102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flipV="1">
            <a:off x="5436096" y="4850496"/>
            <a:ext cx="819062" cy="88276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flipH="1" flipV="1">
            <a:off x="6012160" y="3438432"/>
            <a:ext cx="162018" cy="85466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ZoneTexte 1"/>
          <p:cNvSpPr txBox="1"/>
          <p:nvPr/>
        </p:nvSpPr>
        <p:spPr>
          <a:xfrm>
            <a:off x="7100515" y="6265494"/>
            <a:ext cx="1829008" cy="369332"/>
          </a:xfrm>
          <a:prstGeom prst="rect">
            <a:avLst/>
          </a:prstGeom>
          <a:noFill/>
        </p:spPr>
        <p:txBody>
          <a:bodyPr wrap="square" rtlCol="0">
            <a:spAutoFit/>
          </a:bodyPr>
          <a:lstStyle/>
          <a:p>
            <a:pPr algn="ctr"/>
            <a:r>
              <a:rPr lang="fr-FR" b="1" dirty="0">
                <a:solidFill>
                  <a:schemeClr val="bg1"/>
                </a:solidFill>
              </a:rPr>
              <a:t>6 janvier 1502</a:t>
            </a:r>
          </a:p>
        </p:txBody>
      </p:sp>
      <p:sp>
        <p:nvSpPr>
          <p:cNvPr id="4" name="ZoneTexte 3"/>
          <p:cNvSpPr txBox="1"/>
          <p:nvPr/>
        </p:nvSpPr>
        <p:spPr>
          <a:xfrm>
            <a:off x="7100515" y="45100"/>
            <a:ext cx="1829008" cy="370496"/>
          </a:xfrm>
          <a:prstGeom prst="rect">
            <a:avLst/>
          </a:prstGeom>
          <a:noFill/>
        </p:spPr>
        <p:txBody>
          <a:bodyPr wrap="square" rtlCol="0">
            <a:spAutoFit/>
          </a:bodyPr>
          <a:lstStyle/>
          <a:p>
            <a:pPr algn="ctr"/>
            <a:r>
              <a:rPr lang="fr-FR" b="1" dirty="0">
                <a:solidFill>
                  <a:schemeClr val="bg1"/>
                </a:solidFill>
              </a:rPr>
              <a:t>2 février 1502</a:t>
            </a:r>
          </a:p>
        </p:txBody>
      </p:sp>
    </p:spTree>
    <p:extLst>
      <p:ext uri="{BB962C8B-B14F-4D97-AF65-F5344CB8AC3E}">
        <p14:creationId xmlns:p14="http://schemas.microsoft.com/office/powerpoint/2010/main" val="41113452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404664"/>
            <a:ext cx="8784976" cy="738664"/>
          </a:xfrm>
          <a:prstGeom prst="rect">
            <a:avLst/>
          </a:prstGeom>
        </p:spPr>
        <p:txBody>
          <a:bodyPr wrap="square">
            <a:spAutoFit/>
          </a:bodyPr>
          <a:lstStyle/>
          <a:p>
            <a:pPr lvl="0" algn="ctr"/>
            <a:r>
              <a:rPr lang="fr-FR" sz="2400" b="1" dirty="0" err="1">
                <a:solidFill>
                  <a:prstClr val="white"/>
                </a:solidFill>
              </a:rPr>
              <a:t>Guidobaldo</a:t>
            </a:r>
            <a:r>
              <a:rPr lang="fr-FR" sz="2400" b="1" dirty="0">
                <a:solidFill>
                  <a:prstClr val="white"/>
                </a:solidFill>
              </a:rPr>
              <a:t> da MONTEFELTRO </a:t>
            </a:r>
            <a:r>
              <a:rPr lang="fr-FR" sz="2400" b="1" dirty="0" err="1">
                <a:solidFill>
                  <a:prstClr val="white"/>
                </a:solidFill>
              </a:rPr>
              <a:t>Elisabetta</a:t>
            </a:r>
            <a:r>
              <a:rPr lang="fr-FR" sz="2400" b="1" dirty="0">
                <a:solidFill>
                  <a:prstClr val="white"/>
                </a:solidFill>
              </a:rPr>
              <a:t> GONZAGA</a:t>
            </a:r>
          </a:p>
          <a:p>
            <a:pPr lvl="0"/>
            <a:endParaRPr lang="fr-FR" b="1" dirty="0">
              <a:solidFill>
                <a:prstClr val="white"/>
              </a:solidFill>
            </a:endParaRPr>
          </a:p>
        </p:txBody>
      </p:sp>
      <p:pic>
        <p:nvPicPr>
          <p:cNvPr id="3" name="Picture 2" descr="https://upload.wikimedia.org/wikipedia/commons/4/48/Guidobaldo_montefeltr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2005" y="1989310"/>
            <a:ext cx="2340000" cy="33478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0829" y="1989310"/>
            <a:ext cx="2356992" cy="33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95108" y="5326657"/>
            <a:ext cx="4644831" cy="523220"/>
          </a:xfrm>
          <a:prstGeom prst="rect">
            <a:avLst/>
          </a:prstGeom>
        </p:spPr>
        <p:txBody>
          <a:bodyPr wrap="square">
            <a:spAutoFit/>
          </a:bodyPr>
          <a:lstStyle/>
          <a:p>
            <a:pPr lvl="0" algn="ctr"/>
            <a:r>
              <a:rPr lang="fr-FR" sz="1400" b="1" i="1" dirty="0">
                <a:solidFill>
                  <a:prstClr val="white"/>
                </a:solidFill>
              </a:rPr>
              <a:t>RAPHAËL</a:t>
            </a:r>
          </a:p>
          <a:p>
            <a:pPr lvl="0" algn="ctr"/>
            <a:r>
              <a:rPr lang="fr-FR" sz="1400" i="1" dirty="0">
                <a:solidFill>
                  <a:prstClr val="white"/>
                </a:solidFill>
              </a:rPr>
              <a:t>Florence (Galerie des Offices) ca 1504/1506 </a:t>
            </a:r>
          </a:p>
        </p:txBody>
      </p:sp>
      <p:pic>
        <p:nvPicPr>
          <p:cNvPr id="6" name="Picture 8" descr="Palazzo Duca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5216" y="1143328"/>
            <a:ext cx="3060000" cy="224863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6840" y="4130625"/>
            <a:ext cx="3060000" cy="2566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ZoneTexte 7"/>
          <p:cNvSpPr txBox="1"/>
          <p:nvPr/>
        </p:nvSpPr>
        <p:spPr>
          <a:xfrm>
            <a:off x="5605216" y="3391961"/>
            <a:ext cx="3060000" cy="369332"/>
          </a:xfrm>
          <a:prstGeom prst="rect">
            <a:avLst/>
          </a:prstGeom>
          <a:noFill/>
        </p:spPr>
        <p:txBody>
          <a:bodyPr wrap="square" rtlCol="0">
            <a:spAutoFit/>
          </a:bodyPr>
          <a:lstStyle/>
          <a:p>
            <a:pPr algn="ctr"/>
            <a:r>
              <a:rPr lang="fr-FR" dirty="0">
                <a:solidFill>
                  <a:schemeClr val="bg1"/>
                </a:solidFill>
              </a:rPr>
              <a:t>GUBBIO</a:t>
            </a:r>
          </a:p>
        </p:txBody>
      </p:sp>
      <p:sp>
        <p:nvSpPr>
          <p:cNvPr id="9" name="ZoneTexte 8"/>
          <p:cNvSpPr txBox="1"/>
          <p:nvPr/>
        </p:nvSpPr>
        <p:spPr>
          <a:xfrm>
            <a:off x="5605216" y="3761293"/>
            <a:ext cx="3143248" cy="369332"/>
          </a:xfrm>
          <a:prstGeom prst="rect">
            <a:avLst/>
          </a:prstGeom>
          <a:noFill/>
        </p:spPr>
        <p:txBody>
          <a:bodyPr wrap="square" rtlCol="0">
            <a:spAutoFit/>
          </a:bodyPr>
          <a:lstStyle/>
          <a:p>
            <a:pPr algn="ctr"/>
            <a:r>
              <a:rPr lang="fr-FR" dirty="0">
                <a:solidFill>
                  <a:schemeClr val="bg1"/>
                </a:solidFill>
              </a:rPr>
              <a:t>URBINO</a:t>
            </a:r>
          </a:p>
        </p:txBody>
      </p:sp>
    </p:spTree>
    <p:extLst>
      <p:ext uri="{BB962C8B-B14F-4D97-AF65-F5344CB8AC3E}">
        <p14:creationId xmlns:p14="http://schemas.microsoft.com/office/powerpoint/2010/main" val="8783791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440" y="1196752"/>
            <a:ext cx="6480000" cy="4470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21917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nnick\Pictures\Conference este borgia\Ercole_Strozz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4492" y="1248216"/>
            <a:ext cx="1838513" cy="270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1" y="116632"/>
            <a:ext cx="4607496" cy="1015663"/>
          </a:xfrm>
          <a:prstGeom prst="rect">
            <a:avLst/>
          </a:prstGeom>
        </p:spPr>
        <p:txBody>
          <a:bodyPr wrap="square">
            <a:spAutoFit/>
          </a:bodyPr>
          <a:lstStyle/>
          <a:p>
            <a:pPr algn="ctr"/>
            <a:r>
              <a:rPr lang="fr-FR" sz="4000" b="1" dirty="0" err="1">
                <a:solidFill>
                  <a:schemeClr val="bg1"/>
                </a:solidFill>
              </a:rPr>
              <a:t>Ercole</a:t>
            </a:r>
            <a:r>
              <a:rPr lang="fr-FR" sz="4000" b="1" dirty="0">
                <a:solidFill>
                  <a:schemeClr val="bg1"/>
                </a:solidFill>
              </a:rPr>
              <a:t> STROZZI</a:t>
            </a:r>
            <a:br>
              <a:rPr lang="fr-FR" sz="3600" b="1" dirty="0">
                <a:solidFill>
                  <a:schemeClr val="bg1"/>
                </a:solidFill>
              </a:rPr>
            </a:br>
            <a:r>
              <a:rPr lang="fr-FR" sz="2000" dirty="0">
                <a:solidFill>
                  <a:schemeClr val="bg1"/>
                </a:solidFill>
              </a:rPr>
              <a:t>Ferrare 1473 - Ferrare 1508</a:t>
            </a:r>
            <a:endParaRPr lang="fr-FR" sz="2000" dirty="0"/>
          </a:p>
        </p:txBody>
      </p:sp>
      <p:pic>
        <p:nvPicPr>
          <p:cNvPr id="6"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bright="17000"/>
                    </a14:imgEffect>
                  </a14:imgLayer>
                </a14:imgProps>
              </a:ext>
              <a:ext uri="{28A0092B-C50C-407E-A947-70E740481C1C}">
                <a14:useLocalDpi xmlns:a14="http://schemas.microsoft.com/office/drawing/2010/main" val="0"/>
              </a:ext>
            </a:extLst>
          </a:blip>
          <a:srcRect/>
          <a:stretch>
            <a:fillRect/>
          </a:stretch>
        </p:blipFill>
        <p:spPr bwMode="auto">
          <a:xfrm>
            <a:off x="593749" y="4329629"/>
            <a:ext cx="3420000" cy="1890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C:\Users\annick\Pictures\Conference este borgia\aldo manuzi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6389" y="1248216"/>
            <a:ext cx="1838718" cy="2700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607496" y="128824"/>
            <a:ext cx="4536504" cy="1015663"/>
          </a:xfrm>
          <a:prstGeom prst="rect">
            <a:avLst/>
          </a:prstGeom>
        </p:spPr>
        <p:txBody>
          <a:bodyPr wrap="square">
            <a:spAutoFit/>
          </a:bodyPr>
          <a:lstStyle/>
          <a:p>
            <a:pPr algn="ctr"/>
            <a:r>
              <a:rPr lang="fr-FR" sz="4000" b="1" dirty="0">
                <a:solidFill>
                  <a:prstClr val="white"/>
                </a:solidFill>
                <a:ea typeface="+mj-ea"/>
                <a:cs typeface="+mj-cs"/>
              </a:rPr>
              <a:t>Aldo MANUZIO</a:t>
            </a:r>
            <a:br>
              <a:rPr lang="fr-FR" sz="4000" b="1" dirty="0">
                <a:solidFill>
                  <a:prstClr val="white"/>
                </a:solidFill>
                <a:ea typeface="+mj-ea"/>
                <a:cs typeface="+mj-cs"/>
              </a:rPr>
            </a:br>
            <a:r>
              <a:rPr lang="fr-FR" sz="2000" dirty="0" err="1">
                <a:solidFill>
                  <a:prstClr val="white"/>
                </a:solidFill>
                <a:ea typeface="+mj-ea"/>
                <a:cs typeface="+mj-cs"/>
              </a:rPr>
              <a:t>Bassiano</a:t>
            </a:r>
            <a:r>
              <a:rPr lang="fr-FR" sz="2000" dirty="0">
                <a:solidFill>
                  <a:prstClr val="white"/>
                </a:solidFill>
                <a:ea typeface="+mj-ea"/>
                <a:cs typeface="+mj-cs"/>
              </a:rPr>
              <a:t> 1449 – Venise 1515</a:t>
            </a:r>
            <a:r>
              <a:rPr lang="fr-FR" sz="2000" b="1" dirty="0">
                <a:solidFill>
                  <a:prstClr val="white"/>
                </a:solidFill>
                <a:ea typeface="+mj-ea"/>
                <a:cs typeface="+mj-cs"/>
              </a:rPr>
              <a:t> </a:t>
            </a:r>
            <a:endParaRPr lang="fr-FR" dirty="0"/>
          </a:p>
        </p:txBody>
      </p:sp>
      <p:sp>
        <p:nvSpPr>
          <p:cNvPr id="10" name="Rectangle 9"/>
          <p:cNvSpPr/>
          <p:nvPr/>
        </p:nvSpPr>
        <p:spPr>
          <a:xfrm>
            <a:off x="4950913" y="4221088"/>
            <a:ext cx="3923928" cy="2369880"/>
          </a:xfrm>
          <a:prstGeom prst="rect">
            <a:avLst/>
          </a:prstGeom>
        </p:spPr>
        <p:txBody>
          <a:bodyPr wrap="square">
            <a:spAutoFit/>
          </a:bodyPr>
          <a:lstStyle/>
          <a:p>
            <a:r>
              <a:rPr lang="fr-FR" sz="2000" dirty="0">
                <a:solidFill>
                  <a:schemeClr val="bg1"/>
                </a:solidFill>
              </a:rPr>
              <a:t>1496 De </a:t>
            </a:r>
            <a:r>
              <a:rPr lang="fr-FR" sz="2000" dirty="0" err="1">
                <a:solidFill>
                  <a:schemeClr val="bg1"/>
                </a:solidFill>
              </a:rPr>
              <a:t>Ætna</a:t>
            </a:r>
            <a:r>
              <a:rPr lang="fr-FR" sz="2000" dirty="0">
                <a:solidFill>
                  <a:schemeClr val="bg1"/>
                </a:solidFill>
              </a:rPr>
              <a:t> (Bembo)</a:t>
            </a:r>
          </a:p>
          <a:p>
            <a:endParaRPr lang="fr-FR" sz="1200" dirty="0">
              <a:solidFill>
                <a:schemeClr val="bg1"/>
              </a:solidFill>
            </a:endParaRPr>
          </a:p>
          <a:p>
            <a:r>
              <a:rPr lang="fr-FR" sz="2000" dirty="0">
                <a:solidFill>
                  <a:schemeClr val="bg1"/>
                </a:solidFill>
              </a:rPr>
              <a:t>1499 Songe de </a:t>
            </a:r>
            <a:r>
              <a:rPr lang="fr-FR" sz="2000" dirty="0" err="1">
                <a:solidFill>
                  <a:schemeClr val="bg1"/>
                </a:solidFill>
              </a:rPr>
              <a:t>Poliphile</a:t>
            </a:r>
            <a:r>
              <a:rPr lang="fr-FR" sz="2000" dirty="0">
                <a:solidFill>
                  <a:schemeClr val="bg1"/>
                </a:solidFill>
              </a:rPr>
              <a:t> (Colonna ?)</a:t>
            </a:r>
          </a:p>
          <a:p>
            <a:endParaRPr lang="fr-FR" sz="1200" dirty="0">
              <a:solidFill>
                <a:schemeClr val="bg1"/>
              </a:solidFill>
            </a:endParaRPr>
          </a:p>
          <a:p>
            <a:r>
              <a:rPr lang="fr-FR" sz="2000" dirty="0">
                <a:solidFill>
                  <a:schemeClr val="bg1"/>
                </a:solidFill>
              </a:rPr>
              <a:t>1501 </a:t>
            </a:r>
            <a:r>
              <a:rPr lang="fr-FR" sz="2000" dirty="0" err="1">
                <a:solidFill>
                  <a:schemeClr val="bg1"/>
                </a:solidFill>
              </a:rPr>
              <a:t>Cose</a:t>
            </a:r>
            <a:r>
              <a:rPr lang="fr-FR" sz="2000" dirty="0">
                <a:solidFill>
                  <a:schemeClr val="bg1"/>
                </a:solidFill>
              </a:rPr>
              <a:t> </a:t>
            </a:r>
            <a:r>
              <a:rPr lang="fr-FR" sz="2000" dirty="0" err="1">
                <a:solidFill>
                  <a:schemeClr val="bg1"/>
                </a:solidFill>
              </a:rPr>
              <a:t>Volgari</a:t>
            </a:r>
            <a:r>
              <a:rPr lang="fr-FR" sz="2000" dirty="0">
                <a:solidFill>
                  <a:schemeClr val="bg1"/>
                </a:solidFill>
              </a:rPr>
              <a:t>  (Pétrarque)</a:t>
            </a:r>
          </a:p>
          <a:p>
            <a:endParaRPr lang="fr-FR" sz="1200" dirty="0">
              <a:solidFill>
                <a:schemeClr val="bg1"/>
              </a:solidFill>
            </a:endParaRPr>
          </a:p>
          <a:p>
            <a:r>
              <a:rPr lang="fr-FR" sz="2000" dirty="0">
                <a:solidFill>
                  <a:schemeClr val="bg1"/>
                </a:solidFill>
              </a:rPr>
              <a:t>1502 </a:t>
            </a:r>
            <a:r>
              <a:rPr lang="fr-FR" sz="2000" dirty="0" err="1">
                <a:solidFill>
                  <a:schemeClr val="bg1"/>
                </a:solidFill>
              </a:rPr>
              <a:t>Terze</a:t>
            </a:r>
            <a:r>
              <a:rPr lang="fr-FR" sz="2000" dirty="0">
                <a:solidFill>
                  <a:schemeClr val="bg1"/>
                </a:solidFill>
              </a:rPr>
              <a:t> rime (Dante)</a:t>
            </a:r>
          </a:p>
          <a:p>
            <a:endParaRPr lang="fr-FR" sz="1200" dirty="0">
              <a:solidFill>
                <a:schemeClr val="bg1"/>
              </a:solidFill>
            </a:endParaRPr>
          </a:p>
          <a:p>
            <a:r>
              <a:rPr lang="fr-FR" sz="2000" dirty="0">
                <a:solidFill>
                  <a:schemeClr val="bg1"/>
                </a:solidFill>
              </a:rPr>
              <a:t>1505 </a:t>
            </a:r>
            <a:r>
              <a:rPr lang="fr-FR" sz="2000" dirty="0" err="1">
                <a:solidFill>
                  <a:schemeClr val="bg1"/>
                </a:solidFill>
              </a:rPr>
              <a:t>Gli</a:t>
            </a:r>
            <a:r>
              <a:rPr lang="fr-FR" sz="2000" dirty="0">
                <a:solidFill>
                  <a:schemeClr val="bg1"/>
                </a:solidFill>
              </a:rPr>
              <a:t> </a:t>
            </a:r>
            <a:r>
              <a:rPr lang="fr-FR" sz="2000" dirty="0" err="1">
                <a:solidFill>
                  <a:schemeClr val="bg1"/>
                </a:solidFill>
              </a:rPr>
              <a:t>Asolani</a:t>
            </a:r>
            <a:r>
              <a:rPr lang="fr-FR" sz="2000" dirty="0">
                <a:solidFill>
                  <a:schemeClr val="bg1"/>
                </a:solidFill>
              </a:rPr>
              <a:t> (Bembo)</a:t>
            </a:r>
          </a:p>
        </p:txBody>
      </p:sp>
      <p:pic>
        <p:nvPicPr>
          <p:cNvPr id="1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92797" y="1700808"/>
            <a:ext cx="1260000" cy="1486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3351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40208" y="332656"/>
            <a:ext cx="6336248" cy="1015663"/>
          </a:xfrm>
          <a:prstGeom prst="rect">
            <a:avLst/>
          </a:prstGeom>
        </p:spPr>
        <p:txBody>
          <a:bodyPr wrap="square">
            <a:spAutoFit/>
          </a:bodyPr>
          <a:lstStyle/>
          <a:p>
            <a:pPr algn="ctr"/>
            <a:r>
              <a:rPr lang="fr-FR" sz="4000" b="1" dirty="0">
                <a:solidFill>
                  <a:prstClr val="white"/>
                </a:solidFill>
                <a:ea typeface="+mj-ea"/>
                <a:cs typeface="+mj-cs"/>
              </a:rPr>
              <a:t>Pietro BEMBO</a:t>
            </a:r>
            <a:br>
              <a:rPr lang="fr-FR" sz="4000" b="1" dirty="0">
                <a:solidFill>
                  <a:prstClr val="white"/>
                </a:solidFill>
                <a:ea typeface="+mj-ea"/>
                <a:cs typeface="+mj-cs"/>
              </a:rPr>
            </a:br>
            <a:r>
              <a:rPr lang="fr-FR" sz="2000" dirty="0">
                <a:solidFill>
                  <a:prstClr val="white"/>
                </a:solidFill>
                <a:ea typeface="+mj-ea"/>
                <a:cs typeface="+mj-cs"/>
              </a:rPr>
              <a:t>Venise 1470 – Rome 1547</a:t>
            </a:r>
            <a:endParaRPr lang="fr-FR" dirty="0"/>
          </a:p>
        </p:txBody>
      </p:sp>
      <p:pic>
        <p:nvPicPr>
          <p:cNvPr id="4" name="Picture 3" descr="C:\Users\annick\Pictures\Conference este borgia\titien pietro bembo besanç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791" y="828980"/>
            <a:ext cx="196243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image illustrative de l’article Pietro Bemb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310" y="3567729"/>
            <a:ext cx="1962000" cy="243302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05791" y="305760"/>
            <a:ext cx="1964519" cy="523220"/>
          </a:xfrm>
          <a:prstGeom prst="rect">
            <a:avLst/>
          </a:prstGeom>
        </p:spPr>
        <p:txBody>
          <a:bodyPr wrap="square">
            <a:spAutoFit/>
          </a:bodyPr>
          <a:lstStyle/>
          <a:p>
            <a:pPr lvl="0" algn="ctr"/>
            <a:r>
              <a:rPr lang="fr-FR" sz="1400" b="1" i="1" dirty="0">
                <a:solidFill>
                  <a:prstClr val="white"/>
                </a:solidFill>
              </a:rPr>
              <a:t>TITIEN </a:t>
            </a:r>
          </a:p>
          <a:p>
            <a:pPr lvl="0" algn="ctr"/>
            <a:r>
              <a:rPr lang="fr-FR" sz="1400" i="1" dirty="0">
                <a:solidFill>
                  <a:prstClr val="white"/>
                </a:solidFill>
              </a:rPr>
              <a:t>(Musée de Besançon)</a:t>
            </a:r>
          </a:p>
        </p:txBody>
      </p:sp>
      <p:sp>
        <p:nvSpPr>
          <p:cNvPr id="8" name="Rectangle 7"/>
          <p:cNvSpPr/>
          <p:nvPr/>
        </p:nvSpPr>
        <p:spPr>
          <a:xfrm>
            <a:off x="-20136" y="5974108"/>
            <a:ext cx="3151976" cy="738664"/>
          </a:xfrm>
          <a:prstGeom prst="rect">
            <a:avLst/>
          </a:prstGeom>
        </p:spPr>
        <p:txBody>
          <a:bodyPr wrap="square">
            <a:spAutoFit/>
          </a:bodyPr>
          <a:lstStyle/>
          <a:p>
            <a:pPr lvl="0" algn="ctr"/>
            <a:r>
              <a:rPr lang="fr-FR" sz="1400" b="1" i="1" dirty="0">
                <a:solidFill>
                  <a:prstClr val="white"/>
                </a:solidFill>
              </a:rPr>
              <a:t>TITIEN</a:t>
            </a:r>
          </a:p>
          <a:p>
            <a:pPr lvl="0" algn="ctr"/>
            <a:r>
              <a:rPr lang="fr-FR" sz="1400" i="1" dirty="0">
                <a:solidFill>
                  <a:prstClr val="white"/>
                </a:solidFill>
              </a:rPr>
              <a:t>Washington (National </a:t>
            </a:r>
            <a:r>
              <a:rPr lang="fr-FR" sz="1400" i="1" dirty="0" err="1">
                <a:solidFill>
                  <a:prstClr val="white"/>
                </a:solidFill>
              </a:rPr>
              <a:t>Gallery</a:t>
            </a:r>
            <a:r>
              <a:rPr lang="fr-FR" sz="1400" i="1" dirty="0">
                <a:solidFill>
                  <a:prstClr val="white"/>
                </a:solidFill>
              </a:rPr>
              <a:t> of Art)</a:t>
            </a:r>
          </a:p>
          <a:p>
            <a:pPr lvl="0" algn="ctr"/>
            <a:r>
              <a:rPr lang="fr-FR" sz="1400" i="1" dirty="0">
                <a:solidFill>
                  <a:prstClr val="white"/>
                </a:solidFill>
              </a:rPr>
              <a:t>ca 1539</a:t>
            </a:r>
          </a:p>
        </p:txBody>
      </p:sp>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824" y="1663440"/>
            <a:ext cx="3141702" cy="46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6228184" y="2547392"/>
            <a:ext cx="2555776" cy="2677656"/>
          </a:xfrm>
          <a:prstGeom prst="rect">
            <a:avLst/>
          </a:prstGeom>
        </p:spPr>
        <p:txBody>
          <a:bodyPr wrap="square">
            <a:spAutoFit/>
          </a:bodyPr>
          <a:lstStyle/>
          <a:p>
            <a:r>
              <a:rPr lang="fr-FR" sz="2400" b="1" dirty="0" err="1">
                <a:solidFill>
                  <a:schemeClr val="bg1"/>
                </a:solidFill>
              </a:rPr>
              <a:t>Gli</a:t>
            </a:r>
            <a:r>
              <a:rPr lang="fr-FR" sz="2400" b="1" dirty="0">
                <a:solidFill>
                  <a:schemeClr val="bg1"/>
                </a:solidFill>
              </a:rPr>
              <a:t> </a:t>
            </a:r>
            <a:r>
              <a:rPr lang="fr-FR" sz="2400" b="1" dirty="0" err="1">
                <a:solidFill>
                  <a:schemeClr val="bg1"/>
                </a:solidFill>
              </a:rPr>
              <a:t>Asolani</a:t>
            </a:r>
            <a:r>
              <a:rPr lang="fr-FR" sz="2400" b="1" dirty="0">
                <a:solidFill>
                  <a:schemeClr val="bg1"/>
                </a:solidFill>
              </a:rPr>
              <a:t> </a:t>
            </a:r>
            <a:r>
              <a:rPr lang="fr-FR" sz="1600" b="1" dirty="0">
                <a:solidFill>
                  <a:schemeClr val="bg1"/>
                </a:solidFill>
              </a:rPr>
              <a:t>1497-1502</a:t>
            </a:r>
          </a:p>
          <a:p>
            <a:endParaRPr lang="fr-FR" b="1" dirty="0">
              <a:solidFill>
                <a:schemeClr val="bg1"/>
              </a:solidFill>
            </a:endParaRPr>
          </a:p>
          <a:p>
            <a:r>
              <a:rPr lang="fr-FR" b="1" dirty="0">
                <a:solidFill>
                  <a:schemeClr val="bg1"/>
                </a:solidFill>
              </a:rPr>
              <a:t>Dialogues en 3 livres</a:t>
            </a:r>
          </a:p>
          <a:p>
            <a:r>
              <a:rPr lang="fr-FR" b="1" dirty="0">
                <a:solidFill>
                  <a:schemeClr val="bg1"/>
                </a:solidFill>
              </a:rPr>
              <a:t>3 journées</a:t>
            </a:r>
          </a:p>
          <a:p>
            <a:r>
              <a:rPr lang="fr-FR" b="1" dirty="0">
                <a:solidFill>
                  <a:schemeClr val="bg1"/>
                </a:solidFill>
              </a:rPr>
              <a:t>3 jeunes hommes</a:t>
            </a:r>
          </a:p>
          <a:p>
            <a:r>
              <a:rPr lang="fr-FR" b="1" dirty="0">
                <a:solidFill>
                  <a:schemeClr val="bg1"/>
                </a:solidFill>
              </a:rPr>
              <a:t>3 jeunes femmes</a:t>
            </a:r>
          </a:p>
          <a:p>
            <a:endParaRPr lang="fr-FR" b="1" dirty="0">
              <a:solidFill>
                <a:schemeClr val="bg1"/>
              </a:solidFill>
            </a:endParaRPr>
          </a:p>
          <a:p>
            <a:r>
              <a:rPr lang="fr-FR" b="1" dirty="0">
                <a:solidFill>
                  <a:schemeClr val="bg1"/>
                </a:solidFill>
              </a:rPr>
              <a:t>Lieu : </a:t>
            </a:r>
            <a:r>
              <a:rPr lang="fr-FR" b="1" dirty="0" err="1">
                <a:solidFill>
                  <a:schemeClr val="bg1"/>
                </a:solidFill>
              </a:rPr>
              <a:t>Asolo</a:t>
            </a:r>
            <a:r>
              <a:rPr lang="fr-FR" b="1" dirty="0">
                <a:solidFill>
                  <a:schemeClr val="bg1"/>
                </a:solidFill>
              </a:rPr>
              <a:t>, à la cour de Catarina Cornaro </a:t>
            </a:r>
            <a:endParaRPr lang="fr-FR" dirty="0"/>
          </a:p>
        </p:txBody>
      </p:sp>
    </p:spTree>
    <p:extLst>
      <p:ext uri="{BB962C8B-B14F-4D97-AF65-F5344CB8AC3E}">
        <p14:creationId xmlns:p14="http://schemas.microsoft.com/office/powerpoint/2010/main" val="40912933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3/31/Milano_-_Castello_sforzesco_-_Busti%2C_Agostino_il_Bambaja_%28ca_1480-1548%29_-_Tomba_Gastone_di_Foix_%28m._1512%29_-_Foto_Giovanni_Dall%27Orto_-_6-jan-2007_-_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3968" y="2208664"/>
            <a:ext cx="4320000" cy="324207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056" y="528063"/>
            <a:ext cx="3528000" cy="5464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283968" y="548680"/>
            <a:ext cx="4572000" cy="1015663"/>
          </a:xfrm>
          <a:prstGeom prst="rect">
            <a:avLst/>
          </a:prstGeom>
        </p:spPr>
        <p:txBody>
          <a:bodyPr>
            <a:spAutoFit/>
          </a:bodyPr>
          <a:lstStyle/>
          <a:p>
            <a:pPr lvl="0" algn="ctr"/>
            <a:r>
              <a:rPr lang="fr-FR" sz="4000" b="1" dirty="0">
                <a:solidFill>
                  <a:prstClr val="white"/>
                </a:solidFill>
              </a:rPr>
              <a:t>Gaston de FOIX</a:t>
            </a:r>
            <a:br>
              <a:rPr lang="fr-FR" sz="4000" b="1" dirty="0">
                <a:solidFill>
                  <a:prstClr val="white"/>
                </a:solidFill>
              </a:rPr>
            </a:br>
            <a:r>
              <a:rPr lang="fr-FR" sz="2000" dirty="0" err="1">
                <a:solidFill>
                  <a:prstClr val="white"/>
                </a:solidFill>
              </a:rPr>
              <a:t>Mazères</a:t>
            </a:r>
            <a:r>
              <a:rPr lang="fr-FR" sz="2000" dirty="0">
                <a:solidFill>
                  <a:prstClr val="white"/>
                </a:solidFill>
              </a:rPr>
              <a:t> 1489 – Ravenne 1512</a:t>
            </a:r>
            <a:endParaRPr lang="fr-FR" dirty="0">
              <a:solidFill>
                <a:prstClr val="black"/>
              </a:solidFill>
            </a:endParaRPr>
          </a:p>
        </p:txBody>
      </p:sp>
      <p:sp>
        <p:nvSpPr>
          <p:cNvPr id="3" name="ZoneTexte 2"/>
          <p:cNvSpPr txBox="1"/>
          <p:nvPr/>
        </p:nvSpPr>
        <p:spPr>
          <a:xfrm>
            <a:off x="419056" y="5992160"/>
            <a:ext cx="3528000" cy="523220"/>
          </a:xfrm>
          <a:prstGeom prst="rect">
            <a:avLst/>
          </a:prstGeom>
          <a:noFill/>
        </p:spPr>
        <p:txBody>
          <a:bodyPr wrap="square" rtlCol="0">
            <a:spAutoFit/>
          </a:bodyPr>
          <a:lstStyle/>
          <a:p>
            <a:pPr algn="ctr"/>
            <a:r>
              <a:rPr lang="fr-FR" sz="1400" b="1" i="1" dirty="0">
                <a:solidFill>
                  <a:schemeClr val="bg1"/>
                </a:solidFill>
              </a:rPr>
              <a:t>Atelier de Philippe de CHAMPAIGNE</a:t>
            </a:r>
          </a:p>
          <a:p>
            <a:pPr algn="ctr"/>
            <a:r>
              <a:rPr lang="fr-FR" sz="1400" i="1" dirty="0">
                <a:solidFill>
                  <a:schemeClr val="bg1"/>
                </a:solidFill>
              </a:rPr>
              <a:t>Versailles</a:t>
            </a:r>
          </a:p>
        </p:txBody>
      </p:sp>
      <p:sp>
        <p:nvSpPr>
          <p:cNvPr id="4" name="ZoneTexte 3"/>
          <p:cNvSpPr txBox="1"/>
          <p:nvPr/>
        </p:nvSpPr>
        <p:spPr>
          <a:xfrm>
            <a:off x="4283968" y="5450737"/>
            <a:ext cx="4320000" cy="523220"/>
          </a:xfrm>
          <a:prstGeom prst="rect">
            <a:avLst/>
          </a:prstGeom>
          <a:noFill/>
        </p:spPr>
        <p:txBody>
          <a:bodyPr wrap="square" rtlCol="0">
            <a:spAutoFit/>
          </a:bodyPr>
          <a:lstStyle/>
          <a:p>
            <a:pPr algn="ctr"/>
            <a:r>
              <a:rPr lang="fr-FR" sz="1400" b="1" i="1" dirty="0">
                <a:solidFill>
                  <a:schemeClr val="bg1"/>
                </a:solidFill>
              </a:rPr>
              <a:t>Agostino BUSTI </a:t>
            </a:r>
            <a:r>
              <a:rPr lang="fr-FR" sz="1400" b="1" i="1" dirty="0" err="1">
                <a:solidFill>
                  <a:schemeClr val="bg1"/>
                </a:solidFill>
              </a:rPr>
              <a:t>detto</a:t>
            </a:r>
            <a:r>
              <a:rPr lang="fr-FR" sz="1400" b="1" i="1" dirty="0">
                <a:solidFill>
                  <a:schemeClr val="bg1"/>
                </a:solidFill>
              </a:rPr>
              <a:t> Il BAMBAIA</a:t>
            </a:r>
          </a:p>
          <a:p>
            <a:pPr algn="ctr"/>
            <a:r>
              <a:rPr lang="fr-FR" sz="1400" i="1" dirty="0">
                <a:solidFill>
                  <a:schemeClr val="bg1"/>
                </a:solidFill>
              </a:rPr>
              <a:t>Milan Castello </a:t>
            </a:r>
            <a:r>
              <a:rPr lang="fr-FR" sz="1400" i="1" dirty="0" err="1">
                <a:solidFill>
                  <a:schemeClr val="bg1"/>
                </a:solidFill>
              </a:rPr>
              <a:t>Sforzesco</a:t>
            </a:r>
            <a:r>
              <a:rPr lang="fr-FR" sz="1400" i="1" dirty="0">
                <a:solidFill>
                  <a:schemeClr val="bg1"/>
                </a:solidFill>
              </a:rPr>
              <a:t> </a:t>
            </a:r>
          </a:p>
        </p:txBody>
      </p:sp>
    </p:spTree>
    <p:extLst>
      <p:ext uri="{BB962C8B-B14F-4D97-AF65-F5344CB8AC3E}">
        <p14:creationId xmlns:p14="http://schemas.microsoft.com/office/powerpoint/2010/main" val="4694375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274638"/>
            <a:ext cx="5148064" cy="1143000"/>
          </a:xfrm>
        </p:spPr>
        <p:txBody>
          <a:bodyPr>
            <a:normAutofit/>
          </a:bodyPr>
          <a:lstStyle/>
          <a:p>
            <a:r>
              <a:rPr lang="fr-FR" sz="4000" b="1" dirty="0">
                <a:solidFill>
                  <a:schemeClr val="bg1"/>
                </a:solidFill>
              </a:rPr>
              <a:t>Francesco II GONZAGA</a:t>
            </a:r>
            <a:br>
              <a:rPr lang="fr-FR" sz="4000" b="1" dirty="0">
                <a:solidFill>
                  <a:schemeClr val="bg1"/>
                </a:solidFill>
              </a:rPr>
            </a:br>
            <a:r>
              <a:rPr lang="fr-FR" sz="2000" dirty="0">
                <a:solidFill>
                  <a:schemeClr val="bg1"/>
                </a:solidFill>
              </a:rPr>
              <a:t>Mantoue 1466 – Mantoue 1519</a:t>
            </a:r>
            <a:endParaRPr lang="fr-FR" sz="4000" b="1" dirty="0">
              <a:solidFill>
                <a:schemeClr val="bg1"/>
              </a:solidFill>
            </a:endParaRPr>
          </a:p>
        </p:txBody>
      </p:sp>
      <p:sp>
        <p:nvSpPr>
          <p:cNvPr id="4" name="ZoneTexte 3"/>
          <p:cNvSpPr txBox="1"/>
          <p:nvPr/>
        </p:nvSpPr>
        <p:spPr>
          <a:xfrm>
            <a:off x="827584" y="5597936"/>
            <a:ext cx="3194600" cy="738664"/>
          </a:xfrm>
          <a:prstGeom prst="rect">
            <a:avLst/>
          </a:prstGeom>
          <a:noFill/>
        </p:spPr>
        <p:txBody>
          <a:bodyPr wrap="square" rtlCol="0">
            <a:spAutoFit/>
          </a:bodyPr>
          <a:lstStyle/>
          <a:p>
            <a:pPr algn="ctr"/>
            <a:r>
              <a:rPr lang="fr-FR" sz="1400" b="1" i="1" dirty="0">
                <a:solidFill>
                  <a:schemeClr val="bg1"/>
                </a:solidFill>
              </a:rPr>
              <a:t>Andrea MANTEGNA</a:t>
            </a:r>
          </a:p>
          <a:p>
            <a:pPr algn="ctr"/>
            <a:r>
              <a:rPr lang="fr-FR" sz="1400" i="1" dirty="0">
                <a:solidFill>
                  <a:schemeClr val="bg1"/>
                </a:solidFill>
              </a:rPr>
              <a:t>Dublin (National </a:t>
            </a:r>
            <a:r>
              <a:rPr lang="fr-FR" sz="1400" i="1" dirty="0" err="1">
                <a:solidFill>
                  <a:schemeClr val="bg1"/>
                </a:solidFill>
              </a:rPr>
              <a:t>Gallery</a:t>
            </a:r>
            <a:r>
              <a:rPr lang="fr-FR" sz="1400" i="1" dirty="0">
                <a:solidFill>
                  <a:schemeClr val="bg1"/>
                </a:solidFill>
              </a:rPr>
              <a:t> of Ireland)</a:t>
            </a:r>
          </a:p>
          <a:p>
            <a:pPr algn="ctr"/>
            <a:r>
              <a:rPr lang="fr-FR" sz="1400" i="1" dirty="0">
                <a:solidFill>
                  <a:schemeClr val="bg1"/>
                </a:solidFill>
              </a:rPr>
              <a:t>ca 1490</a:t>
            </a: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980840"/>
            <a:ext cx="2482759" cy="36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p:cNvSpPr txBox="1"/>
          <p:nvPr/>
        </p:nvSpPr>
        <p:spPr>
          <a:xfrm>
            <a:off x="5220072" y="332656"/>
            <a:ext cx="3923928" cy="1015663"/>
          </a:xfrm>
          <a:prstGeom prst="rect">
            <a:avLst/>
          </a:prstGeom>
          <a:noFill/>
        </p:spPr>
        <p:txBody>
          <a:bodyPr wrap="square" rtlCol="0">
            <a:spAutoFit/>
          </a:bodyPr>
          <a:lstStyle/>
          <a:p>
            <a:pPr algn="ctr"/>
            <a:r>
              <a:rPr lang="fr-FR" sz="4000" b="1" dirty="0">
                <a:solidFill>
                  <a:schemeClr val="bg1"/>
                </a:solidFill>
              </a:rPr>
              <a:t>Isabella d’ESTE</a:t>
            </a:r>
          </a:p>
          <a:p>
            <a:pPr algn="ctr"/>
            <a:r>
              <a:rPr lang="fr-FR" sz="2000" dirty="0">
                <a:solidFill>
                  <a:schemeClr val="bg1"/>
                </a:solidFill>
              </a:rPr>
              <a:t>Ferrare 1474 – Mantoue 1539</a:t>
            </a: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160" y="1962152"/>
            <a:ext cx="2819653" cy="36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5652120" y="5588840"/>
            <a:ext cx="3491880" cy="738664"/>
          </a:xfrm>
          <a:prstGeom prst="rect">
            <a:avLst/>
          </a:prstGeom>
          <a:noFill/>
        </p:spPr>
        <p:txBody>
          <a:bodyPr wrap="square" rtlCol="0">
            <a:spAutoFit/>
          </a:bodyPr>
          <a:lstStyle/>
          <a:p>
            <a:pPr algn="ctr"/>
            <a:r>
              <a:rPr lang="fr-FR" sz="1400" b="1" i="1" dirty="0">
                <a:solidFill>
                  <a:schemeClr val="bg1"/>
                </a:solidFill>
              </a:rPr>
              <a:t>TITIEN</a:t>
            </a:r>
          </a:p>
          <a:p>
            <a:pPr algn="ctr"/>
            <a:r>
              <a:rPr lang="fr-FR" sz="1400" i="1" dirty="0">
                <a:solidFill>
                  <a:schemeClr val="bg1"/>
                </a:solidFill>
              </a:rPr>
              <a:t>Vienne (</a:t>
            </a:r>
            <a:r>
              <a:rPr lang="fr-FR" sz="1400" i="1" dirty="0" err="1">
                <a:solidFill>
                  <a:schemeClr val="bg1"/>
                </a:solidFill>
              </a:rPr>
              <a:t>Kunsthistorisches</a:t>
            </a:r>
            <a:r>
              <a:rPr lang="fr-FR" sz="1400" i="1" dirty="0">
                <a:solidFill>
                  <a:schemeClr val="bg1"/>
                </a:solidFill>
              </a:rPr>
              <a:t> Museum)</a:t>
            </a:r>
          </a:p>
          <a:p>
            <a:pPr algn="ctr"/>
            <a:r>
              <a:rPr lang="fr-FR" sz="1400" i="1" dirty="0">
                <a:solidFill>
                  <a:schemeClr val="bg1"/>
                </a:solidFill>
              </a:rPr>
              <a:t>ca 1534/1536</a:t>
            </a:r>
          </a:p>
        </p:txBody>
      </p:sp>
    </p:spTree>
    <p:extLst>
      <p:ext uri="{BB962C8B-B14F-4D97-AF65-F5344CB8AC3E}">
        <p14:creationId xmlns:p14="http://schemas.microsoft.com/office/powerpoint/2010/main" val="33340915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cstate="print">
            <a:extLst>
              <a:ext uri="{28A0092B-C50C-407E-A947-70E740481C1C}">
                <a14:useLocalDpi xmlns:a14="http://schemas.microsoft.com/office/drawing/2010/main" val="0"/>
              </a:ext>
            </a:extLst>
          </a:blip>
          <a:srcRect r="9271"/>
          <a:stretch/>
        </p:blipFill>
        <p:spPr>
          <a:xfrm>
            <a:off x="539552" y="1756920"/>
            <a:ext cx="3492000" cy="4500000"/>
          </a:xfrm>
          <a:prstGeom prst="ellipse">
            <a:avLst/>
          </a:prstGeom>
          <a:ln w="635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32" y="1592840"/>
            <a:ext cx="3810208" cy="4896000"/>
          </a:xfrm>
          <a:prstGeom prst="ellipse">
            <a:avLst/>
          </a:prstGeom>
          <a:ln>
            <a:noFill/>
          </a:ln>
          <a:effectLst>
            <a:softEdge rad="112500"/>
          </a:effec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848" y="321144"/>
            <a:ext cx="2697368"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08391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912" y="1452719"/>
            <a:ext cx="2860800" cy="43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2"/>
          <p:cNvSpPr txBox="1"/>
          <p:nvPr/>
        </p:nvSpPr>
        <p:spPr>
          <a:xfrm>
            <a:off x="417912" y="5772719"/>
            <a:ext cx="2860800" cy="523220"/>
          </a:xfrm>
          <a:prstGeom prst="rect">
            <a:avLst/>
          </a:prstGeom>
          <a:noFill/>
        </p:spPr>
        <p:txBody>
          <a:bodyPr wrap="square" rtlCol="0">
            <a:spAutoFit/>
          </a:bodyPr>
          <a:lstStyle/>
          <a:p>
            <a:pPr algn="ctr"/>
            <a:r>
              <a:rPr lang="fr-FR" sz="1400" b="1" i="1" dirty="0">
                <a:solidFill>
                  <a:schemeClr val="bg1"/>
                </a:solidFill>
              </a:rPr>
              <a:t>Jaspar ISAAC</a:t>
            </a:r>
          </a:p>
          <a:p>
            <a:pPr algn="ctr"/>
            <a:r>
              <a:rPr lang="fr-FR" sz="1400" i="1" dirty="0">
                <a:solidFill>
                  <a:schemeClr val="bg1"/>
                </a:solidFill>
              </a:rPr>
              <a:t>British Museum</a:t>
            </a:r>
          </a:p>
        </p:txBody>
      </p:sp>
      <p:sp>
        <p:nvSpPr>
          <p:cNvPr id="4" name="ZoneTexte 3"/>
          <p:cNvSpPr txBox="1"/>
          <p:nvPr/>
        </p:nvSpPr>
        <p:spPr>
          <a:xfrm>
            <a:off x="3491880" y="1988840"/>
            <a:ext cx="5256584" cy="3477875"/>
          </a:xfrm>
          <a:prstGeom prst="rect">
            <a:avLst/>
          </a:prstGeom>
          <a:noFill/>
        </p:spPr>
        <p:txBody>
          <a:bodyPr wrap="square" rtlCol="0">
            <a:spAutoFit/>
          </a:bodyPr>
          <a:lstStyle/>
          <a:p>
            <a:r>
              <a:rPr lang="fr-FR" sz="2000" i="1" dirty="0">
                <a:solidFill>
                  <a:schemeClr val="bg1"/>
                </a:solidFill>
              </a:rPr>
              <a:t>Sur toutes personnes la bonne duchesse, qui était</a:t>
            </a:r>
            <a:r>
              <a:rPr lang="fr-FR" sz="2000" dirty="0">
                <a:solidFill>
                  <a:schemeClr val="bg1"/>
                </a:solidFill>
              </a:rPr>
              <a:t> </a:t>
            </a:r>
            <a:r>
              <a:rPr lang="fr-FR" sz="2000" b="1" dirty="0">
                <a:solidFill>
                  <a:srgbClr val="FFFF00"/>
                </a:solidFill>
              </a:rPr>
              <a:t>une perle en ce monde</a:t>
            </a:r>
            <a:r>
              <a:rPr lang="fr-FR" sz="2000" dirty="0">
                <a:solidFill>
                  <a:schemeClr val="bg1"/>
                </a:solidFill>
              </a:rPr>
              <a:t>, </a:t>
            </a:r>
            <a:r>
              <a:rPr lang="fr-FR" sz="2000" i="1" dirty="0">
                <a:solidFill>
                  <a:schemeClr val="bg1"/>
                </a:solidFill>
              </a:rPr>
              <a:t>fit aux Français un singulier accueil et tous les jours leur faisait banquets et festins à la mode d’Italie, tant beaux que merveilles.</a:t>
            </a:r>
            <a:r>
              <a:rPr lang="fr-FR" sz="2000" dirty="0">
                <a:solidFill>
                  <a:schemeClr val="bg1"/>
                </a:solidFill>
              </a:rPr>
              <a:t> </a:t>
            </a:r>
            <a:r>
              <a:rPr lang="fr-FR" sz="2000" b="1" dirty="0">
                <a:solidFill>
                  <a:srgbClr val="FFFF00"/>
                </a:solidFill>
              </a:rPr>
              <a:t>J’ose dire que</a:t>
            </a:r>
            <a:r>
              <a:rPr lang="fr-FR" sz="2000" dirty="0">
                <a:solidFill>
                  <a:schemeClr val="bg1"/>
                </a:solidFill>
              </a:rPr>
              <a:t>, </a:t>
            </a:r>
            <a:r>
              <a:rPr lang="fr-FR" sz="2000" b="1" dirty="0">
                <a:solidFill>
                  <a:srgbClr val="FFFF00"/>
                </a:solidFill>
              </a:rPr>
              <a:t>de son temps, ni de beaucoup d’avant,</a:t>
            </a:r>
            <a:r>
              <a:rPr lang="fr-FR" sz="2000" dirty="0">
                <a:solidFill>
                  <a:schemeClr val="bg1"/>
                </a:solidFill>
              </a:rPr>
              <a:t> </a:t>
            </a:r>
            <a:r>
              <a:rPr lang="fr-FR" sz="2000" b="1" dirty="0">
                <a:solidFill>
                  <a:srgbClr val="FFFF00"/>
                </a:solidFill>
              </a:rPr>
              <a:t>ne s’est point trouvé de plus triomphante princesse car elle était belle, douce et courtoise à toutes gens</a:t>
            </a:r>
            <a:r>
              <a:rPr lang="fr-FR" sz="2000" dirty="0">
                <a:solidFill>
                  <a:schemeClr val="bg1"/>
                </a:solidFill>
              </a:rPr>
              <a:t>. </a:t>
            </a:r>
            <a:r>
              <a:rPr lang="fr-FR" sz="2000" i="1" dirty="0">
                <a:solidFill>
                  <a:schemeClr val="bg1"/>
                </a:solidFill>
              </a:rPr>
              <a:t>Son mari fut sage et hardi prince, ladite dame, par sa bonne grâce, a été cause de lui avoir fait de bons et loyaux services.</a:t>
            </a:r>
          </a:p>
        </p:txBody>
      </p:sp>
      <p:sp>
        <p:nvSpPr>
          <p:cNvPr id="6" name="ZoneTexte 5"/>
          <p:cNvSpPr txBox="1"/>
          <p:nvPr/>
        </p:nvSpPr>
        <p:spPr>
          <a:xfrm>
            <a:off x="0" y="188640"/>
            <a:ext cx="9144000" cy="1015663"/>
          </a:xfrm>
          <a:prstGeom prst="rect">
            <a:avLst/>
          </a:prstGeom>
          <a:noFill/>
        </p:spPr>
        <p:txBody>
          <a:bodyPr wrap="square" rtlCol="0">
            <a:spAutoFit/>
          </a:bodyPr>
          <a:lstStyle/>
          <a:p>
            <a:pPr algn="ctr"/>
            <a:r>
              <a:rPr lang="fr-FR" sz="4000" b="1" dirty="0">
                <a:solidFill>
                  <a:schemeClr val="bg1"/>
                </a:solidFill>
              </a:rPr>
              <a:t>Pierre TERRAIL DE BAYARD</a:t>
            </a:r>
          </a:p>
          <a:p>
            <a:pPr algn="ctr"/>
            <a:r>
              <a:rPr lang="fr-FR" sz="2000" dirty="0">
                <a:solidFill>
                  <a:schemeClr val="bg1"/>
                </a:solidFill>
              </a:rPr>
              <a:t>1476-1524</a:t>
            </a:r>
          </a:p>
        </p:txBody>
      </p:sp>
      <p:sp>
        <p:nvSpPr>
          <p:cNvPr id="7" name="ZoneTexte 6"/>
          <p:cNvSpPr txBox="1"/>
          <p:nvPr/>
        </p:nvSpPr>
        <p:spPr>
          <a:xfrm>
            <a:off x="3654592" y="1475199"/>
            <a:ext cx="5237888" cy="369332"/>
          </a:xfrm>
          <a:prstGeom prst="rect">
            <a:avLst/>
          </a:prstGeom>
          <a:noFill/>
        </p:spPr>
        <p:txBody>
          <a:bodyPr wrap="square" rtlCol="0">
            <a:spAutoFit/>
          </a:bodyPr>
          <a:lstStyle/>
          <a:p>
            <a:pPr algn="ctr"/>
            <a:r>
              <a:rPr lang="fr-FR" dirty="0">
                <a:solidFill>
                  <a:schemeClr val="bg1"/>
                </a:solidFill>
              </a:rPr>
              <a:t>Ce qu’il écrivait sur Lucrèce en 1511</a:t>
            </a:r>
          </a:p>
        </p:txBody>
      </p:sp>
    </p:spTree>
    <p:extLst>
      <p:ext uri="{BB962C8B-B14F-4D97-AF65-F5344CB8AC3E}">
        <p14:creationId xmlns:p14="http://schemas.microsoft.com/office/powerpoint/2010/main" val="1389869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2092" y="2865464"/>
            <a:ext cx="2684702" cy="3420000"/>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6137" y="1439719"/>
            <a:ext cx="2925098" cy="3420000"/>
          </a:xfrm>
          <a:prstGeom prst="rect">
            <a:avLst/>
          </a:prstGeom>
        </p:spPr>
      </p:pic>
      <p:sp>
        <p:nvSpPr>
          <p:cNvPr id="6" name="ZoneTexte 5"/>
          <p:cNvSpPr txBox="1"/>
          <p:nvPr/>
        </p:nvSpPr>
        <p:spPr>
          <a:xfrm>
            <a:off x="287760" y="260648"/>
            <a:ext cx="8587426" cy="461665"/>
          </a:xfrm>
          <a:prstGeom prst="rect">
            <a:avLst/>
          </a:prstGeom>
          <a:noFill/>
        </p:spPr>
        <p:txBody>
          <a:bodyPr wrap="square" rtlCol="0">
            <a:spAutoFit/>
          </a:bodyPr>
          <a:lstStyle/>
          <a:p>
            <a:pPr algn="ctr"/>
            <a:r>
              <a:rPr lang="fr-FR" sz="2400" dirty="0">
                <a:solidFill>
                  <a:schemeClr val="bg1"/>
                </a:solidFill>
              </a:rPr>
              <a:t>Portraits </a:t>
            </a:r>
            <a:r>
              <a:rPr lang="fr-FR" sz="2400" dirty="0">
                <a:solidFill>
                  <a:srgbClr val="FFFF00"/>
                </a:solidFill>
              </a:rPr>
              <a:t>présumés</a:t>
            </a:r>
            <a:r>
              <a:rPr lang="fr-FR" sz="2400" dirty="0">
                <a:solidFill>
                  <a:schemeClr val="bg1"/>
                </a:solidFill>
              </a:rPr>
              <a:t> de </a:t>
            </a:r>
            <a:r>
              <a:rPr lang="fr-FR" sz="2400" dirty="0" err="1">
                <a:solidFill>
                  <a:schemeClr val="bg1"/>
                </a:solidFill>
              </a:rPr>
              <a:t>Lucrezia</a:t>
            </a:r>
            <a:r>
              <a:rPr lang="fr-FR" sz="2400" dirty="0">
                <a:solidFill>
                  <a:schemeClr val="bg1"/>
                </a:solidFill>
              </a:rPr>
              <a:t> Borgia par </a:t>
            </a:r>
            <a:r>
              <a:rPr lang="fr-FR" sz="2400" b="1" dirty="0">
                <a:solidFill>
                  <a:srgbClr val="FFFF00"/>
                </a:solidFill>
              </a:rPr>
              <a:t>Bartolomeo VENETO</a:t>
            </a:r>
          </a:p>
        </p:txBody>
      </p:sp>
      <p:sp>
        <p:nvSpPr>
          <p:cNvPr id="7" name="ZoneTexte 6"/>
          <p:cNvSpPr txBox="1"/>
          <p:nvPr/>
        </p:nvSpPr>
        <p:spPr>
          <a:xfrm>
            <a:off x="287760" y="4895535"/>
            <a:ext cx="2400726" cy="738664"/>
          </a:xfrm>
          <a:prstGeom prst="rect">
            <a:avLst/>
          </a:prstGeom>
          <a:noFill/>
        </p:spPr>
        <p:txBody>
          <a:bodyPr wrap="square" rtlCol="0">
            <a:spAutoFit/>
          </a:bodyPr>
          <a:lstStyle/>
          <a:p>
            <a:r>
              <a:rPr lang="fr-FR" sz="1400" i="1" dirty="0">
                <a:solidFill>
                  <a:schemeClr val="bg1"/>
                </a:solidFill>
              </a:rPr>
              <a:t>Nîmes (Musée des Beaux Arts)</a:t>
            </a:r>
          </a:p>
          <a:p>
            <a:pPr algn="ctr"/>
            <a:r>
              <a:rPr lang="fr-FR" sz="1400" i="1" dirty="0">
                <a:solidFill>
                  <a:schemeClr val="bg1"/>
                </a:solidFill>
              </a:rPr>
              <a:t>ca 1510/1520</a:t>
            </a:r>
          </a:p>
          <a:p>
            <a:pPr algn="ctr"/>
            <a:r>
              <a:rPr lang="fr-FR" sz="1400" i="1" dirty="0">
                <a:solidFill>
                  <a:schemeClr val="bg1"/>
                </a:solidFill>
              </a:rPr>
              <a:t>Copie d’un tableau disparu</a:t>
            </a:r>
          </a:p>
        </p:txBody>
      </p:sp>
      <p:sp>
        <p:nvSpPr>
          <p:cNvPr id="8" name="ZoneTexte 7"/>
          <p:cNvSpPr txBox="1"/>
          <p:nvPr/>
        </p:nvSpPr>
        <p:spPr>
          <a:xfrm>
            <a:off x="2872092" y="2555031"/>
            <a:ext cx="2665048" cy="307777"/>
          </a:xfrm>
          <a:prstGeom prst="rect">
            <a:avLst/>
          </a:prstGeom>
          <a:noFill/>
        </p:spPr>
        <p:txBody>
          <a:bodyPr wrap="square" rtlCol="0">
            <a:spAutoFit/>
          </a:bodyPr>
          <a:lstStyle/>
          <a:p>
            <a:pPr algn="ctr"/>
            <a:r>
              <a:rPr lang="fr-FR" sz="1400" i="1" dirty="0">
                <a:solidFill>
                  <a:schemeClr val="bg1"/>
                </a:solidFill>
              </a:rPr>
              <a:t>Londres (National </a:t>
            </a:r>
            <a:r>
              <a:rPr lang="fr-FR" sz="1400" i="1" dirty="0" err="1">
                <a:solidFill>
                  <a:schemeClr val="bg1"/>
                </a:solidFill>
              </a:rPr>
              <a:t>Gallery</a:t>
            </a:r>
            <a:r>
              <a:rPr lang="fr-FR" sz="1400" i="1" dirty="0">
                <a:solidFill>
                  <a:schemeClr val="bg1"/>
                </a:solidFill>
              </a:rPr>
              <a:t>)</a:t>
            </a:r>
          </a:p>
        </p:txBody>
      </p:sp>
      <p:sp>
        <p:nvSpPr>
          <p:cNvPr id="9" name="ZoneTexte 8"/>
          <p:cNvSpPr txBox="1"/>
          <p:nvPr/>
        </p:nvSpPr>
        <p:spPr>
          <a:xfrm>
            <a:off x="5796136" y="4895535"/>
            <a:ext cx="2925099" cy="738664"/>
          </a:xfrm>
          <a:prstGeom prst="rect">
            <a:avLst/>
          </a:prstGeom>
          <a:noFill/>
        </p:spPr>
        <p:txBody>
          <a:bodyPr wrap="square" rtlCol="0">
            <a:spAutoFit/>
          </a:bodyPr>
          <a:lstStyle/>
          <a:p>
            <a:pPr algn="ctr"/>
            <a:r>
              <a:rPr lang="fr-FR" sz="1400" i="1" dirty="0">
                <a:solidFill>
                  <a:schemeClr val="bg1"/>
                </a:solidFill>
              </a:rPr>
              <a:t>Francfort (Musée </a:t>
            </a:r>
            <a:r>
              <a:rPr lang="fr-FR" sz="1400" i="1" dirty="0" err="1">
                <a:solidFill>
                  <a:schemeClr val="bg1"/>
                </a:solidFill>
              </a:rPr>
              <a:t>Stäedel</a:t>
            </a:r>
            <a:r>
              <a:rPr lang="fr-FR" sz="1400" i="1" dirty="0">
                <a:solidFill>
                  <a:schemeClr val="bg1"/>
                </a:solidFill>
              </a:rPr>
              <a:t>)</a:t>
            </a:r>
          </a:p>
          <a:p>
            <a:pPr algn="ctr"/>
            <a:r>
              <a:rPr lang="fr-FR" sz="1400" i="1" dirty="0">
                <a:solidFill>
                  <a:schemeClr val="bg1"/>
                </a:solidFill>
              </a:rPr>
              <a:t>ca 1520</a:t>
            </a:r>
          </a:p>
          <a:p>
            <a:pPr algn="ctr"/>
            <a:r>
              <a:rPr lang="fr-FR" sz="1400" i="1" dirty="0">
                <a:solidFill>
                  <a:schemeClr val="bg1"/>
                </a:solidFill>
              </a:rPr>
              <a:t>Flora (</a:t>
            </a:r>
            <a:r>
              <a:rPr lang="fr-FR" sz="1400" i="1" dirty="0" err="1">
                <a:solidFill>
                  <a:schemeClr val="bg1"/>
                </a:solidFill>
              </a:rPr>
              <a:t>Lucrezia</a:t>
            </a:r>
            <a:r>
              <a:rPr lang="fr-FR" sz="1400" i="1" dirty="0">
                <a:solidFill>
                  <a:schemeClr val="bg1"/>
                </a:solidFill>
              </a:rPr>
              <a:t> ?)</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868" y="1420608"/>
            <a:ext cx="2295618" cy="34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40181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ésultat de recherche d'images pour &quot;ludovico ariosto&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824" y="237296"/>
            <a:ext cx="1714288" cy="2160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23528" y="2636912"/>
            <a:ext cx="8424936" cy="3570208"/>
          </a:xfrm>
          <a:prstGeom prst="rect">
            <a:avLst/>
          </a:prstGeom>
        </p:spPr>
        <p:txBody>
          <a:bodyPr wrap="square">
            <a:spAutoFit/>
          </a:bodyPr>
          <a:lstStyle/>
          <a:p>
            <a:r>
              <a:rPr lang="fr-FR" dirty="0">
                <a:solidFill>
                  <a:schemeClr val="bg1"/>
                </a:solidFill>
              </a:rPr>
              <a:t>Renaud, à la lueur des torches, admirait une à une les dames et les chevaliers.</a:t>
            </a:r>
          </a:p>
          <a:p>
            <a:endParaRPr lang="fr-FR" dirty="0">
              <a:solidFill>
                <a:schemeClr val="bg1"/>
              </a:solidFill>
            </a:endParaRPr>
          </a:p>
          <a:p>
            <a:r>
              <a:rPr lang="fr-FR" sz="2000" b="1" dirty="0">
                <a:solidFill>
                  <a:srgbClr val="FFFF00"/>
                </a:solidFill>
              </a:rPr>
              <a:t>La première inscription qui frappa ses yeux portait le nom longuement honoré de Lucrèce Borgia, dont la beauté et l’honnêteté étaient mises par Rome, sa patrie, bien au-dessus de celles de l’antique Lucrèce. </a:t>
            </a:r>
          </a:p>
          <a:p>
            <a:r>
              <a:rPr lang="fr-FR" sz="1600" i="1" dirty="0">
                <a:solidFill>
                  <a:schemeClr val="bg1"/>
                </a:solidFill>
              </a:rPr>
              <a:t>Les deux statues qu’on avait destinées à supporter une si excellente et si honorable charge portaient écrits les noms de Antonio </a:t>
            </a:r>
            <a:r>
              <a:rPr lang="fr-FR" sz="1600" i="1" dirty="0" err="1">
                <a:solidFill>
                  <a:schemeClr val="bg1"/>
                </a:solidFill>
              </a:rPr>
              <a:t>Tebaldo</a:t>
            </a:r>
            <a:r>
              <a:rPr lang="fr-FR" sz="1600" i="1" dirty="0">
                <a:solidFill>
                  <a:schemeClr val="bg1"/>
                </a:solidFill>
              </a:rPr>
              <a:t> et Hercule </a:t>
            </a:r>
            <a:r>
              <a:rPr lang="fr-FR" sz="1600" i="1" dirty="0" err="1">
                <a:solidFill>
                  <a:schemeClr val="bg1"/>
                </a:solidFill>
              </a:rPr>
              <a:t>Strozza</a:t>
            </a:r>
            <a:r>
              <a:rPr lang="fr-FR" sz="1600" i="1" dirty="0">
                <a:solidFill>
                  <a:schemeClr val="bg1"/>
                </a:solidFill>
              </a:rPr>
              <a:t>, un Linus et un Orphée.</a:t>
            </a:r>
          </a:p>
          <a:p>
            <a:endParaRPr lang="fr-FR" i="1" dirty="0">
              <a:solidFill>
                <a:schemeClr val="bg1"/>
              </a:solidFill>
            </a:endParaRPr>
          </a:p>
          <a:p>
            <a:r>
              <a:rPr lang="fr-FR" sz="2000" b="1" dirty="0">
                <a:solidFill>
                  <a:srgbClr val="FFFF00"/>
                </a:solidFill>
              </a:rPr>
              <a:t>La statue qui venait après était non moins belle et non moins agréable à voir ; son inscription disait : Voici la fille d’Hercule, Isabelle. Ferrare se montrera plus heureuse de l’avoir vue naître que de tous les autres biens que la fortune favorable lui a accordés et lui accordera pendant la suite des siècles.</a:t>
            </a:r>
          </a:p>
        </p:txBody>
      </p:sp>
      <p:sp>
        <p:nvSpPr>
          <p:cNvPr id="6" name="ZoneTexte 5"/>
          <p:cNvSpPr txBox="1"/>
          <p:nvPr/>
        </p:nvSpPr>
        <p:spPr>
          <a:xfrm>
            <a:off x="1821795" y="1650866"/>
            <a:ext cx="7106182" cy="461665"/>
          </a:xfrm>
          <a:prstGeom prst="rect">
            <a:avLst/>
          </a:prstGeom>
          <a:noFill/>
        </p:spPr>
        <p:txBody>
          <a:bodyPr wrap="square" rtlCol="0">
            <a:spAutoFit/>
          </a:bodyPr>
          <a:lstStyle/>
          <a:p>
            <a:pPr algn="ctr"/>
            <a:r>
              <a:rPr lang="fr-FR" sz="2400" b="1" dirty="0">
                <a:solidFill>
                  <a:schemeClr val="bg1"/>
                </a:solidFill>
              </a:rPr>
              <a:t>Extrait du chant XLII de l’ORLANDO FURIOSO </a:t>
            </a:r>
            <a:r>
              <a:rPr lang="fr-FR" sz="2000" dirty="0">
                <a:solidFill>
                  <a:schemeClr val="bg1"/>
                </a:solidFill>
              </a:rPr>
              <a:t>1515</a:t>
            </a:r>
          </a:p>
        </p:txBody>
      </p:sp>
      <p:sp>
        <p:nvSpPr>
          <p:cNvPr id="7" name="Rectangle 6"/>
          <p:cNvSpPr/>
          <p:nvPr/>
        </p:nvSpPr>
        <p:spPr>
          <a:xfrm>
            <a:off x="2012504" y="81498"/>
            <a:ext cx="7023992" cy="1015663"/>
          </a:xfrm>
          <a:prstGeom prst="rect">
            <a:avLst/>
          </a:prstGeom>
        </p:spPr>
        <p:txBody>
          <a:bodyPr wrap="square">
            <a:spAutoFit/>
          </a:bodyPr>
          <a:lstStyle/>
          <a:p>
            <a:pPr algn="ctr"/>
            <a:r>
              <a:rPr lang="fr-FR" sz="4000" b="1" dirty="0">
                <a:solidFill>
                  <a:prstClr val="white"/>
                </a:solidFill>
                <a:ea typeface="+mj-ea"/>
                <a:cs typeface="+mj-cs"/>
              </a:rPr>
              <a:t>Ludovico ARIOSTO </a:t>
            </a:r>
            <a:br>
              <a:rPr lang="fr-FR" sz="4000" b="1" dirty="0">
                <a:solidFill>
                  <a:prstClr val="white"/>
                </a:solidFill>
                <a:ea typeface="+mj-ea"/>
                <a:cs typeface="+mj-cs"/>
              </a:rPr>
            </a:br>
            <a:r>
              <a:rPr lang="fr-FR" sz="2000" dirty="0" err="1">
                <a:solidFill>
                  <a:prstClr val="white"/>
                </a:solidFill>
                <a:ea typeface="+mj-ea"/>
                <a:cs typeface="+mj-cs"/>
              </a:rPr>
              <a:t>Reggio</a:t>
            </a:r>
            <a:r>
              <a:rPr lang="fr-FR" sz="2000" dirty="0">
                <a:solidFill>
                  <a:prstClr val="white"/>
                </a:solidFill>
                <a:ea typeface="+mj-ea"/>
                <a:cs typeface="+mj-cs"/>
              </a:rPr>
              <a:t> d’Émilie 1474 – Ferrare 1533</a:t>
            </a:r>
            <a:endParaRPr lang="fr-FR" dirty="0"/>
          </a:p>
        </p:txBody>
      </p:sp>
    </p:spTree>
    <p:extLst>
      <p:ext uri="{BB962C8B-B14F-4D97-AF65-F5344CB8AC3E}">
        <p14:creationId xmlns:p14="http://schemas.microsoft.com/office/powerpoint/2010/main" val="35258278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85102E4-B664-EC4D-957C-86D12D799B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923601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6/62/Gian-cristoforo-romano-portrait-medal-of-isabella-deste.jpg">
            <a:extLst>
              <a:ext uri="{FF2B5EF4-FFF2-40B4-BE49-F238E27FC236}">
                <a16:creationId xmlns:a16="http://schemas.microsoft.com/office/drawing/2014/main" id="{637A4D20-CE64-9C4E-9160-5B7D3C3BAE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3975" y="0"/>
            <a:ext cx="64960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53727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4.bp.blogspot.com/-HUI5h1QUuqQ/TrmMJGjtTGI/AAAAAAAAAJo/tJvzKyVrWhY/s1600/nov8.jpg">
            <a:extLst>
              <a:ext uri="{FF2B5EF4-FFF2-40B4-BE49-F238E27FC236}">
                <a16:creationId xmlns:a16="http://schemas.microsoft.com/office/drawing/2014/main" id="{858059D6-7F07-D940-9D2E-552CAE7B6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7388" y="0"/>
            <a:ext cx="52292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9441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6E7FD69-268D-884A-AAB4-2522657622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597514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fracademic.com/pictures/frwiki/73/I-MN-Mantova02.JPG">
            <a:extLst>
              <a:ext uri="{FF2B5EF4-FFF2-40B4-BE49-F238E27FC236}">
                <a16:creationId xmlns:a16="http://schemas.microsoft.com/office/drawing/2014/main" id="{D6F1B67F-7FFD-7E4F-A524-13C5ED0BD5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032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descr="https://upload.wikimedia.org/wikipedia/commons/d/d1/Andrea_Mantegna_064.jpg">
            <a:extLst>
              <a:ext uri="{FF2B5EF4-FFF2-40B4-BE49-F238E27FC236}">
                <a16:creationId xmlns:a16="http://schemas.microsoft.com/office/drawing/2014/main" id="{896F9627-B71F-3445-8850-D492E17CC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9100"/>
            <a:ext cx="9084625" cy="6306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14232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upload.wikimedia.org/wikipedia/commons/thumb/8/82/Andrea_Mantegna_054.jpg/1920px-Andrea_Mantegna_054.jpg">
            <a:extLst>
              <a:ext uri="{FF2B5EF4-FFF2-40B4-BE49-F238E27FC236}">
                <a16:creationId xmlns:a16="http://schemas.microsoft.com/office/drawing/2014/main" id="{86F20460-DB56-564D-B062-D92325B75D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5942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4465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244F0D5-DC69-BB4D-ADCE-4F7EB03067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02" y="0"/>
            <a:ext cx="8934595" cy="6858000"/>
          </a:xfrm>
          <a:prstGeom prst="rect">
            <a:avLst/>
          </a:prstGeom>
        </p:spPr>
      </p:pic>
    </p:spTree>
    <p:extLst>
      <p:ext uri="{BB962C8B-B14F-4D97-AF65-F5344CB8AC3E}">
        <p14:creationId xmlns:p14="http://schemas.microsoft.com/office/powerpoint/2010/main" val="27807989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7AC08E2-CCFB-6C44-988E-50A4437873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4415" y="0"/>
            <a:ext cx="7116097" cy="6858000"/>
          </a:xfrm>
          <a:prstGeom prst="rect">
            <a:avLst/>
          </a:prstGeom>
        </p:spPr>
      </p:pic>
      <p:pic>
        <p:nvPicPr>
          <p:cNvPr id="4" name="Image 3">
            <a:extLst>
              <a:ext uri="{FF2B5EF4-FFF2-40B4-BE49-F238E27FC236}">
                <a16:creationId xmlns:a16="http://schemas.microsoft.com/office/drawing/2014/main" id="{76E25EC7-E15F-0043-A88C-8C6DE7ED8DF6}"/>
              </a:ext>
            </a:extLst>
          </p:cNvPr>
          <p:cNvPicPr>
            <a:picLocks noChangeAspect="1"/>
          </p:cNvPicPr>
          <p:nvPr/>
        </p:nvPicPr>
        <p:blipFill>
          <a:blip r:embed="rId3"/>
          <a:stretch>
            <a:fillRect/>
          </a:stretch>
        </p:blipFill>
        <p:spPr>
          <a:xfrm rot="19311639">
            <a:off x="273667" y="4608152"/>
            <a:ext cx="2311112" cy="1685186"/>
          </a:xfrm>
          <a:prstGeom prst="rect">
            <a:avLst/>
          </a:prstGeom>
        </p:spPr>
      </p:pic>
      <p:sp>
        <p:nvSpPr>
          <p:cNvPr id="5" name="ZoneTexte 4">
            <a:extLst>
              <a:ext uri="{FF2B5EF4-FFF2-40B4-BE49-F238E27FC236}">
                <a16:creationId xmlns:a16="http://schemas.microsoft.com/office/drawing/2014/main" id="{A7CA88E6-FC1B-4D43-8DFF-D0C741085421}"/>
              </a:ext>
            </a:extLst>
          </p:cNvPr>
          <p:cNvSpPr txBox="1"/>
          <p:nvPr/>
        </p:nvSpPr>
        <p:spPr>
          <a:xfrm>
            <a:off x="0" y="260648"/>
            <a:ext cx="2064415" cy="1200329"/>
          </a:xfrm>
          <a:prstGeom prst="rect">
            <a:avLst/>
          </a:prstGeom>
          <a:noFill/>
        </p:spPr>
        <p:txBody>
          <a:bodyPr wrap="square" rtlCol="0">
            <a:spAutoFit/>
          </a:bodyPr>
          <a:lstStyle/>
          <a:p>
            <a:pPr algn="ctr"/>
            <a:r>
              <a:rPr lang="fr-FR" dirty="0">
                <a:solidFill>
                  <a:schemeClr val="bg1"/>
                </a:solidFill>
              </a:rPr>
              <a:t>Assiette aux armes d’Isabelle d’Este.</a:t>
            </a:r>
          </a:p>
          <a:p>
            <a:pPr algn="ctr"/>
            <a:r>
              <a:rPr lang="fr-FR" i="1" dirty="0" err="1">
                <a:solidFill>
                  <a:schemeClr val="bg1"/>
                </a:solidFill>
              </a:rPr>
              <a:t>Abimélech</a:t>
            </a:r>
            <a:r>
              <a:rPr lang="fr-FR" i="1" dirty="0">
                <a:solidFill>
                  <a:schemeClr val="bg1"/>
                </a:solidFill>
              </a:rPr>
              <a:t> épiant Isaac et Rébecca</a:t>
            </a:r>
          </a:p>
        </p:txBody>
      </p:sp>
    </p:spTree>
    <p:extLst>
      <p:ext uri="{BB962C8B-B14F-4D97-AF65-F5344CB8AC3E}">
        <p14:creationId xmlns:p14="http://schemas.microsoft.com/office/powerpoint/2010/main" val="15694947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2484000" y="2225164"/>
            <a:ext cx="6120000" cy="646331"/>
          </a:xfrm>
          <a:prstGeom prst="rect">
            <a:avLst/>
          </a:prstGeom>
          <a:noFill/>
        </p:spPr>
        <p:txBody>
          <a:bodyPr wrap="square" rtlCol="0">
            <a:spAutoFit/>
          </a:bodyPr>
          <a:lstStyle/>
          <a:p>
            <a:pPr algn="ctr"/>
            <a:r>
              <a:rPr lang="fr-FR" b="1" i="1" dirty="0">
                <a:solidFill>
                  <a:schemeClr val="bg1"/>
                </a:solidFill>
              </a:rPr>
              <a:t>Plaque d’argent gravée par </a:t>
            </a:r>
            <a:r>
              <a:rPr lang="fr-FR" b="1" i="1" dirty="0" err="1">
                <a:solidFill>
                  <a:srgbClr val="FFFF00"/>
                </a:solidFill>
              </a:rPr>
              <a:t>Giannantonio</a:t>
            </a:r>
            <a:r>
              <a:rPr lang="fr-FR" b="1" i="1" dirty="0">
                <a:solidFill>
                  <a:srgbClr val="FFFF00"/>
                </a:solidFill>
              </a:rPr>
              <a:t> LELI </a:t>
            </a:r>
            <a:r>
              <a:rPr lang="fr-FR" i="1" dirty="0">
                <a:solidFill>
                  <a:schemeClr val="bg1"/>
                </a:solidFill>
              </a:rPr>
              <a:t>1512</a:t>
            </a:r>
          </a:p>
          <a:p>
            <a:pPr algn="ctr"/>
            <a:r>
              <a:rPr lang="fr-FR" i="1" dirty="0" err="1">
                <a:solidFill>
                  <a:schemeClr val="bg1"/>
                </a:solidFill>
              </a:rPr>
              <a:t>Lucrezia</a:t>
            </a:r>
            <a:r>
              <a:rPr lang="fr-FR" i="1" dirty="0">
                <a:solidFill>
                  <a:schemeClr val="bg1"/>
                </a:solidFill>
              </a:rPr>
              <a:t> présente son fils </a:t>
            </a:r>
            <a:r>
              <a:rPr lang="fr-FR" i="1" dirty="0" err="1">
                <a:solidFill>
                  <a:schemeClr val="bg1"/>
                </a:solidFill>
              </a:rPr>
              <a:t>Ercole</a:t>
            </a:r>
            <a:r>
              <a:rPr lang="fr-FR" i="1" dirty="0">
                <a:solidFill>
                  <a:schemeClr val="bg1"/>
                </a:solidFill>
              </a:rPr>
              <a:t> à </a:t>
            </a:r>
            <a:r>
              <a:rPr lang="fr-FR" i="1" dirty="0" err="1">
                <a:solidFill>
                  <a:schemeClr val="bg1"/>
                </a:solidFill>
              </a:rPr>
              <a:t>san</a:t>
            </a:r>
            <a:r>
              <a:rPr lang="fr-FR" i="1" dirty="0">
                <a:solidFill>
                  <a:schemeClr val="bg1"/>
                </a:solidFill>
              </a:rPr>
              <a:t> </a:t>
            </a:r>
            <a:r>
              <a:rPr lang="fr-FR" i="1" dirty="0" err="1">
                <a:solidFill>
                  <a:schemeClr val="bg1"/>
                </a:solidFill>
              </a:rPr>
              <a:t>Maurelio</a:t>
            </a:r>
            <a:endParaRPr lang="fr-FR" i="1" dirty="0">
              <a:solidFill>
                <a:schemeClr val="bg1"/>
              </a:solidFill>
            </a:endParaRP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4000" y="2871495"/>
            <a:ext cx="6120000" cy="3662436"/>
          </a:xfrm>
          <a:prstGeom prst="rect">
            <a:avLst/>
          </a:prstGeom>
        </p:spPr>
      </p:pic>
      <p:sp>
        <p:nvSpPr>
          <p:cNvPr id="4" name="ZoneTexte 3"/>
          <p:cNvSpPr txBox="1"/>
          <p:nvPr/>
        </p:nvSpPr>
        <p:spPr>
          <a:xfrm>
            <a:off x="2930046" y="274900"/>
            <a:ext cx="2582346" cy="369332"/>
          </a:xfrm>
          <a:prstGeom prst="rect">
            <a:avLst/>
          </a:prstGeom>
          <a:noFill/>
        </p:spPr>
        <p:txBody>
          <a:bodyPr wrap="square" rtlCol="0">
            <a:spAutoFit/>
          </a:bodyPr>
          <a:lstStyle/>
          <a:p>
            <a:r>
              <a:rPr lang="fr-FR" b="1" i="1" dirty="0">
                <a:solidFill>
                  <a:schemeClr val="bg1"/>
                </a:solidFill>
              </a:rPr>
              <a:t>Médaille de bronze </a:t>
            </a:r>
            <a:r>
              <a:rPr lang="fr-FR" i="1" dirty="0">
                <a:solidFill>
                  <a:schemeClr val="bg1"/>
                </a:solidFill>
              </a:rPr>
              <a:t>1502</a:t>
            </a:r>
          </a:p>
        </p:txBody>
      </p:sp>
      <p:pic>
        <p:nvPicPr>
          <p:cNvPr id="7" name="Picture 2" descr="Résultat de recherche d'images pour &quot;amorino bendato&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17780"/>
            <a:ext cx="2700000" cy="265371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6738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56824F3E-21F0-F54B-A8E1-B9FCA72AF0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692259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8ACF2DD-21ED-F245-A23E-B87C407192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6490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72FC499-0715-1441-9742-30F30EF46F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3793"/>
            <a:ext cx="8640960" cy="6480720"/>
          </a:xfrm>
          <a:prstGeom prst="rect">
            <a:avLst/>
          </a:prstGeom>
        </p:spPr>
      </p:pic>
      <p:sp>
        <p:nvSpPr>
          <p:cNvPr id="4" name="ZoneTexte 3">
            <a:extLst>
              <a:ext uri="{FF2B5EF4-FFF2-40B4-BE49-F238E27FC236}">
                <a16:creationId xmlns:a16="http://schemas.microsoft.com/office/drawing/2014/main" id="{C9883C52-2B25-E147-A92D-38FA4F0E998F}"/>
              </a:ext>
            </a:extLst>
          </p:cNvPr>
          <p:cNvSpPr txBox="1"/>
          <p:nvPr/>
        </p:nvSpPr>
        <p:spPr>
          <a:xfrm>
            <a:off x="0" y="6453336"/>
            <a:ext cx="9144000" cy="369332"/>
          </a:xfrm>
          <a:prstGeom prst="rect">
            <a:avLst/>
          </a:prstGeom>
          <a:noFill/>
        </p:spPr>
        <p:txBody>
          <a:bodyPr wrap="square" rtlCol="0">
            <a:spAutoFit/>
          </a:bodyPr>
          <a:lstStyle/>
          <a:p>
            <a:pPr algn="ctr"/>
            <a:r>
              <a:rPr lang="fr-FR" dirty="0">
                <a:solidFill>
                  <a:srgbClr val="FFC000"/>
                </a:solidFill>
              </a:rPr>
              <a:t>Mantegna — Le Parnasse ou le Triomphe de l’Amour (Le Louvre) </a:t>
            </a:r>
          </a:p>
        </p:txBody>
      </p:sp>
      <p:pic>
        <p:nvPicPr>
          <p:cNvPr id="6" name="Image 5">
            <a:extLst>
              <a:ext uri="{FF2B5EF4-FFF2-40B4-BE49-F238E27FC236}">
                <a16:creationId xmlns:a16="http://schemas.microsoft.com/office/drawing/2014/main" id="{82EC9075-6CC9-DD42-BC34-F5EEDB1CEE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010878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upload.wikimedia.org/wikipedia/commons/a/a8/Perugino%2C_lotta_tra_amore_e_castit%C3%A0_1.jpg">
            <a:extLst>
              <a:ext uri="{FF2B5EF4-FFF2-40B4-BE49-F238E27FC236}">
                <a16:creationId xmlns:a16="http://schemas.microsoft.com/office/drawing/2014/main" id="{A129F3E5-E3E4-A147-8BE3-7823C2CAF5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435" y="1"/>
            <a:ext cx="8061021" cy="6444043"/>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35343241-8873-0C4C-864B-75F5FB8A5D98}"/>
              </a:ext>
            </a:extLst>
          </p:cNvPr>
          <p:cNvSpPr txBox="1"/>
          <p:nvPr/>
        </p:nvSpPr>
        <p:spPr>
          <a:xfrm>
            <a:off x="0" y="6444044"/>
            <a:ext cx="9144000" cy="369332"/>
          </a:xfrm>
          <a:prstGeom prst="rect">
            <a:avLst/>
          </a:prstGeom>
          <a:noFill/>
        </p:spPr>
        <p:txBody>
          <a:bodyPr wrap="square" rtlCol="0">
            <a:spAutoFit/>
          </a:bodyPr>
          <a:lstStyle/>
          <a:p>
            <a:pPr algn="ctr"/>
            <a:r>
              <a:rPr lang="fr-FR" dirty="0">
                <a:solidFill>
                  <a:srgbClr val="FFC000"/>
                </a:solidFill>
              </a:rPr>
              <a:t>Le Pérugin — Le combat de l’Amour </a:t>
            </a:r>
            <a:r>
              <a:rPr lang="fr-FR" dirty="0" err="1">
                <a:solidFill>
                  <a:srgbClr val="FFC000"/>
                </a:solidFill>
              </a:rPr>
              <a:t>ret</a:t>
            </a:r>
            <a:r>
              <a:rPr lang="fr-FR" dirty="0">
                <a:solidFill>
                  <a:srgbClr val="FFC000"/>
                </a:solidFill>
              </a:rPr>
              <a:t> de la Chasteté (Le Louvre)</a:t>
            </a:r>
          </a:p>
        </p:txBody>
      </p:sp>
    </p:spTree>
    <p:extLst>
      <p:ext uri="{BB962C8B-B14F-4D97-AF65-F5344CB8AC3E}">
        <p14:creationId xmlns:p14="http://schemas.microsoft.com/office/powerpoint/2010/main" val="39420299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AC182C1-CF58-7D42-9179-78AD5F106B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541518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F9A4218-DF83-2F44-96F1-8E0F3D728F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256052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0ED6873-E9E0-5C44-8D33-02D9E18B95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142776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aparences.net/wp-content/uploads/mantoue_marqueterie.jpg">
            <a:extLst>
              <a:ext uri="{FF2B5EF4-FFF2-40B4-BE49-F238E27FC236}">
                <a16:creationId xmlns:a16="http://schemas.microsoft.com/office/drawing/2014/main" id="{21DDE74C-40D7-4B45-B536-997F7ED3B7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690" y="4025"/>
            <a:ext cx="7120694" cy="6773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98676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upload.wikimedia.org/wikipedia/commons/7/78/Studiolo_di_Isabella_d%27Este%2C_pentagramma.jpg">
            <a:extLst>
              <a:ext uri="{FF2B5EF4-FFF2-40B4-BE49-F238E27FC236}">
                <a16:creationId xmlns:a16="http://schemas.microsoft.com/office/drawing/2014/main" id="{B8C87991-4CF0-AD45-9A30-078338DBAB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51000"/>
            <a:ext cx="9144000" cy="3554413"/>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5B46B8AF-E4AE-6047-A886-4A22ACCE27E5}"/>
              </a:ext>
            </a:extLst>
          </p:cNvPr>
          <p:cNvSpPr txBox="1"/>
          <p:nvPr/>
        </p:nvSpPr>
        <p:spPr>
          <a:xfrm>
            <a:off x="0" y="5661248"/>
            <a:ext cx="9144000" cy="369332"/>
          </a:xfrm>
          <a:prstGeom prst="rect">
            <a:avLst/>
          </a:prstGeom>
          <a:noFill/>
        </p:spPr>
        <p:txBody>
          <a:bodyPr wrap="square" rtlCol="0">
            <a:spAutoFit/>
          </a:bodyPr>
          <a:lstStyle/>
          <a:p>
            <a:pPr algn="ctr"/>
            <a:r>
              <a:rPr lang="fr-FR" dirty="0">
                <a:solidFill>
                  <a:srgbClr val="FFC000"/>
                </a:solidFill>
              </a:rPr>
              <a:t>Pentagramme du plafond du </a:t>
            </a:r>
            <a:r>
              <a:rPr lang="fr-FR" dirty="0" err="1">
                <a:solidFill>
                  <a:srgbClr val="FFC000"/>
                </a:solidFill>
              </a:rPr>
              <a:t>studiolo</a:t>
            </a:r>
            <a:r>
              <a:rPr lang="fr-FR" dirty="0">
                <a:solidFill>
                  <a:srgbClr val="FFC000"/>
                </a:solidFill>
              </a:rPr>
              <a:t> d’Isabelle d’Este </a:t>
            </a:r>
          </a:p>
        </p:txBody>
      </p:sp>
    </p:spTree>
    <p:extLst>
      <p:ext uri="{BB962C8B-B14F-4D97-AF65-F5344CB8AC3E}">
        <p14:creationId xmlns:p14="http://schemas.microsoft.com/office/powerpoint/2010/main" val="25032221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aparences.net/wp-content/uploads/antico_venus_felix.png">
            <a:extLst>
              <a:ext uri="{FF2B5EF4-FFF2-40B4-BE49-F238E27FC236}">
                <a16:creationId xmlns:a16="http://schemas.microsoft.com/office/drawing/2014/main" id="{BEDAC250-9DE6-4244-B80D-E0EB41AD0A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74627"/>
            <a:ext cx="3744416" cy="670874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62D15C65-C919-8D4E-99A2-11583CE866A1}"/>
              </a:ext>
            </a:extLst>
          </p:cNvPr>
          <p:cNvSpPr txBox="1"/>
          <p:nvPr/>
        </p:nvSpPr>
        <p:spPr>
          <a:xfrm>
            <a:off x="0" y="5879013"/>
            <a:ext cx="5292080" cy="646331"/>
          </a:xfrm>
          <a:prstGeom prst="rect">
            <a:avLst/>
          </a:prstGeom>
          <a:noFill/>
        </p:spPr>
        <p:txBody>
          <a:bodyPr wrap="square" rtlCol="0">
            <a:spAutoFit/>
          </a:bodyPr>
          <a:lstStyle/>
          <a:p>
            <a:pPr algn="ctr"/>
            <a:r>
              <a:rPr lang="fr-FR" b="1" i="1" dirty="0">
                <a:solidFill>
                  <a:srgbClr val="FFC000"/>
                </a:solidFill>
              </a:rPr>
              <a:t>Vénus Félix</a:t>
            </a:r>
            <a:r>
              <a:rPr lang="fr-FR" i="1" dirty="0">
                <a:solidFill>
                  <a:srgbClr val="FFC000"/>
                </a:solidFill>
              </a:rPr>
              <a:t>, 1498, </a:t>
            </a:r>
            <a:r>
              <a:rPr lang="fr-FR" b="1" i="1" dirty="0" err="1">
                <a:solidFill>
                  <a:srgbClr val="FFC000"/>
                </a:solidFill>
              </a:rPr>
              <a:t>Antico</a:t>
            </a:r>
            <a:r>
              <a:rPr lang="fr-FR" i="1" dirty="0">
                <a:solidFill>
                  <a:srgbClr val="FFC000"/>
                </a:solidFill>
              </a:rPr>
              <a:t>, </a:t>
            </a:r>
          </a:p>
          <a:p>
            <a:pPr algn="ctr"/>
            <a:r>
              <a:rPr lang="fr-FR" i="1" dirty="0">
                <a:solidFill>
                  <a:srgbClr val="FFC000"/>
                </a:solidFill>
              </a:rPr>
              <a:t>(Vienne </a:t>
            </a:r>
            <a:r>
              <a:rPr lang="fr-FR" i="1" dirty="0" err="1">
                <a:solidFill>
                  <a:srgbClr val="FFC000"/>
                </a:solidFill>
              </a:rPr>
              <a:t>Kunsthistorisches</a:t>
            </a:r>
            <a:r>
              <a:rPr lang="fr-FR" i="1" dirty="0">
                <a:solidFill>
                  <a:srgbClr val="FFC000"/>
                </a:solidFill>
              </a:rPr>
              <a:t> Museum)</a:t>
            </a:r>
            <a:endParaRPr lang="fr-FR" dirty="0">
              <a:solidFill>
                <a:srgbClr val="FFC000"/>
              </a:solidFill>
            </a:endParaRPr>
          </a:p>
        </p:txBody>
      </p:sp>
    </p:spTree>
    <p:extLst>
      <p:ext uri="{BB962C8B-B14F-4D97-AF65-F5344CB8AC3E}">
        <p14:creationId xmlns:p14="http://schemas.microsoft.com/office/powerpoint/2010/main" val="1796435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405" y="310044"/>
            <a:ext cx="4320000" cy="5551074"/>
          </a:xfrm>
          <a:prstGeom prst="ellipse">
            <a:avLst/>
          </a:prstGeom>
          <a:ln>
            <a:noFill/>
          </a:ln>
          <a:effectLst>
            <a:softEdge rad="112500"/>
          </a:effec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3202" y="1994096"/>
            <a:ext cx="3600000" cy="1115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2"/>
          <p:cNvSpPr txBox="1"/>
          <p:nvPr/>
        </p:nvSpPr>
        <p:spPr>
          <a:xfrm>
            <a:off x="302405" y="5904696"/>
            <a:ext cx="4267726" cy="523220"/>
          </a:xfrm>
          <a:prstGeom prst="rect">
            <a:avLst/>
          </a:prstGeom>
          <a:noFill/>
        </p:spPr>
        <p:txBody>
          <a:bodyPr wrap="square" rtlCol="0">
            <a:spAutoFit/>
          </a:bodyPr>
          <a:lstStyle/>
          <a:p>
            <a:pPr algn="ctr"/>
            <a:r>
              <a:rPr lang="fr-FR" sz="1400" b="1" i="1" dirty="0">
                <a:solidFill>
                  <a:schemeClr val="bg1"/>
                </a:solidFill>
              </a:rPr>
              <a:t>Dosso DOSSI (1515/1520)</a:t>
            </a:r>
          </a:p>
          <a:p>
            <a:pPr algn="ctr"/>
            <a:r>
              <a:rPr lang="fr-FR" sz="1400" i="1" dirty="0">
                <a:solidFill>
                  <a:schemeClr val="bg1"/>
                </a:solidFill>
              </a:rPr>
              <a:t>Melbourne (National </a:t>
            </a:r>
            <a:r>
              <a:rPr lang="fr-FR" sz="1400" i="1" dirty="0" err="1">
                <a:solidFill>
                  <a:schemeClr val="bg1"/>
                </a:solidFill>
              </a:rPr>
              <a:t>Gallery</a:t>
            </a:r>
            <a:r>
              <a:rPr lang="fr-FR" sz="1400" i="1" dirty="0">
                <a:solidFill>
                  <a:schemeClr val="bg1"/>
                </a:solidFill>
              </a:rPr>
              <a:t> of Victoria)</a:t>
            </a:r>
          </a:p>
        </p:txBody>
      </p:sp>
      <p:sp>
        <p:nvSpPr>
          <p:cNvPr id="6" name="Rectangle 5"/>
          <p:cNvSpPr/>
          <p:nvPr/>
        </p:nvSpPr>
        <p:spPr>
          <a:xfrm>
            <a:off x="4593731" y="3501008"/>
            <a:ext cx="4521595" cy="1754326"/>
          </a:xfrm>
          <a:prstGeom prst="rect">
            <a:avLst/>
          </a:prstGeom>
        </p:spPr>
        <p:txBody>
          <a:bodyPr wrap="square">
            <a:spAutoFit/>
          </a:bodyPr>
          <a:lstStyle/>
          <a:p>
            <a:r>
              <a:rPr lang="it-IT" b="1" i="1" dirty="0">
                <a:solidFill>
                  <a:schemeClr val="bg1"/>
                </a:solidFill>
              </a:rPr>
              <a:t>Clarior hoc pulcro regnans in corpore virtus</a:t>
            </a:r>
            <a:r>
              <a:rPr lang="it-IT" dirty="0">
                <a:solidFill>
                  <a:schemeClr val="bg1"/>
                </a:solidFill>
              </a:rPr>
              <a:t>, </a:t>
            </a:r>
            <a:r>
              <a:rPr lang="it-IT" b="1" dirty="0">
                <a:solidFill>
                  <a:srgbClr val="FFFF00"/>
                </a:solidFill>
              </a:rPr>
              <a:t>"Più splendida di questo pur bel corpo è la virtù che regna in esso". </a:t>
            </a:r>
          </a:p>
          <a:p>
            <a:r>
              <a:rPr lang="it-IT" dirty="0">
                <a:solidFill>
                  <a:schemeClr val="bg1"/>
                </a:solidFill>
              </a:rPr>
              <a:t>Reprise quasiment à la lettre d’une phrase de Pietro Bembo dans les Asolani empruntée à Virgile.</a:t>
            </a:r>
            <a:endParaRPr lang="fr-FR" dirty="0">
              <a:solidFill>
                <a:schemeClr val="bg1"/>
              </a:solidFill>
            </a:endParaRPr>
          </a:p>
        </p:txBody>
      </p:sp>
    </p:spTree>
    <p:extLst>
      <p:ext uri="{BB962C8B-B14F-4D97-AF65-F5344CB8AC3E}">
        <p14:creationId xmlns:p14="http://schemas.microsoft.com/office/powerpoint/2010/main" val="4816050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F5BD8DC-CCE8-B844-9F31-0653BDB1C7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440215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AC58CD0-2E50-0344-B4D6-EBB49CEA3B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151194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83768" y="1700808"/>
            <a:ext cx="6192688" cy="3847207"/>
          </a:xfrm>
          <a:prstGeom prst="rect">
            <a:avLst/>
          </a:prstGeom>
        </p:spPr>
        <p:txBody>
          <a:bodyPr wrap="square">
            <a:spAutoFit/>
          </a:bodyPr>
          <a:lstStyle/>
          <a:p>
            <a:r>
              <a:rPr lang="it-IT" sz="2800" b="1" i="1" dirty="0">
                <a:solidFill>
                  <a:schemeClr val="bg1"/>
                </a:solidFill>
              </a:rPr>
              <a:t>« Pochi nomi nella storia sono stati più esecrati di quello dei Borgia. Contemporanei e posteri ne hanno fatto dei mostri capaci d'ogni frode e scelleratezza. </a:t>
            </a:r>
          </a:p>
          <a:p>
            <a:r>
              <a:rPr lang="it-IT" sz="2800" b="1" i="1" dirty="0">
                <a:solidFill>
                  <a:schemeClr val="bg1"/>
                </a:solidFill>
              </a:rPr>
              <a:t>Su di loro sono stati versati fiumi non d'inchiostro, ma di fiele».</a:t>
            </a:r>
          </a:p>
          <a:p>
            <a:endParaRPr lang="it-IT" sz="2800" b="1" i="1" dirty="0">
              <a:solidFill>
                <a:schemeClr val="bg1"/>
              </a:solidFill>
            </a:endParaRPr>
          </a:p>
          <a:p>
            <a:r>
              <a:rPr lang="it-IT" sz="2000" i="1" dirty="0">
                <a:solidFill>
                  <a:schemeClr val="bg1"/>
                </a:solidFill>
              </a:rPr>
              <a:t>Roberto Gervaso (journaliste et écrivain)</a:t>
            </a:r>
            <a:endParaRPr lang="fr-FR" sz="2000" i="1" dirty="0">
              <a:solidFill>
                <a:schemeClr val="bg1"/>
              </a:solidFill>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204864"/>
            <a:ext cx="1822500" cy="21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4455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p:cNvGrpSpPr/>
          <p:nvPr/>
        </p:nvGrpSpPr>
        <p:grpSpPr>
          <a:xfrm>
            <a:off x="539552" y="36211"/>
            <a:ext cx="2554710" cy="3587886"/>
            <a:chOff x="254696" y="36211"/>
            <a:chExt cx="2554710" cy="3587886"/>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697" y="36211"/>
              <a:ext cx="2554709" cy="28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ZoneTexte 7"/>
            <p:cNvSpPr txBox="1"/>
            <p:nvPr/>
          </p:nvSpPr>
          <p:spPr>
            <a:xfrm>
              <a:off x="254696" y="2916211"/>
              <a:ext cx="2554709" cy="707886"/>
            </a:xfrm>
            <a:prstGeom prst="rect">
              <a:avLst/>
            </a:prstGeom>
            <a:noFill/>
          </p:spPr>
          <p:txBody>
            <a:bodyPr wrap="square" rtlCol="0">
              <a:spAutoFit/>
            </a:bodyPr>
            <a:lstStyle/>
            <a:p>
              <a:pPr algn="ctr"/>
              <a:r>
                <a:rPr lang="fr-FR" b="1" i="1" dirty="0">
                  <a:solidFill>
                    <a:schemeClr val="bg1"/>
                  </a:solidFill>
                </a:rPr>
                <a:t>Victor HUGO</a:t>
              </a:r>
            </a:p>
            <a:p>
              <a:pPr algn="ctr"/>
              <a:endParaRPr lang="fr-FR" sz="800" b="1" i="1" dirty="0">
                <a:solidFill>
                  <a:schemeClr val="bg1"/>
                </a:solidFill>
              </a:endParaRPr>
            </a:p>
            <a:p>
              <a:pPr algn="ctr"/>
              <a:r>
                <a:rPr lang="fr-FR" sz="1400" b="1" i="1" dirty="0">
                  <a:solidFill>
                    <a:schemeClr val="bg1"/>
                  </a:solidFill>
                </a:rPr>
                <a:t>1833  Lucrèce Borgia</a:t>
              </a:r>
            </a:p>
          </p:txBody>
        </p:sp>
      </p:grpSp>
      <p:grpSp>
        <p:nvGrpSpPr>
          <p:cNvPr id="12" name="Groupe 11"/>
          <p:cNvGrpSpPr/>
          <p:nvPr/>
        </p:nvGrpSpPr>
        <p:grpSpPr>
          <a:xfrm>
            <a:off x="3347864" y="1685447"/>
            <a:ext cx="2454341" cy="3446248"/>
            <a:chOff x="3347864" y="351182"/>
            <a:chExt cx="2454341" cy="3446248"/>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351182"/>
              <a:ext cx="2454341" cy="28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ZoneTexte 8"/>
            <p:cNvSpPr txBox="1"/>
            <p:nvPr/>
          </p:nvSpPr>
          <p:spPr>
            <a:xfrm>
              <a:off x="3347864" y="3212655"/>
              <a:ext cx="2454341" cy="584775"/>
            </a:xfrm>
            <a:prstGeom prst="rect">
              <a:avLst/>
            </a:prstGeom>
            <a:noFill/>
          </p:spPr>
          <p:txBody>
            <a:bodyPr wrap="square" rtlCol="0">
              <a:spAutoFit/>
            </a:bodyPr>
            <a:lstStyle/>
            <a:p>
              <a:pPr algn="ctr"/>
              <a:r>
                <a:rPr lang="fr-FR" b="1" i="1" dirty="0">
                  <a:solidFill>
                    <a:schemeClr val="bg1"/>
                  </a:solidFill>
                </a:rPr>
                <a:t>Alexandre DUMAS</a:t>
              </a:r>
            </a:p>
            <a:p>
              <a:pPr algn="ctr"/>
              <a:r>
                <a:rPr lang="fr-FR" sz="1400" b="1" i="1" dirty="0">
                  <a:solidFill>
                    <a:schemeClr val="bg1"/>
                  </a:solidFill>
                </a:rPr>
                <a:t>1839  Les Borgia</a:t>
              </a:r>
            </a:p>
          </p:txBody>
        </p:sp>
      </p:grpSp>
      <p:grpSp>
        <p:nvGrpSpPr>
          <p:cNvPr id="13" name="Groupe 12"/>
          <p:cNvGrpSpPr/>
          <p:nvPr/>
        </p:nvGrpSpPr>
        <p:grpSpPr>
          <a:xfrm>
            <a:off x="5802205" y="1685447"/>
            <a:ext cx="2931321" cy="3388375"/>
            <a:chOff x="6108674" y="332656"/>
            <a:chExt cx="2931321" cy="4026048"/>
          </a:xfrm>
        </p:grpSpPr>
        <p:pic>
          <p:nvPicPr>
            <p:cNvPr id="1028" name="Picture 4"/>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bwMode="auto">
            <a:xfrm>
              <a:off x="6444208" y="332656"/>
              <a:ext cx="2419200" cy="3421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ZoneTexte 9"/>
            <p:cNvSpPr txBox="1"/>
            <p:nvPr/>
          </p:nvSpPr>
          <p:spPr>
            <a:xfrm>
              <a:off x="6108674" y="3773929"/>
              <a:ext cx="2931321" cy="584775"/>
            </a:xfrm>
            <a:prstGeom prst="rect">
              <a:avLst/>
            </a:prstGeom>
            <a:noFill/>
          </p:spPr>
          <p:txBody>
            <a:bodyPr wrap="square" rtlCol="0">
              <a:spAutoFit/>
            </a:bodyPr>
            <a:lstStyle/>
            <a:p>
              <a:pPr algn="ctr"/>
              <a:r>
                <a:rPr lang="fr-FR" b="1" i="1" dirty="0">
                  <a:solidFill>
                    <a:schemeClr val="bg1"/>
                  </a:solidFill>
                </a:rPr>
                <a:t>Prosper MÉRIMÉE</a:t>
              </a:r>
            </a:p>
            <a:p>
              <a:pPr algn="ctr"/>
              <a:r>
                <a:rPr lang="fr-FR" sz="1400" b="1" i="1" dirty="0">
                  <a:solidFill>
                    <a:schemeClr val="bg1"/>
                  </a:solidFill>
                </a:rPr>
                <a:t>1846 Il </a:t>
              </a:r>
              <a:r>
                <a:rPr lang="fr-FR" sz="1400" b="1" i="1" dirty="0" err="1">
                  <a:solidFill>
                    <a:schemeClr val="bg1"/>
                  </a:solidFill>
                </a:rPr>
                <a:t>viccolo</a:t>
              </a:r>
              <a:r>
                <a:rPr lang="fr-FR" sz="1400" b="1" i="1" dirty="0">
                  <a:solidFill>
                    <a:schemeClr val="bg1"/>
                  </a:solidFill>
                </a:rPr>
                <a:t> di </a:t>
              </a:r>
              <a:r>
                <a:rPr lang="fr-FR" sz="1400" b="1" i="1" dirty="0" err="1">
                  <a:solidFill>
                    <a:schemeClr val="bg1"/>
                  </a:solidFill>
                </a:rPr>
                <a:t>Madama</a:t>
              </a:r>
              <a:r>
                <a:rPr lang="fr-FR" sz="1400" b="1" i="1" dirty="0">
                  <a:solidFill>
                    <a:schemeClr val="bg1"/>
                  </a:solidFill>
                </a:rPr>
                <a:t> </a:t>
              </a:r>
              <a:r>
                <a:rPr lang="fr-FR" sz="1400" b="1" i="1" dirty="0" err="1">
                  <a:solidFill>
                    <a:schemeClr val="bg1"/>
                  </a:solidFill>
                </a:rPr>
                <a:t>Lucrezia</a:t>
              </a:r>
              <a:endParaRPr lang="fr-FR" sz="1400" b="1" i="1" dirty="0">
                <a:solidFill>
                  <a:schemeClr val="bg1"/>
                </a:solidFill>
              </a:endParaRPr>
            </a:p>
          </p:txBody>
        </p:sp>
      </p:grpSp>
      <p:grpSp>
        <p:nvGrpSpPr>
          <p:cNvPr id="2" name="Groupe 1"/>
          <p:cNvGrpSpPr/>
          <p:nvPr/>
        </p:nvGrpSpPr>
        <p:grpSpPr>
          <a:xfrm>
            <a:off x="646596" y="3707740"/>
            <a:ext cx="2447666" cy="2889332"/>
            <a:chOff x="254697" y="3707740"/>
            <a:chExt cx="2447666" cy="2889332"/>
          </a:xfrm>
        </p:grpSpPr>
        <p:pic>
          <p:nvPicPr>
            <p:cNvPr id="5" name="Picture 2" descr="https://upload.wikimedia.org/wikipedia/commons/a/a4/Gaetano_Donizetti_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20000"/>
            <a:stretch/>
          </p:blipFill>
          <p:spPr bwMode="auto">
            <a:xfrm>
              <a:off x="254697" y="4077072"/>
              <a:ext cx="2447666" cy="252000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306077" y="3707740"/>
              <a:ext cx="2396286" cy="369332"/>
            </a:xfrm>
            <a:prstGeom prst="rect">
              <a:avLst/>
            </a:prstGeom>
            <a:noFill/>
          </p:spPr>
          <p:txBody>
            <a:bodyPr wrap="square" rtlCol="0">
              <a:spAutoFit/>
            </a:bodyPr>
            <a:lstStyle/>
            <a:p>
              <a:pPr algn="ctr"/>
              <a:r>
                <a:rPr lang="fr-FR" b="1" i="1" dirty="0">
                  <a:solidFill>
                    <a:schemeClr val="bg1"/>
                  </a:solidFill>
                </a:rPr>
                <a:t>Gaetano DONIZETTI</a:t>
              </a:r>
            </a:p>
          </p:txBody>
        </p:sp>
      </p:grpSp>
    </p:spTree>
    <p:extLst>
      <p:ext uri="{BB962C8B-B14F-4D97-AF65-F5344CB8AC3E}">
        <p14:creationId xmlns:p14="http://schemas.microsoft.com/office/powerpoint/2010/main" val="42093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395536" y="1395474"/>
            <a:ext cx="8064896" cy="4339650"/>
            <a:chOff x="179512" y="188640"/>
            <a:chExt cx="8064896" cy="4339650"/>
          </a:xfrm>
        </p:grpSpPr>
        <p:grpSp>
          <p:nvGrpSpPr>
            <p:cNvPr id="5" name="Groupe 4"/>
            <p:cNvGrpSpPr/>
            <p:nvPr/>
          </p:nvGrpSpPr>
          <p:grpSpPr>
            <a:xfrm>
              <a:off x="179512" y="421966"/>
              <a:ext cx="3240000" cy="3886331"/>
              <a:chOff x="683568" y="1394014"/>
              <a:chExt cx="3240000" cy="3886331"/>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394014"/>
                <a:ext cx="3240000" cy="3240000"/>
              </a:xfrm>
              <a:prstGeom prst="rect">
                <a:avLst/>
              </a:prstGeom>
            </p:spPr>
          </p:pic>
          <p:sp>
            <p:nvSpPr>
              <p:cNvPr id="3" name="Rectangle 2"/>
              <p:cNvSpPr/>
              <p:nvPr/>
            </p:nvSpPr>
            <p:spPr>
              <a:xfrm>
                <a:off x="683568" y="4634014"/>
                <a:ext cx="3240000" cy="646331"/>
              </a:xfrm>
              <a:prstGeom prst="rect">
                <a:avLst/>
              </a:prstGeom>
            </p:spPr>
            <p:txBody>
              <a:bodyPr wrap="square">
                <a:spAutoFit/>
              </a:bodyPr>
              <a:lstStyle/>
              <a:p>
                <a:pPr algn="ctr"/>
                <a:r>
                  <a:rPr lang="fr-FR" b="1" i="1" dirty="0">
                    <a:solidFill>
                      <a:schemeClr val="bg1"/>
                    </a:solidFill>
                  </a:rPr>
                  <a:t>Francesco GUICCIARDINI </a:t>
                </a:r>
              </a:p>
              <a:p>
                <a:pPr algn="ctr"/>
                <a:r>
                  <a:rPr lang="fr-FR" b="1" i="1" dirty="0">
                    <a:solidFill>
                      <a:schemeClr val="bg1"/>
                    </a:solidFill>
                  </a:rPr>
                  <a:t>1483-1540</a:t>
                </a:r>
              </a:p>
            </p:txBody>
          </p:sp>
        </p:grpSp>
        <p:sp>
          <p:nvSpPr>
            <p:cNvPr id="4" name="ZoneTexte 3"/>
            <p:cNvSpPr txBox="1"/>
            <p:nvPr/>
          </p:nvSpPr>
          <p:spPr>
            <a:xfrm>
              <a:off x="3614160" y="188640"/>
              <a:ext cx="4630248" cy="4339650"/>
            </a:xfrm>
            <a:prstGeom prst="rect">
              <a:avLst/>
            </a:prstGeom>
            <a:noFill/>
          </p:spPr>
          <p:txBody>
            <a:bodyPr wrap="square" rtlCol="0">
              <a:spAutoFit/>
            </a:bodyPr>
            <a:lstStyle/>
            <a:p>
              <a:r>
                <a:rPr lang="fr-FR" sz="2400" b="1" dirty="0">
                  <a:solidFill>
                    <a:srgbClr val="FFFF00"/>
                  </a:solidFill>
                </a:rPr>
                <a:t>Alexandre VI était fort sensuel, </a:t>
              </a:r>
            </a:p>
            <a:p>
              <a:r>
                <a:rPr lang="fr-FR" sz="2400" b="1" dirty="0">
                  <a:solidFill>
                    <a:srgbClr val="FFFF00"/>
                  </a:solidFill>
                </a:rPr>
                <a:t>il entretenait publiquement des femmes et il dépassa toute mesure  à tel point que l’opinion commune jugea qu’il connut Madame Lucrèce, sa propre fille, envers laquelle il eut un amour tendre et sans borne. Le bruit courait qu’elle avait aussi ses trois frères pour amants.</a:t>
              </a:r>
            </a:p>
            <a:p>
              <a:endParaRPr lang="fr-FR" b="1" dirty="0">
                <a:solidFill>
                  <a:srgbClr val="FFFF00"/>
                </a:solidFill>
              </a:endParaRPr>
            </a:p>
            <a:p>
              <a:r>
                <a:rPr lang="fr-FR" dirty="0" err="1">
                  <a:solidFill>
                    <a:schemeClr val="bg1"/>
                  </a:solidFill>
                </a:rPr>
                <a:t>Storia</a:t>
              </a:r>
              <a:r>
                <a:rPr lang="fr-FR" dirty="0">
                  <a:solidFill>
                    <a:schemeClr val="bg1"/>
                  </a:solidFill>
                </a:rPr>
                <a:t> d’</a:t>
              </a:r>
              <a:r>
                <a:rPr lang="fr-FR" dirty="0" err="1">
                  <a:solidFill>
                    <a:schemeClr val="bg1"/>
                  </a:solidFill>
                </a:rPr>
                <a:t>Italia</a:t>
              </a:r>
              <a:r>
                <a:rPr lang="fr-FR" dirty="0">
                  <a:solidFill>
                    <a:schemeClr val="bg1"/>
                  </a:solidFill>
                </a:rPr>
                <a:t> 1537-1540 1</a:t>
              </a:r>
              <a:r>
                <a:rPr lang="fr-FR" baseline="30000" dirty="0">
                  <a:solidFill>
                    <a:schemeClr val="bg1"/>
                  </a:solidFill>
                </a:rPr>
                <a:t>ère</a:t>
              </a:r>
              <a:r>
                <a:rPr lang="fr-FR" dirty="0">
                  <a:solidFill>
                    <a:schemeClr val="bg1"/>
                  </a:solidFill>
                </a:rPr>
                <a:t> publication 1561</a:t>
              </a:r>
            </a:p>
          </p:txBody>
        </p:sp>
      </p:grpSp>
    </p:spTree>
    <p:extLst>
      <p:ext uri="{BB962C8B-B14F-4D97-AF65-F5344CB8AC3E}">
        <p14:creationId xmlns:p14="http://schemas.microsoft.com/office/powerpoint/2010/main" val="104407920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15003</TotalTime>
  <Words>1295</Words>
  <Application>Microsoft Macintosh PowerPoint</Application>
  <PresentationFormat>Affichage à l'écran (4:3)</PresentationFormat>
  <Paragraphs>254</Paragraphs>
  <Slides>61</Slides>
  <Notes>0</Notes>
  <HiddenSlides>0</HiddenSlides>
  <MMClips>0</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61</vt:i4>
      </vt:variant>
    </vt:vector>
  </HeadingPairs>
  <TitlesOfParts>
    <vt:vector size="64" baseType="lpstr">
      <vt:lpstr>Arial</vt:lpstr>
      <vt:lpstr>Calibri</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Johannes BURCKARD Giovanni BURCARDO</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FERRARE maison d’ESTE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Francesco II GONZAGA Mantoue 1466 – Mantoue 1519</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annick</dc:creator>
  <cp:lastModifiedBy>Microsoft Office User</cp:lastModifiedBy>
  <cp:revision>366</cp:revision>
  <dcterms:created xsi:type="dcterms:W3CDTF">2018-06-18T16:09:15Z</dcterms:created>
  <dcterms:modified xsi:type="dcterms:W3CDTF">2019-01-21T17:59:20Z</dcterms:modified>
</cp:coreProperties>
</file>